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83"/>
  </p:notesMasterIdLst>
  <p:handoutMasterIdLst>
    <p:handoutMasterId r:id="rId84"/>
  </p:handoutMasterIdLst>
  <p:sldIdLst>
    <p:sldId id="784" r:id="rId2"/>
    <p:sldId id="757" r:id="rId3"/>
    <p:sldId id="271" r:id="rId4"/>
    <p:sldId id="772" r:id="rId5"/>
    <p:sldId id="773" r:id="rId6"/>
    <p:sldId id="774" r:id="rId7"/>
    <p:sldId id="278" r:id="rId8"/>
    <p:sldId id="664" r:id="rId9"/>
    <p:sldId id="280" r:id="rId10"/>
    <p:sldId id="758" r:id="rId11"/>
    <p:sldId id="282" r:id="rId12"/>
    <p:sldId id="775" r:id="rId13"/>
    <p:sldId id="1066" r:id="rId14"/>
    <p:sldId id="1065" r:id="rId15"/>
    <p:sldId id="782" r:id="rId16"/>
    <p:sldId id="746" r:id="rId17"/>
    <p:sldId id="759" r:id="rId18"/>
    <p:sldId id="669" r:id="rId19"/>
    <p:sldId id="670" r:id="rId20"/>
    <p:sldId id="671" r:id="rId21"/>
    <p:sldId id="672" r:id="rId22"/>
    <p:sldId id="673" r:id="rId23"/>
    <p:sldId id="675" r:id="rId24"/>
    <p:sldId id="760" r:id="rId25"/>
    <p:sldId id="676" r:id="rId26"/>
    <p:sldId id="761" r:id="rId27"/>
    <p:sldId id="480" r:id="rId28"/>
    <p:sldId id="762" r:id="rId29"/>
    <p:sldId id="317" r:id="rId30"/>
    <p:sldId id="318" r:id="rId31"/>
    <p:sldId id="1067" r:id="rId32"/>
    <p:sldId id="739" r:id="rId33"/>
    <p:sldId id="319" r:id="rId34"/>
    <p:sldId id="321" r:id="rId35"/>
    <p:sldId id="323" r:id="rId36"/>
    <p:sldId id="322" r:id="rId37"/>
    <p:sldId id="681" r:id="rId38"/>
    <p:sldId id="682" r:id="rId39"/>
    <p:sldId id="748" r:id="rId40"/>
    <p:sldId id="330" r:id="rId41"/>
    <p:sldId id="741" r:id="rId42"/>
    <p:sldId id="742" r:id="rId43"/>
    <p:sldId id="743" r:id="rId44"/>
    <p:sldId id="685" r:id="rId45"/>
    <p:sldId id="687" r:id="rId46"/>
    <p:sldId id="689" r:id="rId47"/>
    <p:sldId id="342" r:id="rId48"/>
    <p:sldId id="819" r:id="rId49"/>
    <p:sldId id="547" r:id="rId50"/>
    <p:sldId id="548" r:id="rId51"/>
    <p:sldId id="549" r:id="rId52"/>
    <p:sldId id="552" r:id="rId53"/>
    <p:sldId id="554" r:id="rId54"/>
    <p:sldId id="555" r:id="rId55"/>
    <p:sldId id="556" r:id="rId56"/>
    <p:sldId id="557" r:id="rId57"/>
    <p:sldId id="558" r:id="rId58"/>
    <p:sldId id="937" r:id="rId59"/>
    <p:sldId id="1064" r:id="rId60"/>
    <p:sldId id="709" r:id="rId61"/>
    <p:sldId id="710" r:id="rId62"/>
    <p:sldId id="713" r:id="rId63"/>
    <p:sldId id="715" r:id="rId64"/>
    <p:sldId id="718" r:id="rId65"/>
    <p:sldId id="719" r:id="rId66"/>
    <p:sldId id="790" r:id="rId67"/>
    <p:sldId id="834" r:id="rId68"/>
    <p:sldId id="794" r:id="rId69"/>
    <p:sldId id="795" r:id="rId70"/>
    <p:sldId id="797" r:id="rId71"/>
    <p:sldId id="798" r:id="rId72"/>
    <p:sldId id="799" r:id="rId73"/>
    <p:sldId id="802" r:id="rId74"/>
    <p:sldId id="804" r:id="rId75"/>
    <p:sldId id="805" r:id="rId76"/>
    <p:sldId id="938" r:id="rId77"/>
    <p:sldId id="1063" r:id="rId78"/>
    <p:sldId id="606" r:id="rId79"/>
    <p:sldId id="609" r:id="rId80"/>
    <p:sldId id="611" r:id="rId81"/>
    <p:sldId id="612" r:id="rId82"/>
  </p:sldIdLst>
  <p:sldSz cx="10160000" cy="5715000"/>
  <p:notesSz cx="6858000" cy="9144000"/>
  <p:custDataLst>
    <p:tags r:id="rId8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32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3A6"/>
    <a:srgbClr val="0B2880"/>
    <a:srgbClr val="0000CC"/>
    <a:srgbClr val="FFDFAF"/>
    <a:srgbClr val="FF9900"/>
    <a:srgbClr val="CC0099"/>
    <a:srgbClr val="2F0DBD"/>
    <a:srgbClr val="FFFDE8"/>
    <a:srgbClr val="1303E1"/>
    <a:srgbClr val="3522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53" autoAdjust="0"/>
    <p:restoredTop sz="95256" autoAdjust="0"/>
  </p:normalViewPr>
  <p:slideViewPr>
    <p:cSldViewPr showGuides="1">
      <p:cViewPr varScale="1">
        <p:scale>
          <a:sx n="98" d="100"/>
          <a:sy n="98" d="100"/>
        </p:scale>
        <p:origin x="835" y="82"/>
      </p:cViewPr>
      <p:guideLst>
        <p:guide orient="horz" pos="1800"/>
        <p:guide pos="3200"/>
      </p:guideLst>
    </p:cSldViewPr>
  </p:slideViewPr>
  <p:outlineViewPr>
    <p:cViewPr>
      <p:scale>
        <a:sx n="33" d="100"/>
        <a:sy n="33" d="100"/>
      </p:scale>
      <p:origin x="0" y="1440"/>
    </p:cViewPr>
  </p:outlineViewPr>
  <p:notesTextViewPr>
    <p:cViewPr>
      <p:scale>
        <a:sx n="100" d="100"/>
        <a:sy n="100" d="100"/>
      </p:scale>
      <p:origin x="0" y="0"/>
    </p:cViewPr>
  </p:notesTextViewPr>
  <p:sorterViewPr>
    <p:cViewPr>
      <p:scale>
        <a:sx n="100" d="100"/>
        <a:sy n="100" d="100"/>
      </p:scale>
      <p:origin x="0" y="47832"/>
    </p:cViewPr>
  </p:sorterViewPr>
  <p:notesViewPr>
    <p:cSldViewPr>
      <p:cViewPr>
        <p:scale>
          <a:sx n="100" d="100"/>
          <a:sy n="100" d="100"/>
        </p:scale>
        <p:origin x="2323" y="-101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FEC7AD-3D1E-4036-AE20-0EFB9F8619D0}" type="datetimeFigureOut">
              <a:rPr lang="zh-CN" altLang="en-US" smtClean="0"/>
              <a:t>2023-05-30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4F79C2-5727-4C21-8AF9-39EA74C6BA1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05:47.955"/>
    </inkml:context>
    <inkml:brush xml:id="br0">
      <inkml:brushProperty name="width" value="0.05" units="cm"/>
      <inkml:brushProperty name="height" value="0.05" units="cm"/>
      <inkml:brushProperty name="color" value="#E71224"/>
    </inkml:brush>
  </inkml:definitions>
  <inkml:trace contextRef="#ctx0" brushRef="#br0">245 1797 24575,'0'-48'0,"-1"-123"0,32-257 0,105-301 0,-84 468 0,-43 205 0,-7 39 0,1-1 0,0 1 0,9-25 0,-12 41 0,0 1 0,0-1 0,0 1 0,0-1 0,0 1 0,1 0 0,-1-1 0,0 1 0,0-1 0,0 1 0,1 0 0,-1-1 0,0 1 0,0 0 0,1-1 0,-1 1 0,0 0 0,0-1 0,1 1 0,-1 0 0,1 0 0,-1-1 0,0 1 0,1 0 0,-1 0 0,0 0 0,1 0 0,-1-1 0,1 1 0,-1 0 0,1 0 0,8 11 0,2 23 0,34 204 0,-14-63 0,79 495 0,-79-461 0,-3-49 0,-9-56 0,8 148 0,-27-252 0,0 0 0,0 0 0,0 0 0,0 0 0,0-1 0,0 1 0,-1 0 0,1 0 0,0 0 0,0 0 0,0 0 0,0 0 0,0 0 0,-1 0 0,1 0 0,0 0 0,0 0 0,0 0 0,0 0 0,-1 0 0,1 0 0,0 0 0,0 0 0,0 0 0,0 0 0,-1 0 0,1 0 0,0 0 0,0 0 0,0 0 0,0 0 0,0 0 0,-1 0 0,1 0 0,0 0 0,0 1 0,0-1 0,0 0 0,0 0 0,0 0 0,-1 0 0,1 0 0,0 0 0,0 1 0,0-1 0,0 0 0,0 0 0,0 0 0,0 0 0,0 0 0,0 1 0,0-1 0,0 0 0,0 0 0,0 0 0,0 0 0,0 1 0,-14-20 0,6 8 0,-27-31 0,-2 2 0,-1 2 0,-3 1 0,-1 2 0,-1 2 0,-2 1 0,-1 3 0,-58-28 0,72 43 0,17 7 0,-1 0 0,1-1 0,0 0 0,1-1 0,0-1 0,0 0 0,-13-14 0,-28-56 0,39 59 0,7 9 0,0 0 0,-1 1 0,0 0 0,-1 1 0,-12-9 0,19 16 0,0-1 0,0 0 0,0 0 0,1 0 0,-1 0 0,1-1 0,0 1 0,0-1 0,1 0 0,-1 0 0,1 0 0,-3-10 0,4 12 0,0 0 0,1 0 0,-1-1 0,1 1 0,-1 0 0,1-1 0,0 1 0,0 0 0,1 0 0,-1-1 0,1 1 0,-1 0 0,1 0 0,0 0 0,0 0 0,0-1 0,1 1 0,-1 1 0,1-1 0,0 0 0,0 0 0,4-4 0,7-4 0,0 0 0,1 1 0,0 1 0,1 0 0,21-9 0,83-30 0,-113 46 0,55-18 0,1 3 0,1 3 0,1 2 0,77-4 0,259 9 0,-399 6 0,0 1 0,0 0 0,0 0 0,0 0 0,0 0 0,0 0 0,0 0 0,0 0 0,0 0 0,0 0 0,0 0 0,0 0 0,0 1 0,0-1 0,0 0 0,0 1 0,0-1 0,0 1 0,0-1 0,-1 1 0,1-1 0,0 1 0,0 0 0,0-1 0,0 2 0,-1 0 0,-1 0 0,0 0 0,0-1 0,0 1 0,0 0 0,0 0 0,0-1 0,0 1 0,0-1 0,-1 1 0,1-1 0,-1 0 0,-1 2 0,-133 135 0,6 6 0,-121 174 0,103-138 0,146-177-76,0 0 1,0 0-1,-1-1 0,1 1 0,-1 0 0,1-1 0,-1 0 0,0 1 1,0-1-1,0 0 0,0-1 0,0 1 0,-1-1 0,1 1 1,0-1-1,-1 0 0,-6 1 0,-5 0-6750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spcBef>
                <a:spcPct val="0"/>
              </a:spcBef>
              <a:defRPr kumimoji="1" sz="1200">
                <a:latin typeface="Times New Roman" panose="02020603050405020304" pitchFamily="18" charset="0"/>
              </a:defRPr>
            </a:lvl1pPr>
          </a:lstStyle>
          <a:p>
            <a:pPr>
              <a:defRPr/>
            </a:pPr>
            <a:endParaRPr lang="en-US" altLang="zh-CN"/>
          </a:p>
        </p:txBody>
      </p:sp>
      <p:sp>
        <p:nvSpPr>
          <p:cNvPr id="46083"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spcBef>
                <a:spcPct val="0"/>
              </a:spcBef>
              <a:defRPr kumimoji="1" sz="1200">
                <a:latin typeface="Times New Roman" panose="02020603050405020304" pitchFamily="18" charset="0"/>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5"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6086"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spcBef>
                <a:spcPct val="0"/>
              </a:spcBef>
              <a:defRPr kumimoji="1" sz="1200">
                <a:latin typeface="Times New Roman" panose="02020603050405020304" pitchFamily="18" charset="0"/>
              </a:defRPr>
            </a:lvl1pPr>
          </a:lstStyle>
          <a:p>
            <a:pPr>
              <a:defRPr/>
            </a:pPr>
            <a:endParaRPr lang="en-US" altLang="zh-CN"/>
          </a:p>
        </p:txBody>
      </p:sp>
      <p:sp>
        <p:nvSpPr>
          <p:cNvPr id="46087"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kumimoji="1" sz="1200">
                <a:latin typeface="Times New Roman" panose="02020603050405020304" pitchFamily="18" charset="0"/>
              </a:defRPr>
            </a:lvl1pPr>
          </a:lstStyle>
          <a:p>
            <a:pPr>
              <a:defRPr/>
            </a:pPr>
            <a:fld id="{5B52961A-748E-4536-96FA-E9B2008B5455}"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593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313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033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753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DFDF973-DF80-48FD-A53B-0F54384C1197}" type="slidenum">
              <a:rPr lang="en-US" altLang="zh-CN" smtClean="0"/>
              <a:t>3</a:t>
            </a:fld>
            <a:endParaRPr lang="en-US" altLang="zh-CN"/>
          </a:p>
        </p:txBody>
      </p:sp>
      <p:sp>
        <p:nvSpPr>
          <p:cNvPr id="46083" name="Rectangle 2"/>
          <p:cNvSpPr>
            <a:spLocks noGrp="1" noRot="1" noChangeAspect="1" noChangeArrowheads="1" noTextEdit="1"/>
          </p:cNvSpPr>
          <p:nvPr>
            <p:ph type="sldImg"/>
          </p:nvPr>
        </p:nvSpPr>
        <p:spPr>
          <a:xfrm>
            <a:off x="381000" y="685800"/>
            <a:ext cx="6096000" cy="3429000"/>
          </a:xfrm>
        </p:spPr>
      </p:sp>
      <p:sp>
        <p:nvSpPr>
          <p:cNvPr id="4608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8CF3D0B-C4B6-4876-9E3D-EA5766CDBC7A}" type="slidenum">
              <a:rPr lang="en-US" altLang="zh-CN" smtClean="0"/>
              <a:t>63</a:t>
            </a:fld>
            <a:endParaRPr lang="en-US" altLang="zh-CN"/>
          </a:p>
        </p:txBody>
      </p:sp>
      <p:sp>
        <p:nvSpPr>
          <p:cNvPr id="124931" name="Rectangle 2"/>
          <p:cNvSpPr>
            <a:spLocks noGrp="1" noRot="1" noChangeAspect="1" noChangeArrowheads="1" noTextEdit="1"/>
          </p:cNvSpPr>
          <p:nvPr>
            <p:ph type="sldImg"/>
          </p:nvPr>
        </p:nvSpPr>
        <p:spPr>
          <a:xfrm>
            <a:off x="381000" y="685800"/>
            <a:ext cx="6096000" cy="3429000"/>
          </a:xfrm>
        </p:spPr>
      </p:sp>
      <p:sp>
        <p:nvSpPr>
          <p:cNvPr id="124932" name="Rectangle 3"/>
          <p:cNvSpPr>
            <a:spLocks noGrp="1" noChangeArrowheads="1"/>
          </p:cNvSpPr>
          <p:nvPr>
            <p:ph type="body" idx="1"/>
          </p:nvPr>
        </p:nvSpPr>
        <p:spPr>
          <a:noFill/>
        </p:spPr>
        <p:txBody>
          <a:bodyPr/>
          <a:lstStyle/>
          <a:p>
            <a:pPr eaLnBrk="1" hangingPunct="1"/>
            <a:r>
              <a:rPr lang="zh-CN" altLang="en-US">
                <a:latin typeface="宋体" panose="02010600030101010101" pitchFamily="2" charset="-122"/>
              </a:rPr>
              <a:t>与主从式结构的区别</a:t>
            </a:r>
          </a:p>
          <a:p>
            <a:pPr lvl="1" eaLnBrk="1" hangingPunct="1"/>
            <a:r>
              <a:rPr lang="zh-CN" altLang="en-US">
                <a:latin typeface="宋体" panose="02010600030101010101" pitchFamily="2" charset="-122"/>
              </a:rPr>
              <a:t>主从式数据库系统中的主机和分布式数据库系统中的每个结点机既执行</a:t>
            </a:r>
            <a:r>
              <a:rPr lang="en-US" altLang="zh-CN">
                <a:latin typeface="宋体" panose="02010600030101010101" pitchFamily="2" charset="-122"/>
              </a:rPr>
              <a:t>DBMS</a:t>
            </a:r>
            <a:r>
              <a:rPr lang="zh-CN" altLang="en-US">
                <a:latin typeface="宋体" panose="02010600030101010101" pitchFamily="2" charset="-122"/>
              </a:rPr>
              <a:t>功能又执行应用程序。</a:t>
            </a:r>
          </a:p>
          <a:p>
            <a:pPr eaLnBrk="1" hangingPunct="1"/>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E8862B3-E652-4980-ADFD-AFF4959FBA05}" type="slidenum">
              <a:rPr lang="en-US" altLang="zh-CN" smtClean="0"/>
              <a:t>7</a:t>
            </a:fld>
            <a:endParaRPr lang="en-US" altLang="zh-CN"/>
          </a:p>
        </p:txBody>
      </p:sp>
      <p:sp>
        <p:nvSpPr>
          <p:cNvPr id="51203" name="Rectangle 2"/>
          <p:cNvSpPr>
            <a:spLocks noGrp="1" noRot="1" noChangeAspect="1" noChangeArrowheads="1" noTextEdit="1"/>
          </p:cNvSpPr>
          <p:nvPr>
            <p:ph type="sldImg"/>
          </p:nvPr>
        </p:nvSpPr>
        <p:spPr>
          <a:xfrm>
            <a:off x="381000" y="685800"/>
            <a:ext cx="6096000" cy="3429000"/>
          </a:xfrm>
        </p:spPr>
      </p:sp>
      <p:sp>
        <p:nvSpPr>
          <p:cNvPr id="5120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2BB80FA0-C2CE-4BB1-88AB-3F34966649DB}" type="slidenum">
              <a:rPr lang="en-US" altLang="zh-CN" smtClean="0"/>
              <a:t>9</a:t>
            </a:fld>
            <a:endParaRPr lang="en-US" altLang="zh-CN"/>
          </a:p>
        </p:txBody>
      </p:sp>
      <p:sp>
        <p:nvSpPr>
          <p:cNvPr id="54275" name="Rectangle 2"/>
          <p:cNvSpPr>
            <a:spLocks noGrp="1" noRot="1" noChangeAspect="1" noChangeArrowheads="1" noTextEdit="1"/>
          </p:cNvSpPr>
          <p:nvPr>
            <p:ph type="sldImg"/>
          </p:nvPr>
        </p:nvSpPr>
        <p:spPr>
          <a:xfrm>
            <a:off x="381000" y="685800"/>
            <a:ext cx="6096000" cy="3429000"/>
          </a:xfrm>
        </p:spPr>
      </p:sp>
      <p:sp>
        <p:nvSpPr>
          <p:cNvPr id="54276"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8533A54-8F90-4AEB-804D-D091E585BE8A}" type="slidenum">
              <a:rPr lang="en-US" altLang="zh-CN" smtClean="0"/>
              <a:t>11</a:t>
            </a:fld>
            <a:endParaRPr lang="en-US" altLang="zh-CN"/>
          </a:p>
        </p:txBody>
      </p:sp>
      <p:sp>
        <p:nvSpPr>
          <p:cNvPr id="57347" name="Rectangle 2"/>
          <p:cNvSpPr>
            <a:spLocks noGrp="1" noRot="1" noChangeAspect="1" noChangeArrowheads="1" noTextEdit="1"/>
          </p:cNvSpPr>
          <p:nvPr>
            <p:ph type="sldImg"/>
          </p:nvPr>
        </p:nvSpPr>
        <p:spPr>
          <a:xfrm>
            <a:off x="381000" y="685800"/>
            <a:ext cx="6096000" cy="3429000"/>
          </a:xfrm>
        </p:spPr>
      </p:sp>
      <p:sp>
        <p:nvSpPr>
          <p:cNvPr id="57348"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xfrm>
            <a:off x="381000" y="685800"/>
            <a:ext cx="6096000" cy="3429000"/>
          </a:xfrm>
        </p:spPr>
      </p:sp>
      <p:sp>
        <p:nvSpPr>
          <p:cNvPr id="59395" name="备注占位符 2"/>
          <p:cNvSpPr>
            <a:spLocks noGrp="1"/>
          </p:cNvSpPr>
          <p:nvPr>
            <p:ph type="body" idx="1"/>
          </p:nvPr>
        </p:nvSpPr>
        <p:spPr>
          <a:noFill/>
        </p:spPr>
        <p:txBody>
          <a:bodyPr/>
          <a:lstStyle/>
          <a:p>
            <a:pPr eaLnBrk="1" hangingPunct="1">
              <a:spcBef>
                <a:spcPct val="0"/>
              </a:spcBef>
            </a:pPr>
            <a:r>
              <a:rPr lang="zh-CN" altLang="en-US"/>
              <a:t>苏州布衣公子信息技术有限公司 出品</a:t>
            </a:r>
          </a:p>
        </p:txBody>
      </p:sp>
      <p:sp>
        <p:nvSpPr>
          <p:cNvPr id="59396" name="灯片编号占位符 3"/>
          <p:cNvSpPr>
            <a:spLocks noGrp="1"/>
          </p:cNvSpPr>
          <p:nvPr>
            <p:ph type="sldNum" sz="quarter" idx="5"/>
          </p:nvPr>
        </p:nvSpPr>
        <p:spPr>
          <a:noFill/>
        </p:spPr>
        <p:txBody>
          <a:bodyPr/>
          <a:lstStyle/>
          <a:p>
            <a:fld id="{7346FD0F-45D2-4A93-AFE4-8D54135032B9}" type="slidenum">
              <a:rPr lang="zh-CN" altLang="en-US" smtClean="0"/>
              <a:t>12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B52961A-748E-4536-96FA-E9B2008B5455}" type="slidenum">
              <a:rPr lang="en-US" altLang="zh-CN" smtClean="0"/>
              <a:t>37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AE73A58-230A-4D57-9F8C-71499C9319EE}" type="slidenum">
              <a:rPr lang="en-US" altLang="zh-CN" smtClean="0"/>
              <a:t>59</a:t>
            </a:fld>
            <a:endParaRPr lang="en-US" altLang="zh-CN"/>
          </a:p>
        </p:txBody>
      </p:sp>
      <p:sp>
        <p:nvSpPr>
          <p:cNvPr id="27651" name="Rectangle 2"/>
          <p:cNvSpPr>
            <a:spLocks noGrp="1" noRot="1" noChangeAspect="1" noChangeArrowheads="1" noTextEdit="1"/>
          </p:cNvSpPr>
          <p:nvPr>
            <p:ph type="sldImg"/>
          </p:nvPr>
        </p:nvSpPr>
        <p:spPr>
          <a:xfrm>
            <a:off x="381000" y="685800"/>
            <a:ext cx="6096000" cy="3429000"/>
          </a:xfrm>
        </p:spPr>
      </p:sp>
      <p:sp>
        <p:nvSpPr>
          <p:cNvPr id="27652" name="Rectangle 3"/>
          <p:cNvSpPr>
            <a:spLocks noGrp="1" noChangeArrowheads="1"/>
          </p:cNvSpPr>
          <p:nvPr>
            <p:ph type="body" idx="1"/>
          </p:nvPr>
        </p:nvSpPr>
        <p:spPr>
          <a:noFill/>
        </p:spPr>
        <p:txBody>
          <a:bodyPr/>
          <a:lstStyle/>
          <a:p>
            <a:pPr eaLnBrk="1" hangingPunct="1"/>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230F13E4-C8CF-4F4E-B579-B78AC11ECB95}" type="slidenum">
              <a:rPr lang="en-US" altLang="zh-CN" smtClean="0"/>
              <a:t>60</a:t>
            </a:fld>
            <a:endParaRPr lang="en-US" altLang="zh-CN"/>
          </a:p>
        </p:txBody>
      </p:sp>
      <p:sp>
        <p:nvSpPr>
          <p:cNvPr id="119811" name="Rectangle 2"/>
          <p:cNvSpPr>
            <a:spLocks noGrp="1" noRot="1" noChangeAspect="1" noChangeArrowheads="1" noTextEdit="1"/>
          </p:cNvSpPr>
          <p:nvPr>
            <p:ph type="sldImg"/>
          </p:nvPr>
        </p:nvSpPr>
        <p:spPr>
          <a:xfrm>
            <a:off x="381000" y="685800"/>
            <a:ext cx="6096000" cy="3429000"/>
          </a:xfrm>
        </p:spPr>
      </p:sp>
      <p:sp>
        <p:nvSpPr>
          <p:cNvPr id="119812" name="Rectangle 3"/>
          <p:cNvSpPr>
            <a:spLocks noGrp="1" noChangeArrowheads="1"/>
          </p:cNvSpPr>
          <p:nvPr>
            <p:ph type="body" idx="1"/>
          </p:nvPr>
        </p:nvSpPr>
        <p:spPr>
          <a:xfrm>
            <a:off x="914400" y="4343400"/>
            <a:ext cx="5029200" cy="1828800"/>
          </a:xfrm>
          <a:noFill/>
        </p:spPr>
        <p:txBody>
          <a:bodyPr/>
          <a:lstStyle/>
          <a:p>
            <a:pPr algn="just" eaLnBrk="1" hangingPunct="1"/>
            <a:r>
              <a:rPr lang="zh-CN" altLang="en-US" b="1" dirty="0">
                <a:latin typeface="宋体" panose="02010600030101010101" pitchFamily="2" charset="-122"/>
              </a:rPr>
              <a:t>例如一个企业的各个部门都使用本部门的机器来管理本部门的数据，各个部门的机器是独立的。由于不同部门之间不能共享数据，因此企业内部存在大量的冗余数据。例如人事部门、会计部门、技术部门必须重复存放每一名职工的一些基本信息（职工号、姓名等）。</a:t>
            </a:r>
          </a:p>
          <a:p>
            <a:pPr eaLnBrk="1" hangingPunct="1"/>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B52961A-748E-4536-96FA-E9B2008B5455}" type="slidenum">
              <a:rPr lang="en-US" altLang="zh-CN" smtClean="0"/>
              <a:t>62</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结尾致谢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2206295" y="-2229713"/>
            <a:ext cx="5747410" cy="10174425"/>
          </a:xfrm>
          <a:prstGeom prst="rect">
            <a:avLst/>
          </a:prstGeom>
        </p:spPr>
      </p:pic>
      <p:sp>
        <p:nvSpPr>
          <p:cNvPr id="6" name="矩形 5" descr="e7d195523061f1c09d430b2e086820dbf734666a277b0d4b500BB7A72AB1412ED5183AD7B3816201F88CE1DA88F1BDB3B214B2C038CB098A30603A7C73162896CA56D5F2C85C2877766F9AF7CC3216D7CF634F6382D6C7BA7BC888BA9186F2798B84068E6072773E10A0296880ED9D73C76908137F952918BE4DD4EB5E4CCB40DE91FD2372AF4B64"/>
          <p:cNvSpPr/>
          <p:nvPr userDrawn="1"/>
        </p:nvSpPr>
        <p:spPr>
          <a:xfrm>
            <a:off x="1407592" y="2877858"/>
            <a:ext cx="2297104" cy="787331"/>
          </a:xfrm>
          <a:prstGeom prst="rect">
            <a:avLst/>
          </a:prstGeom>
        </p:spPr>
        <p:txBody>
          <a:bodyPr wrap="none" lIns="0" tIns="0" rIns="0" bIns="0">
            <a:spAutoFit/>
          </a:bodyPr>
          <a:lstStyle/>
          <a:p>
            <a:pPr defTabSz="762000">
              <a:lnSpc>
                <a:spcPct val="110000"/>
              </a:lnSpc>
            </a:pPr>
            <a:r>
              <a:rPr lang="en-US" altLang="zh-CN" sz="5000" b="1" dirty="0">
                <a:solidFill>
                  <a:prstClr val="white"/>
                </a:solidFill>
                <a:latin typeface="微软雅黑" panose="020B0503020204020204" pitchFamily="34" charset="-122"/>
                <a:ea typeface="微软雅黑" panose="020B0503020204020204" pitchFamily="34" charset="-122"/>
                <a:cs typeface="OPPOSans H" panose="00020600040101010101" pitchFamily="18" charset="-122"/>
                <a:sym typeface="+mn-lt"/>
              </a:rPr>
              <a:t>Thanks</a:t>
            </a:r>
            <a:endParaRPr lang="en-US" altLang="ja-JP" sz="5000" b="1" dirty="0">
              <a:solidFill>
                <a:prstClr val="white"/>
              </a:solidFill>
              <a:latin typeface="微软雅黑" panose="020B0503020204020204" pitchFamily="34" charset="-122"/>
              <a:ea typeface="微软雅黑" panose="020B0503020204020204" pitchFamily="34" charset="-122"/>
              <a:cs typeface="OPPOSans H" panose="00020600040101010101" pitchFamily="18" charset="-122"/>
              <a:sym typeface="+mn-lt"/>
            </a:endParaRPr>
          </a:p>
        </p:txBody>
      </p:sp>
    </p:spTree>
  </p:cSld>
  <p:clrMapOvr>
    <a:masterClrMapping/>
  </p:clrMapOvr>
  <p:transition spd="slow">
    <p:push dir="u"/>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首页">
    <p:spTree>
      <p:nvGrpSpPr>
        <p:cNvPr id="1" name=""/>
        <p:cNvGrpSpPr/>
        <p:nvPr/>
      </p:nvGrpSpPr>
      <p:grpSpPr>
        <a:xfrm>
          <a:off x="0" y="0"/>
          <a:ext cx="0" cy="0"/>
          <a:chOff x="0" y="0"/>
          <a:chExt cx="0" cy="0"/>
        </a:xfrm>
      </p:grpSpPr>
      <p:pic>
        <p:nvPicPr>
          <p:cNvPr id="6" name="Picture 5" descr="e7d195523061f1c09d430b2e086820dbf734666a277b0d4b500BB7A72AB1412ED5183AD7B3816201F88CE1DA88F1BDB3B214B2C038CB098A30603A7C73162896CA56D5F2C85C2877766F9AF7CC3216D7CF634F6382D6C7BA7BC888BA9186F2798B84068E6072773E10A0296880ED9D73C76908137F952918BE4DD4EB5E4CCB40DE91FD2372AF4B64"/>
          <p:cNvPicPr>
            <a:picLocks noChangeAspect="1"/>
          </p:cNvPicPr>
          <p:nvPr userDrawn="1"/>
        </p:nvPicPr>
        <p:blipFill>
          <a:blip r:embed="rId2"/>
          <a:stretch>
            <a:fillRect/>
          </a:stretch>
        </p:blipFill>
        <p:spPr>
          <a:xfrm>
            <a:off x="11227" y="0"/>
            <a:ext cx="10148773" cy="5708685"/>
          </a:xfrm>
          <a:prstGeom prst="rect">
            <a:avLst/>
          </a:prstGeom>
        </p:spPr>
      </p:pic>
      <p:sp>
        <p:nvSpPr>
          <p:cNvPr id="4" name="TextBox 11"/>
          <p:cNvSpPr txBox="1">
            <a:spLocks noChangeArrowheads="1"/>
          </p:cNvSpPr>
          <p:nvPr userDrawn="1"/>
        </p:nvSpPr>
        <p:spPr bwMode="auto">
          <a:xfrm>
            <a:off x="1391715" y="3178300"/>
            <a:ext cx="2325796" cy="353601"/>
          </a:xfrm>
          <a:prstGeom prst="rect">
            <a:avLst/>
          </a:prstGeom>
          <a:noFill/>
          <a:ln w="9525">
            <a:noFill/>
            <a:miter lim="800000"/>
          </a:ln>
        </p:spPr>
        <p:txBody>
          <a:bodyPr lIns="79228" tIns="39613" rIns="79228" bIns="39613">
            <a:spAutoFit/>
          </a:bodyPr>
          <a:lstStyle/>
          <a:p>
            <a:pPr eaLnBrk="1" fontAlgn="auto" hangingPunct="1">
              <a:spcBef>
                <a:spcPts val="0"/>
              </a:spcBef>
              <a:spcAft>
                <a:spcPts val="0"/>
              </a:spcAft>
              <a:defRPr/>
            </a:pPr>
            <a:r>
              <a:rPr lang="zh-CN" altLang="en-US" sz="1780" b="1" dirty="0">
                <a:solidFill>
                  <a:schemeClr val="tx1"/>
                </a:solidFill>
                <a:effectLst>
                  <a:reflection blurRad="6350" stA="50000" endA="300" endPos="50000" dist="60007" dir="5400000" sy="-100000" algn="bl" rotWithShape="0"/>
                </a:effectLst>
                <a:latin typeface="微软雅黑" panose="020B0503020204020204" pitchFamily="34" charset="-122"/>
                <a:ea typeface="微软雅黑" panose="020B0503020204020204" pitchFamily="34" charset="-122"/>
              </a:rPr>
              <a:t>数据库系统概论课程</a:t>
            </a:r>
          </a:p>
        </p:txBody>
      </p:sp>
      <p:pic>
        <p:nvPicPr>
          <p:cNvPr id="5"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79903" y="3054351"/>
            <a:ext cx="4176161" cy="11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userDrawn="1"/>
        </p:nvPicPr>
        <p:blipFill>
          <a:blip r:embed="rId4">
            <a:alphaModFix amt="96000"/>
            <a:extLst>
              <a:ext uri="{28A0092B-C50C-407E-A947-70E740481C1C}">
                <a14:useLocalDpi xmlns:a14="http://schemas.microsoft.com/office/drawing/2010/main" val="0"/>
              </a:ext>
            </a:extLst>
          </a:blip>
          <a:stretch>
            <a:fillRect/>
          </a:stretch>
        </p:blipFill>
        <p:spPr>
          <a:xfrm>
            <a:off x="5368031" y="1143520"/>
            <a:ext cx="4790911" cy="4564569"/>
          </a:xfrm>
          <a:prstGeom prst="rect">
            <a:avLst/>
          </a:prstGeom>
        </p:spPr>
      </p:pic>
      <p:sp>
        <p:nvSpPr>
          <p:cNvPr id="2" name="文本框 1"/>
          <p:cNvSpPr txBox="1"/>
          <p:nvPr userDrawn="1"/>
        </p:nvSpPr>
        <p:spPr>
          <a:xfrm>
            <a:off x="1391715" y="3649588"/>
            <a:ext cx="1986441" cy="307777"/>
          </a:xfrm>
          <a:prstGeom prst="rect">
            <a:avLst/>
          </a:prstGeom>
          <a:noFill/>
        </p:spPr>
        <p:txBody>
          <a:bodyPr wrap="none" rtlCol="0">
            <a:spAutoFit/>
          </a:bodyPr>
          <a:lstStyle/>
          <a:p>
            <a:pPr>
              <a:defRPr/>
            </a:pPr>
            <a:r>
              <a:rPr lang="en-US" altLang="zh-CN" sz="1400" b="1" dirty="0">
                <a:solidFill>
                  <a:schemeClr val="tx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czlong@scut.edu.cn</a:t>
            </a:r>
            <a:endParaRPr lang="en-GB" altLang="zh-CN" sz="1400" b="1" dirty="0">
              <a:solidFill>
                <a:schemeClr val="tx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Tree>
  </p:cSld>
  <p:clrMapOvr>
    <a:masterClrMapping/>
  </p:clrMapOvr>
  <p:transition spd="slow" advTm="10959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cstate="print">
            <a:alphaModFix amt="40000"/>
            <a:extLst>
              <a:ext uri="{28A0092B-C50C-407E-A947-70E740481C1C}">
                <a14:useLocalDpi xmlns:a14="http://schemas.microsoft.com/office/drawing/2010/main" val="0"/>
              </a:ext>
            </a:extLst>
          </a:blip>
          <a:stretch>
            <a:fillRect/>
          </a:stretch>
        </p:blipFill>
        <p:spPr>
          <a:xfrm>
            <a:off x="0" y="0"/>
            <a:ext cx="10160000" cy="5739941"/>
          </a:xfrm>
          <a:prstGeom prst="rect">
            <a:avLst/>
          </a:prstGeom>
        </p:spPr>
      </p:pic>
      <p:pic>
        <p:nvPicPr>
          <p:cNvPr id="9" name="Picture 26" descr="See the source image"/>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536585" y="5234211"/>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22"/>
          <p:cNvSpPr txBox="1"/>
          <p:nvPr userDrawn="1"/>
        </p:nvSpPr>
        <p:spPr>
          <a:xfrm>
            <a:off x="5440040" y="769268"/>
            <a:ext cx="1019508" cy="584775"/>
          </a:xfrm>
          <a:prstGeom prst="rect">
            <a:avLst/>
          </a:prstGeom>
          <a:ln w="12700">
            <a:miter lim="400000"/>
          </a:ln>
        </p:spPr>
        <p:txBody>
          <a:bodyPr wrap="none" lIns="38099" rIns="38099">
            <a:spAutoFit/>
          </a:bodyPr>
          <a:lstStyle>
            <a:lvl1pPr>
              <a:defRPr sz="3200" b="1">
                <a:solidFill>
                  <a:srgbClr val="3DBD7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dirty="0">
                <a:solidFill>
                  <a:srgbClr val="1543A6"/>
                </a:solidFill>
                <a:latin typeface="微软雅黑" panose="020B0503020204020204" pitchFamily="34" charset="-122"/>
                <a:ea typeface="微软雅黑" panose="020B0503020204020204" pitchFamily="34" charset="-122"/>
                <a:cs typeface="+mn-cs"/>
              </a:rPr>
              <a:t>目 录</a:t>
            </a:r>
          </a:p>
        </p:txBody>
      </p:sp>
      <p:pic>
        <p:nvPicPr>
          <p:cNvPr id="1026" name="Picture 2" descr="查看源图像"/>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551608" y="1683437"/>
            <a:ext cx="2373065" cy="23730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109595">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正文版式">
    <p:spTree>
      <p:nvGrpSpPr>
        <p:cNvPr id="1" name=""/>
        <p:cNvGrpSpPr/>
        <p:nvPr/>
      </p:nvGrpSpPr>
      <p:grpSpPr>
        <a:xfrm>
          <a:off x="0" y="0"/>
          <a:ext cx="0" cy="0"/>
          <a:chOff x="0" y="0"/>
          <a:chExt cx="0" cy="0"/>
        </a:xfrm>
      </p:grpSpPr>
      <p:sp>
        <p:nvSpPr>
          <p:cNvPr id="8" name="标题 7"/>
          <p:cNvSpPr>
            <a:spLocks noGrp="1"/>
          </p:cNvSpPr>
          <p:nvPr>
            <p:ph type="title"/>
          </p:nvPr>
        </p:nvSpPr>
        <p:spPr>
          <a:xfrm>
            <a:off x="719765" y="106852"/>
            <a:ext cx="9136196" cy="518400"/>
          </a:xfrm>
          <a:prstGeom prst="rect">
            <a:avLst/>
          </a:prstGeom>
        </p:spPr>
        <p:txBody>
          <a:bodyPr anchor="ctr"/>
          <a:lstStyle>
            <a:lvl1pPr algn="l">
              <a:defRPr lang="zh-CN" altLang="en-US" sz="2800" b="1" dirty="0">
                <a:solidFill>
                  <a:srgbClr val="1543A6"/>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18" name="内容占位符 17"/>
          <p:cNvSpPr>
            <a:spLocks noGrp="1"/>
          </p:cNvSpPr>
          <p:nvPr>
            <p:ph sz="quarter" idx="10"/>
          </p:nvPr>
        </p:nvSpPr>
        <p:spPr>
          <a:xfrm>
            <a:off x="687512" y="769938"/>
            <a:ext cx="9168449" cy="4319587"/>
          </a:xfrm>
          <a:prstGeom prst="rect">
            <a:avLst/>
          </a:prstGeom>
        </p:spPr>
        <p:txBody>
          <a:bodyPr/>
          <a:lstStyle>
            <a:lvl1pPr marL="296545" indent="-296545">
              <a:lnSpc>
                <a:spcPts val="2600"/>
              </a:lnSpc>
              <a:buFont typeface="Wingdings" panose="05000000000000000000" pitchFamily="2" charset="2"/>
              <a:buChar char="l"/>
              <a:defRPr sz="2200" b="1">
                <a:solidFill>
                  <a:schemeClr val="tx1">
                    <a:lumMod val="65000"/>
                    <a:lumOff val="35000"/>
                  </a:schemeClr>
                </a:solidFill>
                <a:latin typeface="微软雅黑" panose="020B0503020204020204" pitchFamily="34" charset="-122"/>
                <a:ea typeface="微软雅黑" panose="020B0503020204020204" pitchFamily="34" charset="-122"/>
              </a:defRPr>
            </a:lvl1pPr>
            <a:lvl2pPr>
              <a:lnSpc>
                <a:spcPts val="2600"/>
              </a:lnSpc>
              <a:defRPr sz="1800" b="1">
                <a:solidFill>
                  <a:schemeClr val="tx1">
                    <a:lumMod val="65000"/>
                    <a:lumOff val="35000"/>
                  </a:schemeClr>
                </a:solidFill>
                <a:latin typeface="华文中宋" panose="02010600040101010101" pitchFamily="2" charset="-122"/>
                <a:ea typeface="华文中宋" panose="02010600040101010101" pitchFamily="2" charset="-122"/>
              </a:defRPr>
            </a:lvl2pPr>
            <a:lvl3pPr>
              <a:lnSpc>
                <a:spcPts val="2400"/>
              </a:lnSpc>
              <a:defRPr sz="1400">
                <a:latin typeface="幼圆" panose="02010509060101010101" pitchFamily="49" charset="-122"/>
                <a:ea typeface="幼圆" panose="02010509060101010101" pitchFamily="49" charset="-122"/>
              </a:defRPr>
            </a:lvl3pPr>
            <a:lvl4pPr>
              <a:lnSpc>
                <a:spcPts val="2400"/>
              </a:lnSpc>
              <a:defRPr sz="1555"/>
            </a:lvl4pPr>
          </a:lstStyle>
          <a:p>
            <a:pPr lvl="0"/>
            <a:r>
              <a:rPr lang="zh-CN" altLang="en-US" dirty="0"/>
              <a:t>单击此处编辑母版文本样式</a:t>
            </a:r>
          </a:p>
          <a:p>
            <a:pPr lvl="1"/>
            <a:r>
              <a:rPr lang="zh-CN" altLang="en-US" dirty="0"/>
              <a:t>第二级</a:t>
            </a:r>
          </a:p>
          <a:p>
            <a:pPr lvl="2"/>
            <a:r>
              <a:rPr lang="zh-CN" altLang="en-US" dirty="0"/>
              <a:t>第三级</a:t>
            </a:r>
          </a:p>
        </p:txBody>
      </p:sp>
      <p:pic>
        <p:nvPicPr>
          <p:cNvPr id="33" name="Picture 26" descr="See the source imag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536585" y="523421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descr="See the source image"/>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039" y="152192"/>
            <a:ext cx="360000" cy="36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109595">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过渡页">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print">
            <a:alphaModFix amt="40000"/>
            <a:extLst>
              <a:ext uri="{28A0092B-C50C-407E-A947-70E740481C1C}">
                <a14:useLocalDpi xmlns:a14="http://schemas.microsoft.com/office/drawing/2010/main" val="0"/>
              </a:ext>
            </a:extLst>
          </a:blip>
          <a:stretch>
            <a:fillRect/>
          </a:stretch>
        </p:blipFill>
        <p:spPr>
          <a:xfrm>
            <a:off x="0" y="0"/>
            <a:ext cx="10160000" cy="5739941"/>
          </a:xfrm>
          <a:prstGeom prst="rect">
            <a:avLst/>
          </a:prstGeom>
        </p:spPr>
      </p:pic>
      <p:cxnSp>
        <p:nvCxnSpPr>
          <p:cNvPr id="6" name="直接连接符 5"/>
          <p:cNvCxnSpPr/>
          <p:nvPr userDrawn="1"/>
        </p:nvCxnSpPr>
        <p:spPr>
          <a:xfrm>
            <a:off x="9308042" y="5476875"/>
            <a:ext cx="11994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9817806" y="5476875"/>
            <a:ext cx="158738"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9" name="Picture 26" descr="See the source image"/>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495961" y="5234211"/>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descr="See the source image"/>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536585" y="5234211"/>
            <a:ext cx="360000" cy="36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109595">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slow">
    <p:push dir="u"/>
  </p:transition>
  <p:hf hdr="0" ftr="0" dt="0"/>
  <p:txStyles>
    <p:titleStyle>
      <a:lvl1pPr algn="l" defTabSz="762000" rtl="0" eaLnBrk="1" latinLnBrk="0" hangingPunct="1">
        <a:lnSpc>
          <a:spcPct val="90000"/>
        </a:lnSpc>
        <a:spcBef>
          <a:spcPct val="0"/>
        </a:spcBef>
        <a:buNone/>
        <a:defRPr sz="3665" kern="1200">
          <a:solidFill>
            <a:schemeClr val="tx1"/>
          </a:solidFill>
          <a:latin typeface="+mj-lt"/>
          <a:ea typeface="+mj-ea"/>
          <a:cs typeface="+mj-cs"/>
        </a:defRPr>
      </a:lvl1pPr>
    </p:titleStyle>
    <p:bodyStyle>
      <a:lvl1pPr marL="190500" indent="-190500" algn="l" defTabSz="762000" rtl="0" eaLnBrk="1" latinLnBrk="0" hangingPunct="1">
        <a:lnSpc>
          <a:spcPct val="90000"/>
        </a:lnSpc>
        <a:spcBef>
          <a:spcPts val="835"/>
        </a:spcBef>
        <a:buFont typeface="Arial" panose="020B0604020202020204" pitchFamily="34" charset="0"/>
        <a:buChar char="•"/>
        <a:defRPr sz="2335" kern="1200">
          <a:solidFill>
            <a:schemeClr val="tx1"/>
          </a:solidFill>
          <a:latin typeface="+mn-lt"/>
          <a:ea typeface="+mn-ea"/>
          <a:cs typeface="+mn-cs"/>
        </a:defRPr>
      </a:lvl1pPr>
      <a:lvl2pPr marL="571500" indent="-190500" algn="l" defTabSz="762000" rtl="0" eaLnBrk="1" latinLnBrk="0" hangingPunct="1">
        <a:lnSpc>
          <a:spcPct val="90000"/>
        </a:lnSpc>
        <a:spcBef>
          <a:spcPts val="415"/>
        </a:spcBef>
        <a:buFont typeface="Arial" panose="020B0604020202020204" pitchFamily="34" charset="0"/>
        <a:buChar char="•"/>
        <a:defRPr sz="2000" kern="1200">
          <a:solidFill>
            <a:schemeClr val="tx1"/>
          </a:solidFill>
          <a:latin typeface="+mn-lt"/>
          <a:ea typeface="+mn-ea"/>
          <a:cs typeface="+mn-cs"/>
        </a:defRPr>
      </a:lvl2pPr>
      <a:lvl3pPr marL="952500" indent="-190500" algn="l" defTabSz="762000" rtl="0" eaLnBrk="1" latinLnBrk="0" hangingPunct="1">
        <a:lnSpc>
          <a:spcPct val="90000"/>
        </a:lnSpc>
        <a:spcBef>
          <a:spcPts val="415"/>
        </a:spcBef>
        <a:buFont typeface="Arial" panose="020B0604020202020204" pitchFamily="34" charset="0"/>
        <a:buChar char="•"/>
        <a:defRPr sz="1665" kern="1200">
          <a:solidFill>
            <a:schemeClr val="tx1"/>
          </a:solidFill>
          <a:latin typeface="+mn-lt"/>
          <a:ea typeface="+mn-ea"/>
          <a:cs typeface="+mn-cs"/>
        </a:defRPr>
      </a:lvl3pPr>
      <a:lvl4pPr marL="1333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4pPr>
      <a:lvl5pPr marL="1714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5pPr>
      <a:lvl6pPr marL="2095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6pPr>
      <a:lvl7pPr marL="2476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7pPr>
      <a:lvl8pPr marL="2857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8pPr>
      <a:lvl9pPr marL="3238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6000" algn="l" defTabSz="762000" rtl="0" eaLnBrk="1" latinLnBrk="0" hangingPunct="1">
        <a:defRPr sz="1500" kern="1200">
          <a:solidFill>
            <a:schemeClr val="tx1"/>
          </a:solidFill>
          <a:latin typeface="+mn-lt"/>
          <a:ea typeface="+mn-ea"/>
          <a:cs typeface="+mn-cs"/>
        </a:defRPr>
      </a:lvl7pPr>
      <a:lvl8pPr marL="2667000" algn="l" defTabSz="762000" rtl="0" eaLnBrk="1" latinLnBrk="0" hangingPunct="1">
        <a:defRPr sz="1500" kern="1200">
          <a:solidFill>
            <a:schemeClr val="tx1"/>
          </a:solidFill>
          <a:latin typeface="+mn-lt"/>
          <a:ea typeface="+mn-ea"/>
          <a:cs typeface="+mn-cs"/>
        </a:defRPr>
      </a:lvl8pPr>
      <a:lvl9pPr marL="3048000" algn="l" defTabSz="76200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customXml" Target="../ink/ink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4.xml"/><Relationship Id="rId1" Type="http://schemas.openxmlformats.org/officeDocument/2006/relationships/tags" Target="../tags/tag6.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 Id="rId5" Type="http://schemas.openxmlformats.org/officeDocument/2006/relationships/image" Target="../media/image77.png"/><Relationship Id="rId4" Type="http://schemas.microsoft.com/office/2007/relationships/hdphoto" Target="../media/hdphoto5.wdp"/></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12" descr="https://spliffmobile.com/download/blue-technology-4669.jpg"/>
          <p:cNvSpPr>
            <a:spLocks noChangeAspect="1" noChangeArrowheads="1"/>
          </p:cNvSpPr>
          <p:nvPr/>
        </p:nvSpPr>
        <p:spPr bwMode="auto">
          <a:xfrm>
            <a:off x="508000" y="-24288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a:p>
        </p:txBody>
      </p:sp>
      <p:sp>
        <p:nvSpPr>
          <p:cNvPr id="4" name="TextBox 3"/>
          <p:cNvSpPr txBox="1">
            <a:spLocks noChangeArrowheads="1"/>
          </p:cNvSpPr>
          <p:nvPr/>
        </p:nvSpPr>
        <p:spPr bwMode="auto">
          <a:xfrm>
            <a:off x="1407592" y="1561356"/>
            <a:ext cx="4684712"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ts val="5000"/>
              </a:lnSpc>
              <a:spcBef>
                <a:spcPct val="20000"/>
              </a:spcBef>
            </a:pPr>
            <a:r>
              <a:rPr lang="zh-CN" altLang="en-US" sz="2800" b="1" dirty="0">
                <a:latin typeface="微软雅黑" panose="020B0503020204020204" pitchFamily="34" charset="-122"/>
                <a:ea typeface="微软雅黑" panose="020B0503020204020204" pitchFamily="34" charset="-122"/>
              </a:rPr>
              <a:t>第</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章</a:t>
            </a:r>
            <a:endParaRPr lang="en-US" altLang="zh-CN" sz="2800" b="1" dirty="0">
              <a:latin typeface="微软雅黑" panose="020B0503020204020204" pitchFamily="34" charset="-122"/>
              <a:ea typeface="微软雅黑" panose="020B0503020204020204" pitchFamily="34" charset="-122"/>
            </a:endParaRPr>
          </a:p>
          <a:p>
            <a:pPr eaLnBrk="1" hangingPunct="1">
              <a:lnSpc>
                <a:spcPts val="5000"/>
              </a:lnSpc>
              <a:spcBef>
                <a:spcPct val="20000"/>
              </a:spcBef>
            </a:pPr>
            <a:r>
              <a:rPr lang="zh-CN" altLang="en-US" sz="4000" b="1" dirty="0">
                <a:latin typeface="微软雅黑" panose="020B0503020204020204" pitchFamily="34" charset="-122"/>
                <a:ea typeface="微软雅黑" panose="020B0503020204020204" pitchFamily="34" charset="-122"/>
              </a:rPr>
              <a:t>数据库绪论</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75" fill="hold"/>
                                        <p:tgtEl>
                                          <p:spTgt spid="4"/>
                                        </p:tgtEl>
                                        <p:attrNameLst>
                                          <p:attrName>ppt_x</p:attrName>
                                        </p:attrNameLst>
                                      </p:cBhvr>
                                      <p:tavLst>
                                        <p:tav tm="0">
                                          <p:val>
                                            <p:strVal val="#ppt_x"/>
                                          </p:val>
                                        </p:tav>
                                        <p:tav tm="100000">
                                          <p:val>
                                            <p:strVal val="#ppt_x"/>
                                          </p:val>
                                        </p:tav>
                                      </p:tavLst>
                                    </p:anim>
                                    <p:anim calcmode="lin" valueType="num">
                                      <p:cBhvr additive="base">
                                        <p:cTn id="8" dur="75"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Box 3"/>
          <p:cNvSpPr txBox="1">
            <a:spLocks noChangeArrowheads="1"/>
          </p:cNvSpPr>
          <p:nvPr/>
        </p:nvSpPr>
        <p:spPr bwMode="auto">
          <a:xfrm>
            <a:off x="4071888"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20000"/>
              </a:spcBef>
              <a:defRPr sz="3110" b="1">
                <a:latin typeface="微软雅黑" panose="020B0503020204020204" pitchFamily="34" charset="-122"/>
                <a:ea typeface="微软雅黑" panose="020B0503020204020204" pitchFamily="34" charset="-122"/>
              </a:defRPr>
            </a:lvl1pPr>
            <a:lvl2pPr>
              <a:defRPr sz="3200">
                <a:latin typeface="Arial" panose="020B0604020202020204" pitchFamily="34" charset="0"/>
                <a:ea typeface="宋体" panose="02010600030101010101" pitchFamily="2" charset="-122"/>
              </a:defRPr>
            </a:lvl2pPr>
            <a:lvl3pPr>
              <a:defRPr sz="3200">
                <a:latin typeface="Arial" panose="020B0604020202020204" pitchFamily="34" charset="0"/>
                <a:ea typeface="宋体" panose="02010600030101010101" pitchFamily="2" charset="-122"/>
              </a:defRPr>
            </a:lvl3pPr>
            <a:lvl4pPr>
              <a:defRPr sz="3200">
                <a:latin typeface="Arial" panose="020B0604020202020204" pitchFamily="34" charset="0"/>
                <a:ea typeface="宋体" panose="02010600030101010101" pitchFamily="2" charset="-122"/>
              </a:defRPr>
            </a:lvl4pPr>
            <a:lvl5pPr>
              <a:defRPr sz="3200">
                <a:latin typeface="Arial" panose="020B0604020202020204" pitchFamily="34" charset="0"/>
                <a:ea typeface="宋体" panose="02010600030101010101" pitchFamily="2" charset="-122"/>
              </a:defRPr>
            </a:lvl5pPr>
            <a:lvl6pPr indent="1905" eaLnBrk="0" fontAlgn="base" hangingPunct="0">
              <a:spcBef>
                <a:spcPct val="0"/>
              </a:spcBef>
              <a:spcAft>
                <a:spcPct val="0"/>
              </a:spcAft>
              <a:defRPr sz="3200">
                <a:latin typeface="Arial" panose="020B0604020202020204" pitchFamily="34" charset="0"/>
                <a:ea typeface="宋体" panose="02010600030101010101" pitchFamily="2" charset="-122"/>
              </a:defRPr>
            </a:lvl6pPr>
            <a:lvl7pPr indent="1905" eaLnBrk="0" fontAlgn="base" hangingPunct="0">
              <a:spcBef>
                <a:spcPct val="0"/>
              </a:spcBef>
              <a:spcAft>
                <a:spcPct val="0"/>
              </a:spcAft>
              <a:defRPr sz="3200">
                <a:latin typeface="Arial" panose="020B0604020202020204" pitchFamily="34" charset="0"/>
                <a:ea typeface="宋体" panose="02010600030101010101" pitchFamily="2" charset="-122"/>
              </a:defRPr>
            </a:lvl7pPr>
            <a:lvl8pPr indent="1905" eaLnBrk="0" fontAlgn="base" hangingPunct="0">
              <a:spcBef>
                <a:spcPct val="0"/>
              </a:spcBef>
              <a:spcAft>
                <a:spcPct val="0"/>
              </a:spcAft>
              <a:defRPr sz="3200">
                <a:latin typeface="Arial" panose="020B0604020202020204" pitchFamily="34" charset="0"/>
                <a:ea typeface="宋体" panose="02010600030101010101" pitchFamily="2" charset="-122"/>
              </a:defRPr>
            </a:lvl8pPr>
            <a:lvl9pPr indent="1905" eaLnBrk="0" fontAlgn="base" hangingPunct="0">
              <a:spcBef>
                <a:spcPct val="0"/>
              </a:spcBef>
              <a:spcAft>
                <a:spcPct val="0"/>
              </a:spcAft>
              <a:defRPr sz="3200">
                <a:latin typeface="Arial" panose="020B0604020202020204" pitchFamily="34" charset="0"/>
                <a:ea typeface="宋体" panose="02010600030101010101" pitchFamily="2" charset="-122"/>
              </a:defRPr>
            </a:lvl9pPr>
          </a:lstStyle>
          <a:p>
            <a:r>
              <a:rPr lang="zh-CN" altLang="en-US" dirty="0"/>
              <a:t>数据库系统概述</a:t>
            </a:r>
          </a:p>
        </p:txBody>
      </p:sp>
      <p:sp>
        <p:nvSpPr>
          <p:cNvPr id="12" name="矩形 48"/>
          <p:cNvSpPr>
            <a:spLocks noChangeArrowheads="1"/>
          </p:cNvSpPr>
          <p:nvPr/>
        </p:nvSpPr>
        <p:spPr bwMode="auto">
          <a:xfrm>
            <a:off x="4039306" y="2524126"/>
            <a:ext cx="3896431" cy="1348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1000" indent="-381000" eaLnBrk="1" hangingPunct="1">
              <a:lnSpc>
                <a:spcPct val="120000"/>
              </a:lnSpc>
              <a:spcBef>
                <a:spcPts val="665"/>
              </a:spcBef>
              <a:buFont typeface="Arial" panose="020B0604020202020204" pitchFamily="34" charset="0"/>
              <a:buChar char="•"/>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四个基本概念</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marL="381000" indent="-381000" eaLnBrk="1" hangingPunct="1">
              <a:lnSpc>
                <a:spcPct val="120000"/>
              </a:lnSpc>
              <a:spcBef>
                <a:spcPts val="665"/>
              </a:spcBef>
              <a:buFont typeface="Arial" panose="020B0604020202020204" pitchFamily="34" charset="0"/>
              <a:buChar char="•"/>
              <a:defRPr/>
            </a:pPr>
            <a:r>
              <a:rPr lang="zh-CN" altLang="en-US" sz="2000" dirty="0">
                <a:solidFill>
                  <a:srgbClr val="FF0000"/>
                </a:solidFill>
                <a:latin typeface="微软雅黑" panose="020B0503020204020204" pitchFamily="34" charset="-122"/>
                <a:ea typeface="微软雅黑" panose="020B0503020204020204" pitchFamily="34" charset="-122"/>
              </a:rPr>
              <a:t>数据管理技术的产生和发展</a:t>
            </a:r>
          </a:p>
          <a:p>
            <a:pPr marL="381000" indent="-381000" eaLnBrk="1" hangingPunct="1">
              <a:lnSpc>
                <a:spcPct val="120000"/>
              </a:lnSpc>
              <a:spcBef>
                <a:spcPts val="665"/>
              </a:spcBef>
              <a:buFont typeface="Arial" panose="020B0604020202020204" pitchFamily="34" charset="0"/>
              <a:buChar char="•"/>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数据库系统的特点 </a:t>
            </a:r>
          </a:p>
        </p:txBody>
      </p:sp>
      <p:sp>
        <p:nvSpPr>
          <p:cNvPr id="8" name="椭圆 7"/>
          <p:cNvSpPr/>
          <p:nvPr/>
        </p:nvSpPr>
        <p:spPr>
          <a:xfrm>
            <a:off x="2979209" y="1924404"/>
            <a:ext cx="869597" cy="883708"/>
          </a:xfrm>
          <a:prstGeom prst="ellipse">
            <a:avLst/>
          </a:prstGeom>
          <a:ln>
            <a:solidFill>
              <a:srgbClr val="0B2880"/>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5">
              <a:latin typeface="Impact" panose="020B0806030902050204" pitchFamily="34" charset="0"/>
            </a:endParaRPr>
          </a:p>
        </p:txBody>
      </p:sp>
      <p:sp>
        <p:nvSpPr>
          <p:cNvPr id="11" name="椭圆 10"/>
          <p:cNvSpPr/>
          <p:nvPr/>
        </p:nvSpPr>
        <p:spPr>
          <a:xfrm>
            <a:off x="3053291" y="2007306"/>
            <a:ext cx="720000" cy="720000"/>
          </a:xfrm>
          <a:prstGeom prst="ellipse">
            <a:avLst/>
          </a:prstGeom>
          <a:solidFill>
            <a:srgbClr val="0B2880"/>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eaLnBrk="0" fontAlgn="base" hangingPunct="0">
              <a:spcBef>
                <a:spcPct val="20000"/>
              </a:spcBef>
              <a:spcAft>
                <a:spcPct val="0"/>
              </a:spcAft>
              <a:defRPr/>
            </a:pPr>
            <a:r>
              <a:rPr lang="en-US" altLang="zh-CN" sz="4890" dirty="0">
                <a:latin typeface="Impact" panose="020B0806030902050204" pitchFamily="34" charset="0"/>
              </a:rPr>
              <a:t>2</a:t>
            </a:r>
            <a:endParaRPr lang="zh-CN" altLang="en-US" sz="4890" dirty="0">
              <a:latin typeface="Impact" panose="020B0806030902050204" pitchFamily="34" charset="0"/>
            </a:endParaRPr>
          </a:p>
        </p:txBody>
      </p:sp>
      <p:cxnSp>
        <p:nvCxnSpPr>
          <p:cNvPr id="13" name="直接连接符 12"/>
          <p:cNvCxnSpPr/>
          <p:nvPr/>
        </p:nvCxnSpPr>
        <p:spPr>
          <a:xfrm>
            <a:off x="3848806" y="2382371"/>
            <a:ext cx="3600098" cy="0"/>
          </a:xfrm>
          <a:prstGeom prst="line">
            <a:avLst/>
          </a:prstGeom>
          <a:ln w="28575">
            <a:solidFill>
              <a:srgbClr val="0B2880"/>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728072" y="769938"/>
            <a:ext cx="4431928" cy="4945062"/>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5" name="矩形 4"/>
          <p:cNvSpPr/>
          <p:nvPr/>
        </p:nvSpPr>
        <p:spPr>
          <a:xfrm>
            <a:off x="719765" y="769939"/>
            <a:ext cx="4936300" cy="4945062"/>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5632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spAutoFit/>
          </a:bodyPr>
          <a:lstStyle/>
          <a:p>
            <a:pPr eaLnBrk="1" hangingPunct="1"/>
            <a:r>
              <a:rPr dirty="0"/>
              <a:t>数据管理技术产生和发展</a:t>
            </a:r>
          </a:p>
        </p:txBody>
      </p:sp>
      <p:sp>
        <p:nvSpPr>
          <p:cNvPr id="50179" name="Rectangle 3"/>
          <p:cNvSpPr>
            <a:spLocks noGrp="1" noChangeArrowheads="1"/>
          </p:cNvSpPr>
          <p:nvPr>
            <p:ph sz="quarter" idx="10"/>
          </p:nvPr>
        </p:nvSpPr>
        <p:spPr bwMode="auto">
          <a:xfrm>
            <a:off x="687513" y="769938"/>
            <a:ext cx="4752528" cy="5398081"/>
          </a:xfrm>
        </p:spPr>
        <p:txBody>
          <a:bodyPr wrap="square">
            <a:spAutoFit/>
          </a:bodyPr>
          <a:lstStyle/>
          <a:p>
            <a:pPr marL="317500" indent="-317500" eaLnBrk="1" hangingPunct="1">
              <a:lnSpc>
                <a:spcPct val="150000"/>
              </a:lnSpc>
              <a:buSzPct val="80000"/>
              <a:defRPr/>
            </a:pPr>
            <a:r>
              <a:rPr lang="zh-CN" altLang="en-US" dirty="0">
                <a:solidFill>
                  <a:schemeClr val="tx1">
                    <a:lumMod val="95000"/>
                    <a:lumOff val="5000"/>
                  </a:schemeClr>
                </a:solidFill>
              </a:rPr>
              <a:t>什么是数据管理</a:t>
            </a:r>
          </a:p>
          <a:p>
            <a:pPr marL="501015" lvl="1" indent="-201295" eaLnBrk="1" hangingPunct="1">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对数据进行分类、组织、编码、存储、检索和维护，是数据处理的中心问题</a:t>
            </a:r>
          </a:p>
          <a:p>
            <a:pPr marL="317500" indent="-317500" eaLnBrk="1" hangingPunct="1">
              <a:lnSpc>
                <a:spcPct val="150000"/>
              </a:lnSpc>
              <a:buSzPct val="80000"/>
              <a:defRPr/>
            </a:pPr>
            <a:r>
              <a:rPr lang="zh-CN" altLang="en-US" dirty="0">
                <a:solidFill>
                  <a:schemeClr val="tx1">
                    <a:lumMod val="95000"/>
                    <a:lumOff val="5000"/>
                  </a:schemeClr>
                </a:solidFill>
              </a:rPr>
              <a:t>数据管理技术的发展过程</a:t>
            </a:r>
          </a:p>
          <a:p>
            <a:pPr marL="501015" lvl="1" indent="-201295" eaLnBrk="1" hangingPunct="1">
              <a:buSzPct val="100000"/>
              <a:buFont typeface="Arial" panose="020B0604020202020204" pitchFamily="34" charset="0"/>
              <a:buChar char="-"/>
              <a:defRPr/>
            </a:pPr>
            <a:r>
              <a:rPr lang="zh-CN" altLang="en-US" sz="1555"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人工管理</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阶段</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(40</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年代中</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--50</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年代中</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a:t>
            </a:r>
          </a:p>
          <a:p>
            <a:pPr marL="501015" lvl="1" indent="-201295" eaLnBrk="1" hangingPunct="1">
              <a:buSzPct val="100000"/>
              <a:buFont typeface="Arial" panose="020B0604020202020204" pitchFamily="34" charset="0"/>
              <a:buChar char="-"/>
              <a:defRPr/>
            </a:pPr>
            <a:r>
              <a:rPr lang="zh-CN" altLang="en-US" sz="1555"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文件系统</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阶段</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(50</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年代末</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--60</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年代中</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a:t>
            </a:r>
          </a:p>
          <a:p>
            <a:pPr marL="501015" lvl="1" indent="-201295" eaLnBrk="1" hangingPunct="1">
              <a:buSzPct val="100000"/>
              <a:buFont typeface="Arial" panose="020B0604020202020204" pitchFamily="34" charset="0"/>
              <a:buChar char="-"/>
              <a:defRPr/>
            </a:pPr>
            <a:r>
              <a:rPr lang="zh-CN" altLang="en-US" sz="1555"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数据库系统</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阶段</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(60</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年代末</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现在</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a:t>
            </a:r>
          </a:p>
          <a:p>
            <a:pPr marL="317500" indent="-317500" eaLnBrk="1" hangingPunct="1">
              <a:lnSpc>
                <a:spcPct val="150000"/>
              </a:lnSpc>
              <a:buSzPct val="80000"/>
              <a:defRPr/>
            </a:pPr>
            <a:r>
              <a:rPr lang="zh-CN" altLang="en-US" dirty="0">
                <a:solidFill>
                  <a:schemeClr val="tx1">
                    <a:lumMod val="95000"/>
                    <a:lumOff val="5000"/>
                  </a:schemeClr>
                </a:solidFill>
              </a:rPr>
              <a:t>数据管理技术的发展动力</a:t>
            </a:r>
          </a:p>
          <a:p>
            <a:pPr marL="501015" lvl="1" indent="-201295" eaLnBrk="1" hangingPunct="1">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应用需求的推动</a:t>
            </a:r>
          </a:p>
          <a:p>
            <a:pPr marL="501015" lvl="1" indent="-201295" eaLnBrk="1" hangingPunct="1">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计算机硬件的发展</a:t>
            </a:r>
          </a:p>
          <a:p>
            <a:pPr marL="501015" lvl="1" indent="-201295" eaLnBrk="1" hangingPunct="1">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计算机软件的发展</a:t>
            </a:r>
          </a:p>
          <a:p>
            <a:pPr marL="317500" indent="-317500" eaLnBrk="1" hangingPunct="1">
              <a:lnSpc>
                <a:spcPct val="150000"/>
              </a:lnSpc>
              <a:buSzPct val="80000"/>
              <a:defRPr/>
            </a:pPr>
            <a:endParaRPr lang="en-US" altLang="zh-CN" dirty="0">
              <a:solidFill>
                <a:schemeClr val="tx1">
                  <a:lumMod val="50000"/>
                  <a:lumOff val="50000"/>
                </a:schemeClr>
              </a:solidFill>
            </a:endParaRPr>
          </a:p>
        </p:txBody>
      </p:sp>
      <p:pic>
        <p:nvPicPr>
          <p:cNvPr id="56324" name="Picture 5" descr="See the source image"/>
          <p:cNvPicPr>
            <a:picLocks noChangeAspect="1" noChangeArrowheads="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rot="1027010">
            <a:off x="6279265" y="2050765"/>
            <a:ext cx="3257057" cy="3257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5649107" y="700499"/>
            <a:ext cx="3895389"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36" name="矩形 35"/>
          <p:cNvSpPr/>
          <p:nvPr/>
        </p:nvSpPr>
        <p:spPr>
          <a:xfrm>
            <a:off x="831528" y="701577"/>
            <a:ext cx="3671159"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grpSp>
        <p:nvGrpSpPr>
          <p:cNvPr id="58370" name="Group 3"/>
          <p:cNvGrpSpPr/>
          <p:nvPr/>
        </p:nvGrpSpPr>
        <p:grpSpPr bwMode="auto">
          <a:xfrm>
            <a:off x="4750450" y="701577"/>
            <a:ext cx="580319" cy="5043707"/>
            <a:chOff x="4160049" y="1274619"/>
            <a:chExt cx="695459" cy="4816157"/>
          </a:xfrm>
        </p:grpSpPr>
        <p:sp>
          <p:nvSpPr>
            <p:cNvPr id="28" name="Rectangle 4"/>
            <p:cNvSpPr/>
            <p:nvPr/>
          </p:nvSpPr>
          <p:spPr>
            <a:xfrm>
              <a:off x="4160049" y="1274619"/>
              <a:ext cx="695459" cy="4059823"/>
            </a:xfrm>
            <a:prstGeom prst="rect">
              <a:avLst/>
            </a:prstGeom>
            <a:solidFill>
              <a:srgbClr val="3C4E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3555"/>
            </a:p>
          </p:txBody>
        </p:sp>
        <p:sp>
          <p:nvSpPr>
            <p:cNvPr id="29" name="Isosceles Triangle 5"/>
            <p:cNvSpPr/>
            <p:nvPr/>
          </p:nvSpPr>
          <p:spPr>
            <a:xfrm flipV="1">
              <a:off x="4160049" y="5334442"/>
              <a:ext cx="695459" cy="756334"/>
            </a:xfrm>
            <a:prstGeom prst="triangle">
              <a:avLst/>
            </a:prstGeom>
            <a:solidFill>
              <a:srgbClr val="AA7B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3555"/>
            </a:p>
          </p:txBody>
        </p:sp>
        <p:sp>
          <p:nvSpPr>
            <p:cNvPr id="30" name="Isosceles Triangle 6"/>
            <p:cNvSpPr/>
            <p:nvPr/>
          </p:nvSpPr>
          <p:spPr>
            <a:xfrm flipV="1">
              <a:off x="4401029" y="5852636"/>
              <a:ext cx="219841" cy="23814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3555"/>
            </a:p>
          </p:txBody>
        </p:sp>
      </p:grpSp>
      <p:grpSp>
        <p:nvGrpSpPr>
          <p:cNvPr id="58371" name="Group 7"/>
          <p:cNvGrpSpPr/>
          <p:nvPr/>
        </p:nvGrpSpPr>
        <p:grpSpPr bwMode="auto">
          <a:xfrm>
            <a:off x="4143896" y="3126209"/>
            <a:ext cx="1162402" cy="1240014"/>
            <a:chOff x="5013756" y="3958570"/>
            <a:chExt cx="1393459" cy="1338773"/>
          </a:xfrm>
        </p:grpSpPr>
        <p:sp>
          <p:nvSpPr>
            <p:cNvPr id="32" name="Diamond 8"/>
            <p:cNvSpPr/>
            <p:nvPr/>
          </p:nvSpPr>
          <p:spPr>
            <a:xfrm>
              <a:off x="5013756" y="3958570"/>
              <a:ext cx="1393459" cy="1338773"/>
            </a:xfrm>
            <a:prstGeom prst="diamond">
              <a:avLst/>
            </a:prstGeom>
            <a:solidFill>
              <a:srgbClr val="F884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3555"/>
            </a:p>
          </p:txBody>
        </p:sp>
        <p:grpSp>
          <p:nvGrpSpPr>
            <p:cNvPr id="33" name="Group 9"/>
            <p:cNvGrpSpPr/>
            <p:nvPr/>
          </p:nvGrpSpPr>
          <p:grpSpPr>
            <a:xfrm>
              <a:off x="5478313" y="4439043"/>
              <a:ext cx="464344" cy="377825"/>
              <a:chOff x="10074275" y="4479132"/>
              <a:chExt cx="464344" cy="377825"/>
            </a:xfrm>
            <a:solidFill>
              <a:schemeClr val="bg1"/>
            </a:solidFill>
          </p:grpSpPr>
          <p:sp>
            <p:nvSpPr>
              <p:cNvPr id="34" name="AutoShape 5"/>
              <p:cNvSpPr/>
              <p:nvPr/>
            </p:nvSpPr>
            <p:spPr bwMode="auto">
              <a:xfrm>
                <a:off x="10393363" y="4595019"/>
                <a:ext cx="87313"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1167" tIns="21167" rIns="21167" bIns="21167" anchor="ctr"/>
              <a:lstStyle/>
              <a:p>
                <a:pPr algn="ctr" defTabSz="198120" eaLnBrk="1">
                  <a:defRPr/>
                </a:pPr>
                <a:endParaRPr lang="en-US" sz="1335">
                  <a:solidFill>
                    <a:srgbClr val="FFFFFF"/>
                  </a:solidFill>
                  <a:effectLst>
                    <a:outerShdw blurRad="38100" dist="38100" dir="2700000" algn="tl">
                      <a:srgbClr val="000000"/>
                    </a:outerShdw>
                  </a:effectLst>
                  <a:latin typeface="Gill Sans" charset="0"/>
                  <a:sym typeface="Gill Sans" charset="0"/>
                </a:endParaRPr>
              </a:p>
            </p:txBody>
          </p:sp>
          <p:sp>
            <p:nvSpPr>
              <p:cNvPr id="35" name="AutoShape 6"/>
              <p:cNvSpPr/>
              <p:nvPr/>
            </p:nvSpPr>
            <p:spPr bwMode="auto">
              <a:xfrm>
                <a:off x="10074275" y="4479132"/>
                <a:ext cx="464344" cy="377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1167" tIns="21167" rIns="21167" bIns="21167" anchor="ctr"/>
              <a:lstStyle/>
              <a:p>
                <a:pPr algn="ctr" defTabSz="198120" eaLnBrk="1">
                  <a:defRPr/>
                </a:pPr>
                <a:endParaRPr lang="en-US" sz="1335">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58372" name="Group 12"/>
          <p:cNvGrpSpPr/>
          <p:nvPr/>
        </p:nvGrpSpPr>
        <p:grpSpPr bwMode="auto">
          <a:xfrm>
            <a:off x="4772729" y="1090393"/>
            <a:ext cx="1160639" cy="1240014"/>
            <a:chOff x="5711758" y="1528765"/>
            <a:chExt cx="1393459" cy="1338773"/>
          </a:xfrm>
        </p:grpSpPr>
        <p:sp>
          <p:nvSpPr>
            <p:cNvPr id="38" name="Diamond 13"/>
            <p:cNvSpPr/>
            <p:nvPr/>
          </p:nvSpPr>
          <p:spPr>
            <a:xfrm>
              <a:off x="5711758" y="1528765"/>
              <a:ext cx="1393459" cy="1338773"/>
            </a:xfrm>
            <a:prstGeom prst="diamond">
              <a:avLst/>
            </a:prstGeom>
            <a:solidFill>
              <a:srgbClr val="5EC6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3555"/>
            </a:p>
          </p:txBody>
        </p:sp>
        <p:sp>
          <p:nvSpPr>
            <p:cNvPr id="39" name="AutoShape 83"/>
            <p:cNvSpPr/>
            <p:nvPr/>
          </p:nvSpPr>
          <p:spPr bwMode="auto">
            <a:xfrm>
              <a:off x="6169185" y="2025806"/>
              <a:ext cx="463780" cy="3046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1167" tIns="21167" rIns="21167" bIns="21167" anchor="ctr"/>
            <a:lstStyle/>
            <a:p>
              <a:pPr algn="ctr" defTabSz="198120" eaLnBrk="1">
                <a:defRPr/>
              </a:pPr>
              <a:endParaRPr lang="en-US" sz="1335">
                <a:solidFill>
                  <a:srgbClr val="FFFFFF"/>
                </a:solidFill>
                <a:effectLst>
                  <a:outerShdw blurRad="38100" dist="38100" dir="2700000" algn="tl">
                    <a:srgbClr val="000000"/>
                  </a:outerShdw>
                </a:effectLst>
                <a:latin typeface="Gill Sans" charset="0"/>
                <a:sym typeface="Gill Sans" charset="0"/>
              </a:endParaRPr>
            </a:p>
          </p:txBody>
        </p:sp>
      </p:grpSp>
      <p:grpSp>
        <p:nvGrpSpPr>
          <p:cNvPr id="58373" name="Group 15"/>
          <p:cNvGrpSpPr/>
          <p:nvPr/>
        </p:nvGrpSpPr>
        <p:grpSpPr bwMode="auto">
          <a:xfrm>
            <a:off x="4771725" y="2438562"/>
            <a:ext cx="1160639" cy="1240013"/>
            <a:chOff x="5710487" y="3160643"/>
            <a:chExt cx="1393459" cy="1338773"/>
          </a:xfrm>
        </p:grpSpPr>
        <p:sp>
          <p:nvSpPr>
            <p:cNvPr id="41" name="Diamond 16"/>
            <p:cNvSpPr/>
            <p:nvPr/>
          </p:nvSpPr>
          <p:spPr>
            <a:xfrm>
              <a:off x="5710487" y="3160643"/>
              <a:ext cx="1393459" cy="1338773"/>
            </a:xfrm>
            <a:prstGeom prst="diamond">
              <a:avLst/>
            </a:prstGeom>
            <a:solidFill>
              <a:srgbClr val="9BBB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3555"/>
            </a:p>
          </p:txBody>
        </p:sp>
        <p:grpSp>
          <p:nvGrpSpPr>
            <p:cNvPr id="42" name="Group 17"/>
            <p:cNvGrpSpPr/>
            <p:nvPr/>
          </p:nvGrpSpPr>
          <p:grpSpPr>
            <a:xfrm>
              <a:off x="6175045" y="3597325"/>
              <a:ext cx="464344" cy="464344"/>
              <a:chOff x="4439444" y="2582069"/>
              <a:chExt cx="464344" cy="464344"/>
            </a:xfrm>
            <a:solidFill>
              <a:schemeClr val="bg1"/>
            </a:solidFill>
          </p:grpSpPr>
          <p:sp>
            <p:nvSpPr>
              <p:cNvPr id="43" name="AutoShape 123"/>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1167" tIns="21167" rIns="21167" bIns="21167" anchor="ctr"/>
              <a:lstStyle/>
              <a:p>
                <a:pPr algn="ctr" defTabSz="198120" eaLnBrk="1">
                  <a:defRPr/>
                </a:pPr>
                <a:endParaRPr lang="en-US" sz="1335">
                  <a:solidFill>
                    <a:srgbClr val="FFFFFF"/>
                  </a:solidFill>
                  <a:effectLst>
                    <a:outerShdw blurRad="38100" dist="38100" dir="2700000" algn="tl">
                      <a:srgbClr val="000000"/>
                    </a:outerShdw>
                  </a:effectLst>
                  <a:latin typeface="Gill Sans" charset="0"/>
                  <a:sym typeface="Gill Sans" charset="0"/>
                </a:endParaRPr>
              </a:p>
            </p:txBody>
          </p:sp>
          <p:sp>
            <p:nvSpPr>
              <p:cNvPr id="44" name="AutoShape 124"/>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1167" tIns="21167" rIns="21167" bIns="21167" anchor="ctr"/>
              <a:lstStyle/>
              <a:p>
                <a:pPr algn="ctr" defTabSz="198120" eaLnBrk="1">
                  <a:defRPr/>
                </a:pPr>
                <a:endParaRPr lang="en-US" sz="1335">
                  <a:solidFill>
                    <a:srgbClr val="FFFFFF"/>
                  </a:solidFill>
                  <a:effectLst>
                    <a:outerShdw blurRad="38100" dist="38100" dir="2700000" algn="tl">
                      <a:srgbClr val="000000"/>
                    </a:outerShdw>
                  </a:effectLst>
                  <a:latin typeface="Gill Sans" charset="0"/>
                  <a:sym typeface="Gill Sans" charset="0"/>
                </a:endParaRPr>
              </a:p>
            </p:txBody>
          </p:sp>
          <p:sp>
            <p:nvSpPr>
              <p:cNvPr id="45" name="AutoShape 125"/>
              <p:cNvSpPr/>
              <p:nvPr/>
            </p:nvSpPr>
            <p:spPr bwMode="auto">
              <a:xfrm>
                <a:off x="4613276" y="2755900"/>
                <a:ext cx="116683"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1167" tIns="21167" rIns="21167" bIns="21167" anchor="ctr"/>
              <a:lstStyle/>
              <a:p>
                <a:pPr algn="ctr" defTabSz="198120" eaLnBrk="1">
                  <a:defRPr/>
                </a:pPr>
                <a:endParaRPr lang="en-US" sz="1335">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58374" name="Group 21"/>
          <p:cNvGrpSpPr/>
          <p:nvPr/>
        </p:nvGrpSpPr>
        <p:grpSpPr bwMode="auto">
          <a:xfrm>
            <a:off x="4151522" y="1758208"/>
            <a:ext cx="1162402" cy="1240014"/>
            <a:chOff x="5013757" y="2344704"/>
            <a:chExt cx="1393459" cy="1338773"/>
          </a:xfrm>
        </p:grpSpPr>
        <p:sp>
          <p:nvSpPr>
            <p:cNvPr id="47" name="Diamond 22"/>
            <p:cNvSpPr/>
            <p:nvPr/>
          </p:nvSpPr>
          <p:spPr>
            <a:xfrm>
              <a:off x="5013757" y="2344704"/>
              <a:ext cx="1393459" cy="1338773"/>
            </a:xfrm>
            <a:prstGeom prst="diamond">
              <a:avLst/>
            </a:prstGeom>
            <a:solidFill>
              <a:srgbClr val="936C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3555"/>
            </a:p>
          </p:txBody>
        </p:sp>
        <p:grpSp>
          <p:nvGrpSpPr>
            <p:cNvPr id="48" name="Group 23"/>
            <p:cNvGrpSpPr/>
            <p:nvPr/>
          </p:nvGrpSpPr>
          <p:grpSpPr>
            <a:xfrm>
              <a:off x="5478313" y="2752368"/>
              <a:ext cx="464344" cy="464344"/>
              <a:chOff x="4439444" y="1652588"/>
              <a:chExt cx="464344" cy="464344"/>
            </a:xfrm>
            <a:solidFill>
              <a:schemeClr val="bg2"/>
            </a:solidFill>
          </p:grpSpPr>
          <p:sp>
            <p:nvSpPr>
              <p:cNvPr id="49"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1167" tIns="21167" rIns="21167" bIns="21167" anchor="ctr"/>
              <a:lstStyle/>
              <a:p>
                <a:pPr algn="ctr" defTabSz="198120" eaLnBrk="1">
                  <a:defRPr/>
                </a:pPr>
                <a:endParaRPr lang="en-US" sz="1335">
                  <a:solidFill>
                    <a:srgbClr val="FFFFFF"/>
                  </a:solidFill>
                  <a:effectLst>
                    <a:outerShdw blurRad="38100" dist="38100" dir="2700000" algn="tl">
                      <a:srgbClr val="000000"/>
                    </a:outerShdw>
                  </a:effectLst>
                  <a:latin typeface="Gill Sans" charset="0"/>
                  <a:sym typeface="Gill Sans" charset="0"/>
                </a:endParaRPr>
              </a:p>
            </p:txBody>
          </p:sp>
          <p:sp>
            <p:nvSpPr>
              <p:cNvPr id="50"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1167" tIns="21167" rIns="21167" bIns="21167" anchor="ctr"/>
              <a:lstStyle/>
              <a:p>
                <a:pPr algn="ctr" defTabSz="198120" eaLnBrk="1">
                  <a:defRPr/>
                </a:pPr>
                <a:endParaRPr lang="en-US" sz="1335">
                  <a:solidFill>
                    <a:srgbClr val="FFFFFF"/>
                  </a:solidFill>
                  <a:effectLst>
                    <a:outerShdw blurRad="38100" dist="38100" dir="2700000" algn="tl">
                      <a:srgbClr val="000000"/>
                    </a:outerShdw>
                  </a:effectLst>
                  <a:latin typeface="Gill Sans" charset="0"/>
                  <a:sym typeface="Gill Sans" charset="0"/>
                </a:endParaRPr>
              </a:p>
            </p:txBody>
          </p:sp>
          <p:sp>
            <p:nvSpPr>
              <p:cNvPr id="51"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1167" tIns="21167" rIns="21167" bIns="21167" anchor="ctr"/>
              <a:lstStyle/>
              <a:p>
                <a:pPr algn="ctr" defTabSz="198120" eaLnBrk="1">
                  <a:defRPr/>
                </a:pPr>
                <a:endParaRPr lang="en-US" sz="1335">
                  <a:solidFill>
                    <a:srgbClr val="FFFFFF"/>
                  </a:solidFill>
                  <a:effectLst>
                    <a:outerShdw blurRad="38100" dist="38100" dir="2700000" algn="tl">
                      <a:srgbClr val="000000"/>
                    </a:outerShdw>
                  </a:effectLst>
                  <a:latin typeface="Gill Sans" charset="0"/>
                  <a:sym typeface="Gill Sans" charset="0"/>
                </a:endParaRPr>
              </a:p>
            </p:txBody>
          </p:sp>
        </p:grpSp>
      </p:grpSp>
      <p:sp>
        <p:nvSpPr>
          <p:cNvPr id="52" name="矩形 6"/>
          <p:cNvSpPr>
            <a:spLocks noChangeArrowheads="1"/>
          </p:cNvSpPr>
          <p:nvPr/>
        </p:nvSpPr>
        <p:spPr bwMode="auto">
          <a:xfrm>
            <a:off x="1023303" y="1814772"/>
            <a:ext cx="3182056" cy="86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lvl="1" indent="0" eaLnBrk="1" hangingPunct="1">
              <a:lnSpc>
                <a:spcPct val="150000"/>
              </a:lnSpc>
              <a:defRPr/>
            </a:pPr>
            <a:r>
              <a:rPr lang="zh-CN" altLang="en-US" sz="1780" dirty="0">
                <a:solidFill>
                  <a:schemeClr val="bg1">
                    <a:lumMod val="50000"/>
                  </a:schemeClr>
                </a:solidFill>
                <a:latin typeface="微软雅黑" panose="020B0503020204020204" pitchFamily="34" charset="-122"/>
                <a:ea typeface="微软雅黑" panose="020B0503020204020204" pitchFamily="34" charset="-122"/>
              </a:rPr>
              <a:t>数据的组织、存储结构、存取方法、输入输出等</a:t>
            </a:r>
          </a:p>
        </p:txBody>
      </p:sp>
      <p:sp>
        <p:nvSpPr>
          <p:cNvPr id="53" name="矩形 6"/>
          <p:cNvSpPr>
            <a:spLocks noChangeArrowheads="1"/>
          </p:cNvSpPr>
          <p:nvPr/>
        </p:nvSpPr>
        <p:spPr bwMode="auto">
          <a:xfrm>
            <a:off x="997881" y="3548674"/>
            <a:ext cx="2977444" cy="86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lvl="1" indent="0" eaLnBrk="1" hangingPunct="1">
              <a:lnSpc>
                <a:spcPct val="150000"/>
              </a:lnSpc>
              <a:defRPr/>
            </a:pPr>
            <a:r>
              <a:rPr lang="zh-CN" altLang="en-US" sz="1780">
                <a:solidFill>
                  <a:schemeClr val="bg1">
                    <a:lumMod val="50000"/>
                  </a:schemeClr>
                </a:solidFill>
                <a:latin typeface="微软雅黑" panose="020B0503020204020204" pitchFamily="34" charset="-122"/>
                <a:ea typeface="微软雅黑" panose="020B0503020204020204" pitchFamily="34" charset="-122"/>
              </a:rPr>
              <a:t>每个用户使用自己的数据，数据不保存用完就撤走</a:t>
            </a:r>
            <a:endParaRPr lang="zh-CN" altLang="en-US" sz="178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1126666" y="3109012"/>
            <a:ext cx="3182056" cy="432000"/>
          </a:xfrm>
          <a:prstGeom prst="rect">
            <a:avLst/>
          </a:prstGeom>
          <a:solidFill>
            <a:srgbClr val="F8841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4500" indent="-262255" eaLnBrk="1" hangingPunct="1">
              <a:buFont typeface="Wingdings" panose="05000000000000000000" pitchFamily="2" charset="2"/>
              <a:buChar char="l"/>
              <a:defRPr/>
            </a:pPr>
            <a:r>
              <a:rPr lang="zh-CN" altLang="en-US" sz="1780" dirty="0">
                <a:latin typeface="微软雅黑" panose="020B0503020204020204" pitchFamily="34" charset="-122"/>
                <a:ea typeface="微软雅黑" panose="020B0503020204020204" pitchFamily="34" charset="-122"/>
              </a:rPr>
              <a:t>数据完全面向特定应用</a:t>
            </a:r>
          </a:p>
        </p:txBody>
      </p:sp>
      <p:sp>
        <p:nvSpPr>
          <p:cNvPr id="55" name="矩形 54"/>
          <p:cNvSpPr/>
          <p:nvPr/>
        </p:nvSpPr>
        <p:spPr>
          <a:xfrm>
            <a:off x="1126666" y="1348777"/>
            <a:ext cx="3134316" cy="432000"/>
          </a:xfrm>
          <a:prstGeom prst="rect">
            <a:avLst/>
          </a:prstGeom>
          <a:solidFill>
            <a:srgbClr val="936CA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4500" indent="-262255" eaLnBrk="1" hangingPunct="1">
              <a:buFont typeface="Wingdings" panose="05000000000000000000" pitchFamily="2" charset="2"/>
              <a:buChar char="l"/>
              <a:defRPr/>
            </a:pPr>
            <a:r>
              <a:rPr lang="zh-CN" altLang="en-US" sz="1780" dirty="0">
                <a:latin typeface="微软雅黑" panose="020B0503020204020204" pitchFamily="34" charset="-122"/>
                <a:ea typeface="微软雅黑" panose="020B0503020204020204" pitchFamily="34" charset="-122"/>
              </a:rPr>
              <a:t>用户完全负责数据管理</a:t>
            </a:r>
          </a:p>
        </p:txBody>
      </p:sp>
      <p:sp>
        <p:nvSpPr>
          <p:cNvPr id="62" name="矩形 6"/>
          <p:cNvSpPr>
            <a:spLocks noChangeArrowheads="1"/>
          </p:cNvSpPr>
          <p:nvPr/>
        </p:nvSpPr>
        <p:spPr bwMode="auto">
          <a:xfrm>
            <a:off x="6160120" y="1787235"/>
            <a:ext cx="2975680" cy="86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lvl="1" indent="0" eaLnBrk="1" hangingPunct="1">
              <a:lnSpc>
                <a:spcPct val="150000"/>
              </a:lnSpc>
              <a:defRPr/>
            </a:pPr>
            <a:r>
              <a:rPr lang="zh-CN" altLang="en-US" sz="1780">
                <a:solidFill>
                  <a:schemeClr val="bg1">
                    <a:lumMod val="50000"/>
                  </a:schemeClr>
                </a:solidFill>
                <a:latin typeface="微软雅黑" panose="020B0503020204020204" pitchFamily="34" charset="-122"/>
                <a:ea typeface="微软雅黑" panose="020B0503020204020204" pitchFamily="34" charset="-122"/>
              </a:rPr>
              <a:t>程序中存取数据的子程序随存储结构的改变而改变</a:t>
            </a:r>
            <a:endParaRPr lang="zh-CN" altLang="en-US" sz="178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3" name="矩形 62"/>
          <p:cNvSpPr/>
          <p:nvPr/>
        </p:nvSpPr>
        <p:spPr>
          <a:xfrm>
            <a:off x="6257132" y="3081475"/>
            <a:ext cx="2975679" cy="432000"/>
          </a:xfrm>
          <a:prstGeom prst="rect">
            <a:avLst/>
          </a:prstGeom>
          <a:solidFill>
            <a:srgbClr val="9BBB4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4500" indent="-262255" eaLnBrk="1" hangingPunct="1">
              <a:buFont typeface="Wingdings" panose="05000000000000000000" pitchFamily="2" charset="2"/>
              <a:buChar char="l"/>
              <a:defRPr/>
            </a:pPr>
            <a:r>
              <a:rPr lang="zh-CN" altLang="en-US" sz="1780" dirty="0">
                <a:latin typeface="微软雅黑" panose="020B0503020204020204" pitchFamily="34" charset="-122"/>
                <a:ea typeface="微软雅黑" panose="020B0503020204020204" pitchFamily="34" charset="-122"/>
              </a:rPr>
              <a:t>磁带的特点</a:t>
            </a:r>
          </a:p>
        </p:txBody>
      </p:sp>
      <p:sp>
        <p:nvSpPr>
          <p:cNvPr id="64" name="矩形 63"/>
          <p:cNvSpPr/>
          <p:nvPr/>
        </p:nvSpPr>
        <p:spPr>
          <a:xfrm>
            <a:off x="6257132" y="1348778"/>
            <a:ext cx="2975679" cy="432000"/>
          </a:xfrm>
          <a:prstGeom prst="rect">
            <a:avLst/>
          </a:prstGeom>
          <a:solidFill>
            <a:srgbClr val="5EC6D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4500" indent="-262255" eaLnBrk="1" hangingPunct="1">
              <a:buFont typeface="Wingdings" panose="05000000000000000000" pitchFamily="2" charset="2"/>
              <a:buChar char="l"/>
              <a:defRPr/>
            </a:pPr>
            <a:r>
              <a:rPr lang="zh-CN" altLang="en-US" sz="1780" dirty="0">
                <a:latin typeface="微软雅黑" panose="020B0503020204020204" pitchFamily="34" charset="-122"/>
                <a:ea typeface="微软雅黑" panose="020B0503020204020204" pitchFamily="34" charset="-122"/>
              </a:rPr>
              <a:t>数据与程序没有独立性</a:t>
            </a:r>
          </a:p>
        </p:txBody>
      </p:sp>
      <p:sp>
        <p:nvSpPr>
          <p:cNvPr id="66" name="矩形 6"/>
          <p:cNvSpPr>
            <a:spLocks noChangeArrowheads="1"/>
          </p:cNvSpPr>
          <p:nvPr/>
        </p:nvSpPr>
        <p:spPr bwMode="auto">
          <a:xfrm>
            <a:off x="6160120" y="3526430"/>
            <a:ext cx="2975680" cy="127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lvl="1" indent="0" eaLnBrk="1" hangingPunct="1">
              <a:lnSpc>
                <a:spcPct val="150000"/>
              </a:lnSpc>
              <a:defRPr/>
            </a:pPr>
            <a:r>
              <a:rPr lang="zh-CN" altLang="en-US" sz="1780">
                <a:solidFill>
                  <a:schemeClr val="bg1">
                    <a:lumMod val="50000"/>
                  </a:schemeClr>
                </a:solidFill>
                <a:latin typeface="微软雅黑" panose="020B0503020204020204" pitchFamily="34" charset="-122"/>
                <a:ea typeface="微软雅黑" panose="020B0503020204020204" pitchFamily="34" charset="-122"/>
              </a:rPr>
              <a:t>优点：廉价存放大容量数据</a:t>
            </a:r>
          </a:p>
          <a:p>
            <a:pPr marL="0" lvl="1" indent="0" eaLnBrk="1" hangingPunct="1">
              <a:lnSpc>
                <a:spcPct val="150000"/>
              </a:lnSpc>
              <a:defRPr/>
            </a:pPr>
            <a:r>
              <a:rPr lang="zh-CN" altLang="en-US" sz="1780">
                <a:solidFill>
                  <a:schemeClr val="bg1">
                    <a:lumMod val="50000"/>
                  </a:schemeClr>
                </a:solidFill>
                <a:latin typeface="微软雅黑" panose="020B0503020204020204" pitchFamily="34" charset="-122"/>
                <a:ea typeface="微软雅黑" panose="020B0503020204020204" pitchFamily="34" charset="-122"/>
              </a:rPr>
              <a:t>缺点：顺序访问；</a:t>
            </a:r>
            <a:r>
              <a:rPr lang="en-US" altLang="zh-CN" sz="1780">
                <a:solidFill>
                  <a:schemeClr val="bg1">
                    <a:lumMod val="50000"/>
                  </a:schemeClr>
                </a:solidFill>
                <a:latin typeface="微软雅黑" panose="020B0503020204020204" pitchFamily="34" charset="-122"/>
                <a:ea typeface="微软雅黑" panose="020B0503020204020204" pitchFamily="34" charset="-122"/>
              </a:rPr>
              <a:t>1%</a:t>
            </a:r>
            <a:r>
              <a:rPr lang="zh-CN" altLang="en-US" sz="1780">
                <a:solidFill>
                  <a:schemeClr val="bg1">
                    <a:lumMod val="50000"/>
                  </a:schemeClr>
                </a:solidFill>
                <a:latin typeface="微软雅黑" panose="020B0503020204020204" pitchFamily="34" charset="-122"/>
                <a:ea typeface="微软雅黑" panose="020B0503020204020204" pitchFamily="34" charset="-122"/>
              </a:rPr>
              <a:t>所需，</a:t>
            </a:r>
            <a:r>
              <a:rPr lang="en-US" altLang="zh-CN" sz="1780">
                <a:solidFill>
                  <a:schemeClr val="bg1">
                    <a:lumMod val="50000"/>
                  </a:schemeClr>
                </a:solidFill>
                <a:latin typeface="微软雅黑" panose="020B0503020204020204" pitchFamily="34" charset="-122"/>
                <a:ea typeface="微软雅黑" panose="020B0503020204020204" pitchFamily="34" charset="-122"/>
              </a:rPr>
              <a:t>100%</a:t>
            </a:r>
            <a:r>
              <a:rPr lang="zh-CN" altLang="en-US" sz="1780">
                <a:solidFill>
                  <a:schemeClr val="bg1">
                    <a:lumMod val="50000"/>
                  </a:schemeClr>
                </a:solidFill>
                <a:latin typeface="微软雅黑" panose="020B0503020204020204" pitchFamily="34" charset="-122"/>
                <a:ea typeface="微软雅黑" panose="020B0503020204020204" pitchFamily="34" charset="-122"/>
              </a:rPr>
              <a:t>访问</a:t>
            </a:r>
            <a:endParaRPr lang="zh-CN" altLang="en-US" sz="178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8383"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lstStyle/>
          <a:p>
            <a:r>
              <a:rPr altLang="zh-CN"/>
              <a:t>人工管理阶段特点</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文件系统阶段特点</a:t>
            </a:r>
          </a:p>
        </p:txBody>
      </p:sp>
      <p:sp>
        <p:nvSpPr>
          <p:cNvPr id="34" name="矩形 33"/>
          <p:cNvSpPr/>
          <p:nvPr/>
        </p:nvSpPr>
        <p:spPr>
          <a:xfrm>
            <a:off x="1053390" y="2482947"/>
            <a:ext cx="1602510" cy="880046"/>
          </a:xfrm>
          <a:prstGeom prst="rect">
            <a:avLst/>
          </a:prstGeom>
          <a:ln>
            <a:noFill/>
          </a:ln>
        </p:spPr>
        <p:txBody>
          <a:bodyPr wrap="square" lIns="91440" tIns="45720" rIns="91440" bIns="45720" anchor="t">
            <a:noAutofit/>
          </a:bodyPr>
          <a:lstStyle/>
          <a:p>
            <a:pPr marL="171450" lvl="0" indent="-171450">
              <a:lnSpc>
                <a:spcPct val="150000"/>
              </a:lnSpc>
              <a:buFont typeface="Arial" panose="020B0604020202020204" pitchFamily="34" charset="0"/>
              <a:buChar char="•"/>
            </a:pPr>
            <a:r>
              <a:rPr lang="zh-CN" altLang="en-US" sz="1200" kern="0" dirty="0">
                <a:latin typeface="微软雅黑" panose="020B0503020204020204" pitchFamily="34" charset="-122"/>
                <a:ea typeface="微软雅黑" panose="020B0503020204020204" pitchFamily="34" charset="-122"/>
              </a:rPr>
              <a:t>存取方法（索引文件、链接文件、直接存取文件、倒排文件等）</a:t>
            </a:r>
          </a:p>
          <a:p>
            <a:pPr marL="171450" lvl="0" indent="-171450">
              <a:lnSpc>
                <a:spcPct val="150000"/>
              </a:lnSpc>
              <a:buFont typeface="Arial" panose="020B0604020202020204" pitchFamily="34" charset="0"/>
              <a:buChar char="•"/>
            </a:pPr>
            <a:r>
              <a:rPr lang="zh-CN" altLang="en-US" sz="1200" kern="0" dirty="0">
                <a:latin typeface="微软雅黑" panose="020B0503020204020204" pitchFamily="34" charset="-122"/>
                <a:ea typeface="微软雅黑" panose="020B0503020204020204" pitchFamily="34" charset="-122"/>
              </a:rPr>
              <a:t>支持对文件的基本操作（增、删、改、查等），用户程序不必考虑物理细节</a:t>
            </a:r>
          </a:p>
          <a:p>
            <a:pPr marL="171450" lvl="0" indent="-171450">
              <a:lnSpc>
                <a:spcPct val="150000"/>
              </a:lnSpc>
              <a:buFont typeface="Arial" panose="020B0604020202020204" pitchFamily="34" charset="0"/>
              <a:buChar char="•"/>
            </a:pPr>
            <a:r>
              <a:rPr lang="zh-CN" altLang="en-US" sz="1200" kern="0" dirty="0">
                <a:latin typeface="微软雅黑" panose="020B0503020204020204" pitchFamily="34" charset="-122"/>
                <a:ea typeface="微软雅黑" panose="020B0503020204020204" pitchFamily="34" charset="-122"/>
              </a:rPr>
              <a:t>数据的存取基本上以记录为单位</a:t>
            </a:r>
          </a:p>
        </p:txBody>
      </p:sp>
      <p:sp>
        <p:nvSpPr>
          <p:cNvPr id="35" name="文本框 34"/>
          <p:cNvSpPr txBox="1"/>
          <p:nvPr/>
        </p:nvSpPr>
        <p:spPr>
          <a:xfrm>
            <a:off x="975553" y="1786332"/>
            <a:ext cx="1697136" cy="646331"/>
          </a:xfrm>
          <a:prstGeom prst="rect">
            <a:avLst/>
          </a:prstGeom>
          <a:noFill/>
        </p:spPr>
        <p:txBody>
          <a:bodyPr wrap="square">
            <a:spAutoFit/>
          </a:bodyPr>
          <a:lstStyle/>
          <a:p>
            <a:pPr lvl="0"/>
            <a:r>
              <a:rPr lang="zh-CN" altLang="en-US" b="1" kern="0" dirty="0">
                <a:solidFill>
                  <a:prstClr val="black">
                    <a:lumMod val="85000"/>
                    <a:lumOff val="15000"/>
                  </a:prstClr>
                </a:solidFill>
                <a:latin typeface="微软雅黑" panose="020B0503020204020204" pitchFamily="34" charset="-122"/>
                <a:ea typeface="微软雅黑" panose="020B0503020204020204" pitchFamily="34" charset="-122"/>
              </a:rPr>
              <a:t>提供一定的数据管理功能</a:t>
            </a:r>
          </a:p>
        </p:txBody>
      </p:sp>
      <p:grpSp>
        <p:nvGrpSpPr>
          <p:cNvPr id="36" name="组合 35"/>
          <p:cNvGrpSpPr/>
          <p:nvPr/>
        </p:nvGrpSpPr>
        <p:grpSpPr>
          <a:xfrm>
            <a:off x="2799330" y="981744"/>
            <a:ext cx="4120368" cy="4252019"/>
            <a:chOff x="3947678" y="2984475"/>
            <a:chExt cx="4120368" cy="1943328"/>
          </a:xfrm>
        </p:grpSpPr>
        <p:cxnSp>
          <p:nvCxnSpPr>
            <p:cNvPr id="47" name="直接连接符 46"/>
            <p:cNvCxnSpPr/>
            <p:nvPr/>
          </p:nvCxnSpPr>
          <p:spPr>
            <a:xfrm rot="16200000" flipV="1">
              <a:off x="2976014" y="3956139"/>
              <a:ext cx="1943328" cy="0"/>
            </a:xfrm>
            <a:prstGeom prst="line">
              <a:avLst/>
            </a:prstGeom>
            <a:noFill/>
            <a:ln w="3175" cap="rnd" cmpd="sng" algn="ctr">
              <a:solidFill>
                <a:sysClr val="window" lastClr="FFFFFF">
                  <a:lumMod val="85000"/>
                </a:sysClr>
              </a:solidFill>
              <a:prstDash val="solid"/>
              <a:round/>
            </a:ln>
            <a:effectLst/>
          </p:spPr>
        </p:cxnSp>
        <p:cxnSp>
          <p:nvCxnSpPr>
            <p:cNvPr id="48" name="直接连接符 47"/>
            <p:cNvCxnSpPr/>
            <p:nvPr/>
          </p:nvCxnSpPr>
          <p:spPr>
            <a:xfrm rot="16200000" flipV="1">
              <a:off x="5036198" y="3956139"/>
              <a:ext cx="1943328" cy="0"/>
            </a:xfrm>
            <a:prstGeom prst="line">
              <a:avLst/>
            </a:prstGeom>
            <a:noFill/>
            <a:ln w="3175" cap="rnd" cmpd="sng" algn="ctr">
              <a:solidFill>
                <a:sysClr val="window" lastClr="FFFFFF">
                  <a:lumMod val="85000"/>
                </a:sysClr>
              </a:solidFill>
              <a:prstDash val="solid"/>
              <a:round/>
            </a:ln>
            <a:effectLst/>
          </p:spPr>
        </p:cxnSp>
        <p:cxnSp>
          <p:nvCxnSpPr>
            <p:cNvPr id="49" name="直接连接符 48"/>
            <p:cNvCxnSpPr/>
            <p:nvPr/>
          </p:nvCxnSpPr>
          <p:spPr>
            <a:xfrm rot="16200000" flipV="1">
              <a:off x="7096382" y="3956139"/>
              <a:ext cx="1943328" cy="0"/>
            </a:xfrm>
            <a:prstGeom prst="line">
              <a:avLst/>
            </a:prstGeom>
            <a:noFill/>
            <a:ln w="3175" cap="rnd" cmpd="sng" algn="ctr">
              <a:solidFill>
                <a:sysClr val="window" lastClr="FFFFFF">
                  <a:lumMod val="85000"/>
                </a:sysClr>
              </a:solidFill>
              <a:prstDash val="solid"/>
              <a:round/>
            </a:ln>
            <a:effectLst/>
          </p:spPr>
        </p:cxnSp>
      </p:grpSp>
      <p:sp>
        <p:nvSpPr>
          <p:cNvPr id="37" name="椭圆 36"/>
          <p:cNvSpPr/>
          <p:nvPr/>
        </p:nvSpPr>
        <p:spPr>
          <a:xfrm>
            <a:off x="5612561" y="1004955"/>
            <a:ext cx="567477" cy="567474"/>
          </a:xfrm>
          <a:prstGeom prst="ellipse">
            <a:avLst/>
          </a:prstGeom>
          <a:solidFill>
            <a:srgbClr val="70AD47"/>
          </a:solidFill>
          <a:ln w="12700" cap="rnd" cmpd="sng" algn="ctr">
            <a:noFill/>
            <a:prstDash val="solid"/>
            <a:round/>
          </a:ln>
          <a:effectLst>
            <a:outerShdw blurRad="254000" dist="127000" algn="ctr" rotWithShape="0">
              <a:srgbClr val="70AD47">
                <a:alpha val="32000"/>
              </a:srgbClr>
            </a:outerShdw>
          </a:effectLst>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a:ea typeface="等线" panose="02010600030101010101" charset="-122"/>
              <a:cs typeface="+mn-cs"/>
            </a:endParaRPr>
          </a:p>
        </p:txBody>
      </p:sp>
      <p:sp>
        <p:nvSpPr>
          <p:cNvPr id="38" name="文本框 37"/>
          <p:cNvSpPr txBox="1"/>
          <p:nvPr/>
        </p:nvSpPr>
        <p:spPr>
          <a:xfrm>
            <a:off x="5563838" y="1054578"/>
            <a:ext cx="664923" cy="46166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dirty="0">
                <a:ln>
                  <a:noFill/>
                </a:ln>
                <a:solidFill>
                  <a:prstClr val="white"/>
                </a:solidFill>
                <a:effectLst/>
                <a:uLnTx/>
                <a:uFillTx/>
                <a:latin typeface="Arial" panose="020B0604020202020204" pitchFamily="34" charset="0"/>
              </a:rPr>
              <a:t>3</a:t>
            </a:r>
          </a:p>
        </p:txBody>
      </p:sp>
      <p:sp>
        <p:nvSpPr>
          <p:cNvPr id="39" name="椭圆 38"/>
          <p:cNvSpPr/>
          <p:nvPr/>
        </p:nvSpPr>
        <p:spPr>
          <a:xfrm>
            <a:off x="1306422" y="1004955"/>
            <a:ext cx="567477" cy="567474"/>
          </a:xfrm>
          <a:prstGeom prst="ellipse">
            <a:avLst/>
          </a:prstGeom>
          <a:solidFill>
            <a:srgbClr val="A5A5A5"/>
          </a:solidFill>
          <a:ln w="12700" cap="rnd" cmpd="sng" algn="ctr">
            <a:noFill/>
            <a:prstDash val="solid"/>
            <a:round/>
          </a:ln>
          <a:effectLst>
            <a:outerShdw blurRad="254000" dist="127000" algn="ctr" rotWithShape="0">
              <a:srgbClr val="A5A5A5">
                <a:alpha val="32000"/>
              </a:srgbClr>
            </a:outerShdw>
          </a:effectLst>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a:ea typeface="等线" panose="02010600030101010101" charset="-122"/>
              <a:cs typeface="+mn-cs"/>
            </a:endParaRPr>
          </a:p>
        </p:txBody>
      </p:sp>
      <p:sp>
        <p:nvSpPr>
          <p:cNvPr id="40" name="文本框 39"/>
          <p:cNvSpPr txBox="1"/>
          <p:nvPr/>
        </p:nvSpPr>
        <p:spPr>
          <a:xfrm>
            <a:off x="1244154" y="1054578"/>
            <a:ext cx="664923" cy="46166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dirty="0">
                <a:ln>
                  <a:noFill/>
                </a:ln>
                <a:solidFill>
                  <a:prstClr val="white"/>
                </a:solidFill>
                <a:effectLst/>
                <a:uLnTx/>
                <a:uFillTx/>
                <a:latin typeface="Arial" panose="020B0604020202020204" pitchFamily="34" charset="0"/>
              </a:rPr>
              <a:t>1</a:t>
            </a:r>
          </a:p>
        </p:txBody>
      </p:sp>
      <p:sp>
        <p:nvSpPr>
          <p:cNvPr id="41" name="椭圆 40"/>
          <p:cNvSpPr/>
          <p:nvPr/>
        </p:nvSpPr>
        <p:spPr>
          <a:xfrm>
            <a:off x="7754191" y="1004955"/>
            <a:ext cx="567477" cy="567474"/>
          </a:xfrm>
          <a:prstGeom prst="ellipse">
            <a:avLst/>
          </a:prstGeom>
          <a:solidFill>
            <a:srgbClr val="5B9BD5"/>
          </a:solidFill>
          <a:ln w="12700" cap="rnd" cmpd="sng" algn="ctr">
            <a:noFill/>
            <a:prstDash val="solid"/>
            <a:round/>
          </a:ln>
          <a:effectLst>
            <a:outerShdw blurRad="254000" dist="127000" algn="ctr" rotWithShape="0">
              <a:srgbClr val="5B9BD5">
                <a:alpha val="32000"/>
              </a:srgbClr>
            </a:outerShdw>
          </a:effectLst>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a:ea typeface="等线" panose="02010600030101010101" charset="-122"/>
              <a:cs typeface="+mn-cs"/>
            </a:endParaRPr>
          </a:p>
        </p:txBody>
      </p:sp>
      <p:sp>
        <p:nvSpPr>
          <p:cNvPr id="42" name="文本框 41"/>
          <p:cNvSpPr txBox="1"/>
          <p:nvPr/>
        </p:nvSpPr>
        <p:spPr>
          <a:xfrm>
            <a:off x="7705468" y="1054578"/>
            <a:ext cx="664923" cy="46166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dirty="0">
                <a:ln>
                  <a:noFill/>
                </a:ln>
                <a:solidFill>
                  <a:prstClr val="white"/>
                </a:solidFill>
                <a:effectLst/>
                <a:uLnTx/>
                <a:uFillTx/>
                <a:latin typeface="Arial" panose="020B0604020202020204" pitchFamily="34" charset="0"/>
              </a:rPr>
              <a:t>4</a:t>
            </a:r>
          </a:p>
        </p:txBody>
      </p:sp>
      <p:sp>
        <p:nvSpPr>
          <p:cNvPr id="43" name="椭圆 42"/>
          <p:cNvSpPr/>
          <p:nvPr/>
        </p:nvSpPr>
        <p:spPr>
          <a:xfrm>
            <a:off x="3578662" y="1004955"/>
            <a:ext cx="567477" cy="567474"/>
          </a:xfrm>
          <a:prstGeom prst="ellipse">
            <a:avLst/>
          </a:prstGeom>
          <a:solidFill>
            <a:srgbClr val="FFC000"/>
          </a:solidFill>
          <a:ln w="12700" cap="rnd" cmpd="sng" algn="ctr">
            <a:noFill/>
            <a:prstDash val="solid"/>
            <a:round/>
          </a:ln>
          <a:effectLst>
            <a:outerShdw blurRad="254000" dist="127000" algn="ctr" rotWithShape="0">
              <a:srgbClr val="FFC000">
                <a:alpha val="32000"/>
              </a:srgbClr>
            </a:outerShdw>
          </a:effectLst>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a:ea typeface="等线" panose="02010600030101010101" charset="-122"/>
              <a:cs typeface="+mn-cs"/>
            </a:endParaRPr>
          </a:p>
        </p:txBody>
      </p:sp>
      <p:sp>
        <p:nvSpPr>
          <p:cNvPr id="44" name="文本框 43"/>
          <p:cNvSpPr txBox="1"/>
          <p:nvPr/>
        </p:nvSpPr>
        <p:spPr>
          <a:xfrm>
            <a:off x="3513017" y="1054578"/>
            <a:ext cx="664923" cy="46166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dirty="0">
                <a:ln>
                  <a:noFill/>
                </a:ln>
                <a:solidFill>
                  <a:prstClr val="white"/>
                </a:solidFill>
                <a:effectLst/>
                <a:uLnTx/>
                <a:uFillTx/>
                <a:latin typeface="Arial" panose="020B0604020202020204" pitchFamily="34" charset="0"/>
              </a:rPr>
              <a:t>2</a:t>
            </a:r>
          </a:p>
        </p:txBody>
      </p:sp>
      <p:sp>
        <p:nvSpPr>
          <p:cNvPr id="50" name="矩形 49"/>
          <p:cNvSpPr/>
          <p:nvPr/>
        </p:nvSpPr>
        <p:spPr>
          <a:xfrm>
            <a:off x="3055995" y="2473995"/>
            <a:ext cx="1602510" cy="880046"/>
          </a:xfrm>
          <a:prstGeom prst="rect">
            <a:avLst/>
          </a:prstGeom>
          <a:ln>
            <a:noFill/>
          </a:ln>
        </p:spPr>
        <p:txBody>
          <a:bodyPr wrap="square" lIns="91440" tIns="45720" rIns="91440" bIns="45720" anchor="t">
            <a:noAutofit/>
          </a:bodyPr>
          <a:lstStyle/>
          <a:p>
            <a:pPr marL="171450" lvl="0" indent="-171450">
              <a:lnSpc>
                <a:spcPct val="150000"/>
              </a:lnSpc>
              <a:buFont typeface="Arial" panose="020B0604020202020204" pitchFamily="34" charset="0"/>
              <a:buChar char="•"/>
            </a:pPr>
            <a:r>
              <a:rPr lang="zh-CN" altLang="en-US" sz="1200" kern="0" dirty="0">
                <a:latin typeface="微软雅黑" panose="020B0503020204020204" pitchFamily="34" charset="-122"/>
                <a:ea typeface="微软雅黑" panose="020B0503020204020204" pitchFamily="34" charset="-122"/>
              </a:rPr>
              <a:t>一个数据文件对应一个或几个用户程序</a:t>
            </a:r>
          </a:p>
        </p:txBody>
      </p:sp>
      <p:sp>
        <p:nvSpPr>
          <p:cNvPr id="51" name="文本框 50"/>
          <p:cNvSpPr txBox="1"/>
          <p:nvPr/>
        </p:nvSpPr>
        <p:spPr>
          <a:xfrm>
            <a:off x="2978158" y="1777380"/>
            <a:ext cx="1697136" cy="646331"/>
          </a:xfrm>
          <a:prstGeom prst="rect">
            <a:avLst/>
          </a:prstGeom>
          <a:noFill/>
        </p:spPr>
        <p:txBody>
          <a:bodyPr wrap="square">
            <a:spAutoFit/>
          </a:bodyPr>
          <a:lstStyle/>
          <a:p>
            <a:pPr lvl="0"/>
            <a:r>
              <a:rPr lang="zh-CN" altLang="en-US" b="1" kern="0" dirty="0">
                <a:solidFill>
                  <a:prstClr val="black">
                    <a:lumMod val="85000"/>
                    <a:lumOff val="15000"/>
                  </a:prstClr>
                </a:solidFill>
                <a:latin typeface="微软雅黑" panose="020B0503020204020204" pitchFamily="34" charset="-122"/>
                <a:ea typeface="微软雅黑" panose="020B0503020204020204" pitchFamily="34" charset="-122"/>
              </a:rPr>
              <a:t>数据仍是面向应用的</a:t>
            </a:r>
          </a:p>
        </p:txBody>
      </p:sp>
      <p:sp>
        <p:nvSpPr>
          <p:cNvPr id="52" name="矩形 51"/>
          <p:cNvSpPr/>
          <p:nvPr/>
        </p:nvSpPr>
        <p:spPr>
          <a:xfrm>
            <a:off x="5060524" y="2462778"/>
            <a:ext cx="1602510" cy="880046"/>
          </a:xfrm>
          <a:prstGeom prst="rect">
            <a:avLst/>
          </a:prstGeom>
          <a:ln>
            <a:noFill/>
          </a:ln>
        </p:spPr>
        <p:txBody>
          <a:bodyPr wrap="square" lIns="91440" tIns="45720" rIns="91440" bIns="45720" anchor="t">
            <a:noAutofit/>
          </a:bodyPr>
          <a:lstStyle/>
          <a:p>
            <a:pPr marL="171450" lvl="0" indent="-171450">
              <a:lnSpc>
                <a:spcPct val="150000"/>
              </a:lnSpc>
              <a:buFont typeface="Arial" panose="020B0604020202020204" pitchFamily="34" charset="0"/>
              <a:buChar char="•"/>
            </a:pPr>
            <a:r>
              <a:rPr lang="zh-CN" altLang="en-US" sz="1200" kern="0" dirty="0">
                <a:latin typeface="微软雅黑" panose="020B0503020204020204" pitchFamily="34" charset="-122"/>
                <a:ea typeface="微软雅黑" panose="020B0503020204020204" pitchFamily="34" charset="-122"/>
              </a:rPr>
              <a:t>文件的逻辑结构与存储结构由系统进行转换，数据在存储上的改变不一定反映在程序上</a:t>
            </a:r>
          </a:p>
        </p:txBody>
      </p:sp>
      <p:sp>
        <p:nvSpPr>
          <p:cNvPr id="53" name="文本框 52"/>
          <p:cNvSpPr txBox="1"/>
          <p:nvPr/>
        </p:nvSpPr>
        <p:spPr>
          <a:xfrm>
            <a:off x="4982687" y="1766163"/>
            <a:ext cx="1697136" cy="646331"/>
          </a:xfrm>
          <a:prstGeom prst="rect">
            <a:avLst/>
          </a:prstGeom>
          <a:noFill/>
        </p:spPr>
        <p:txBody>
          <a:bodyPr wrap="square">
            <a:spAutoFit/>
          </a:bodyPr>
          <a:lstStyle/>
          <a:p>
            <a:pPr lvl="0" algn="ctr"/>
            <a:r>
              <a:rPr lang="zh-CN" altLang="en-US" b="1" kern="0" dirty="0">
                <a:solidFill>
                  <a:prstClr val="black">
                    <a:lumMod val="85000"/>
                    <a:lumOff val="15000"/>
                  </a:prstClr>
                </a:solidFill>
                <a:latin typeface="微软雅黑" panose="020B0503020204020204" pitchFamily="34" charset="-122"/>
                <a:ea typeface="微软雅黑" panose="020B0503020204020204" pitchFamily="34" charset="-122"/>
              </a:rPr>
              <a:t>数据与程序有一定的独立性</a:t>
            </a:r>
          </a:p>
        </p:txBody>
      </p:sp>
      <p:sp>
        <p:nvSpPr>
          <p:cNvPr id="54" name="矩形 53"/>
          <p:cNvSpPr/>
          <p:nvPr/>
        </p:nvSpPr>
        <p:spPr>
          <a:xfrm>
            <a:off x="7103832" y="2457074"/>
            <a:ext cx="2152632" cy="1690866"/>
          </a:xfrm>
          <a:prstGeom prst="rect">
            <a:avLst/>
          </a:prstGeom>
          <a:ln>
            <a:noFill/>
          </a:ln>
        </p:spPr>
        <p:txBody>
          <a:bodyPr wrap="square" lIns="91440" tIns="45720" rIns="91440" bIns="45720" anchor="t">
            <a:noAutofit/>
          </a:bodyPr>
          <a:lstStyle/>
          <a:p>
            <a:pPr marL="171450" lvl="0" indent="-171450">
              <a:lnSpc>
                <a:spcPct val="150000"/>
              </a:lnSpc>
              <a:buFont typeface="Arial" panose="020B0604020202020204" pitchFamily="34" charset="0"/>
              <a:buChar char="•"/>
            </a:pPr>
            <a:r>
              <a:rPr lang="zh-CN" altLang="en-US" sz="1200" kern="0" dirty="0">
                <a:latin typeface="微软雅黑" panose="020B0503020204020204" pitchFamily="34" charset="-122"/>
                <a:ea typeface="微软雅黑" panose="020B0503020204020204" pitchFamily="34" charset="-122"/>
              </a:rPr>
              <a:t>数据逻辑结构改变则须修改应用程序</a:t>
            </a:r>
          </a:p>
          <a:p>
            <a:pPr marL="171450" lvl="0" indent="-171450">
              <a:lnSpc>
                <a:spcPct val="150000"/>
              </a:lnSpc>
              <a:buFont typeface="Arial" panose="020B0604020202020204" pitchFamily="34" charset="0"/>
              <a:buChar char="•"/>
            </a:pPr>
            <a:r>
              <a:rPr lang="zh-CN" altLang="en-US" sz="1200" kern="0" dirty="0">
                <a:latin typeface="微软雅黑" panose="020B0503020204020204" pitchFamily="34" charset="-122"/>
                <a:ea typeface="微软雅黑" panose="020B0503020204020204" pitchFamily="34" charset="-122"/>
              </a:rPr>
              <a:t>文件系统不理解数据的语义，只负责存储</a:t>
            </a:r>
          </a:p>
          <a:p>
            <a:pPr marL="171450" lvl="0" indent="-171450">
              <a:lnSpc>
                <a:spcPct val="150000"/>
              </a:lnSpc>
              <a:buFont typeface="Arial" panose="020B0604020202020204" pitchFamily="34" charset="0"/>
              <a:buChar char="•"/>
            </a:pPr>
            <a:r>
              <a:rPr lang="zh-CN" altLang="en-US" sz="1200" kern="0" dirty="0">
                <a:latin typeface="微软雅黑" panose="020B0503020204020204" pitchFamily="34" charset="-122"/>
                <a:ea typeface="微软雅黑" panose="020B0503020204020204" pitchFamily="34" charset="-122"/>
              </a:rPr>
              <a:t>数据的语义由程序来解释</a:t>
            </a:r>
          </a:p>
          <a:p>
            <a:pPr marL="171450" lvl="0" indent="-171450">
              <a:lnSpc>
                <a:spcPct val="150000"/>
              </a:lnSpc>
              <a:buFont typeface="Arial" panose="020B0604020202020204" pitchFamily="34" charset="0"/>
              <a:buChar char="•"/>
            </a:pPr>
            <a:r>
              <a:rPr lang="zh-CN" altLang="en-US" sz="1200" kern="0" dirty="0">
                <a:latin typeface="微软雅黑" panose="020B0503020204020204" pitchFamily="34" charset="-122"/>
                <a:ea typeface="微软雅黑" panose="020B0503020204020204" pitchFamily="34" charset="-122"/>
              </a:rPr>
              <a:t>两个应用共享数据，必须同另一个应用沟通，了解数据的语义与组织方式</a:t>
            </a:r>
          </a:p>
        </p:txBody>
      </p:sp>
      <p:sp>
        <p:nvSpPr>
          <p:cNvPr id="55" name="文本框 54"/>
          <p:cNvSpPr txBox="1"/>
          <p:nvPr/>
        </p:nvSpPr>
        <p:spPr>
          <a:xfrm>
            <a:off x="7210139" y="1766163"/>
            <a:ext cx="1830310" cy="646331"/>
          </a:xfrm>
          <a:prstGeom prst="rect">
            <a:avLst/>
          </a:prstGeom>
          <a:noFill/>
        </p:spPr>
        <p:txBody>
          <a:bodyPr wrap="square">
            <a:spAutoFit/>
          </a:bodyPr>
          <a:lstStyle/>
          <a:p>
            <a:pPr lvl="0"/>
            <a:r>
              <a:rPr lang="zh-CN" altLang="en-US" b="1" kern="0" dirty="0">
                <a:solidFill>
                  <a:prstClr val="black">
                    <a:lumMod val="85000"/>
                    <a:lumOff val="15000"/>
                  </a:prstClr>
                </a:solidFill>
                <a:latin typeface="微软雅黑" panose="020B0503020204020204" pitchFamily="34" charset="-122"/>
                <a:ea typeface="微软雅黑" panose="020B0503020204020204" pitchFamily="34" charset="-122"/>
              </a:rPr>
              <a:t>数据与程序的独立性比较差</a:t>
            </a:r>
          </a:p>
        </p:txBody>
      </p:sp>
    </p:spTree>
  </p:cSld>
  <p:clrMapOvr>
    <a:masterClrMapping/>
  </p:clrMapOvr>
  <p:transition spd="slow" advTm="109595">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文件系统阶段特点</a:t>
            </a:r>
          </a:p>
        </p:txBody>
      </p:sp>
      <p:sp>
        <p:nvSpPr>
          <p:cNvPr id="34" name="矩形 33"/>
          <p:cNvSpPr/>
          <p:nvPr/>
        </p:nvSpPr>
        <p:spPr>
          <a:xfrm>
            <a:off x="1314080" y="2482947"/>
            <a:ext cx="1602510" cy="880046"/>
          </a:xfrm>
          <a:prstGeom prst="rect">
            <a:avLst/>
          </a:prstGeom>
          <a:ln>
            <a:noFill/>
          </a:ln>
        </p:spPr>
        <p:txBody>
          <a:bodyPr wrap="square" lIns="91440" tIns="45720" rIns="91440" bIns="45720" anchor="t">
            <a:noAutofit/>
          </a:bodyPr>
          <a:lstStyle/>
          <a:p>
            <a:pPr marL="171450" lvl="0" indent="-171450">
              <a:lnSpc>
                <a:spcPct val="150000"/>
              </a:lnSpc>
              <a:buFont typeface="Arial" panose="020B0604020202020204" pitchFamily="34" charset="0"/>
              <a:buChar char="•"/>
            </a:pPr>
            <a:r>
              <a:rPr lang="zh-CN" altLang="en-US" sz="1200" kern="0" dirty="0">
                <a:latin typeface="微软雅黑" panose="020B0503020204020204" pitchFamily="34" charset="-122"/>
                <a:ea typeface="微软雅黑" panose="020B0503020204020204" pitchFamily="34" charset="-122"/>
              </a:rPr>
              <a:t>数据面向应用：即使不同应用程序所需要的数据有部分相同时，也必须建立各自的文件，而不能共享相同数据</a:t>
            </a:r>
          </a:p>
          <a:p>
            <a:pPr marL="171450" lvl="0" indent="-171450">
              <a:lnSpc>
                <a:spcPct val="150000"/>
              </a:lnSpc>
              <a:buFont typeface="Arial" panose="020B0604020202020204" pitchFamily="34" charset="0"/>
              <a:buChar char="•"/>
            </a:pPr>
            <a:r>
              <a:rPr lang="zh-CN" altLang="en-US" sz="1200" kern="0" dirty="0">
                <a:latin typeface="微软雅黑" panose="020B0503020204020204" pitchFamily="34" charset="-122"/>
                <a:ea typeface="微软雅黑" panose="020B0503020204020204" pitchFamily="34" charset="-122"/>
              </a:rPr>
              <a:t>数据孤立：数据分散管理，许多文件，许多数据格式</a:t>
            </a:r>
          </a:p>
        </p:txBody>
      </p:sp>
      <p:sp>
        <p:nvSpPr>
          <p:cNvPr id="35" name="文本框 34"/>
          <p:cNvSpPr txBox="1"/>
          <p:nvPr/>
        </p:nvSpPr>
        <p:spPr>
          <a:xfrm>
            <a:off x="1236243" y="1786332"/>
            <a:ext cx="1697136" cy="646331"/>
          </a:xfrm>
          <a:prstGeom prst="rect">
            <a:avLst/>
          </a:prstGeom>
          <a:noFill/>
        </p:spPr>
        <p:txBody>
          <a:bodyPr wrap="square">
            <a:spAutoFit/>
          </a:bodyPr>
          <a:lstStyle/>
          <a:p>
            <a:pPr lvl="0" algn="ctr"/>
            <a:r>
              <a:rPr lang="zh-CN" altLang="en-US" b="1" kern="0" dirty="0">
                <a:solidFill>
                  <a:prstClr val="black">
                    <a:lumMod val="85000"/>
                    <a:lumOff val="15000"/>
                  </a:prstClr>
                </a:solidFill>
                <a:latin typeface="微软雅黑" panose="020B0503020204020204" pitchFamily="34" charset="-122"/>
                <a:ea typeface="微软雅黑" panose="020B0503020204020204" pitchFamily="34" charset="-122"/>
              </a:rPr>
              <a:t>数据的共享性差，冗余度大</a:t>
            </a:r>
          </a:p>
        </p:txBody>
      </p:sp>
      <p:grpSp>
        <p:nvGrpSpPr>
          <p:cNvPr id="36" name="组合 35"/>
          <p:cNvGrpSpPr/>
          <p:nvPr/>
        </p:nvGrpSpPr>
        <p:grpSpPr>
          <a:xfrm>
            <a:off x="3060020" y="981745"/>
            <a:ext cx="4120368" cy="4024208"/>
            <a:chOff x="3947678" y="2984475"/>
            <a:chExt cx="4120368" cy="1943328"/>
          </a:xfrm>
        </p:grpSpPr>
        <p:cxnSp>
          <p:nvCxnSpPr>
            <p:cNvPr id="47" name="直接连接符 46"/>
            <p:cNvCxnSpPr/>
            <p:nvPr/>
          </p:nvCxnSpPr>
          <p:spPr>
            <a:xfrm rot="16200000" flipV="1">
              <a:off x="2976014" y="3956139"/>
              <a:ext cx="1943328" cy="0"/>
            </a:xfrm>
            <a:prstGeom prst="line">
              <a:avLst/>
            </a:prstGeom>
            <a:noFill/>
            <a:ln w="3175" cap="rnd" cmpd="sng" algn="ctr">
              <a:solidFill>
                <a:sysClr val="window" lastClr="FFFFFF">
                  <a:lumMod val="85000"/>
                </a:sysClr>
              </a:solidFill>
              <a:prstDash val="solid"/>
              <a:round/>
            </a:ln>
            <a:effectLst/>
          </p:spPr>
        </p:cxnSp>
        <p:cxnSp>
          <p:nvCxnSpPr>
            <p:cNvPr id="48" name="直接连接符 47"/>
            <p:cNvCxnSpPr/>
            <p:nvPr/>
          </p:nvCxnSpPr>
          <p:spPr>
            <a:xfrm rot="16200000" flipV="1">
              <a:off x="5036198" y="3956139"/>
              <a:ext cx="1943328" cy="0"/>
            </a:xfrm>
            <a:prstGeom prst="line">
              <a:avLst/>
            </a:prstGeom>
            <a:noFill/>
            <a:ln w="3175" cap="rnd" cmpd="sng" algn="ctr">
              <a:solidFill>
                <a:sysClr val="window" lastClr="FFFFFF">
                  <a:lumMod val="85000"/>
                </a:sysClr>
              </a:solidFill>
              <a:prstDash val="solid"/>
              <a:round/>
            </a:ln>
            <a:effectLst/>
          </p:spPr>
        </p:cxnSp>
        <p:cxnSp>
          <p:nvCxnSpPr>
            <p:cNvPr id="49" name="直接连接符 48"/>
            <p:cNvCxnSpPr/>
            <p:nvPr/>
          </p:nvCxnSpPr>
          <p:spPr>
            <a:xfrm rot="16200000" flipV="1">
              <a:off x="7096382" y="3956139"/>
              <a:ext cx="1943328" cy="0"/>
            </a:xfrm>
            <a:prstGeom prst="line">
              <a:avLst/>
            </a:prstGeom>
            <a:noFill/>
            <a:ln w="3175" cap="rnd" cmpd="sng" algn="ctr">
              <a:solidFill>
                <a:sysClr val="window" lastClr="FFFFFF">
                  <a:lumMod val="85000"/>
                </a:sysClr>
              </a:solidFill>
              <a:prstDash val="solid"/>
              <a:round/>
            </a:ln>
            <a:effectLst/>
          </p:spPr>
        </p:cxnSp>
      </p:grpSp>
      <p:sp>
        <p:nvSpPr>
          <p:cNvPr id="37" name="椭圆 36"/>
          <p:cNvSpPr/>
          <p:nvPr/>
        </p:nvSpPr>
        <p:spPr>
          <a:xfrm>
            <a:off x="5873251" y="1004955"/>
            <a:ext cx="567477" cy="567474"/>
          </a:xfrm>
          <a:prstGeom prst="ellipse">
            <a:avLst/>
          </a:prstGeom>
          <a:solidFill>
            <a:srgbClr val="70AD47"/>
          </a:solidFill>
          <a:ln w="12700" cap="rnd" cmpd="sng" algn="ctr">
            <a:noFill/>
            <a:prstDash val="solid"/>
            <a:round/>
          </a:ln>
          <a:effectLst>
            <a:outerShdw blurRad="254000" dist="127000" algn="ctr" rotWithShape="0">
              <a:srgbClr val="70AD47">
                <a:alpha val="32000"/>
              </a:srgbClr>
            </a:outerShdw>
          </a:effectLst>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a:ea typeface="等线" panose="02010600030101010101" charset="-122"/>
              <a:cs typeface="+mn-cs"/>
            </a:endParaRPr>
          </a:p>
        </p:txBody>
      </p:sp>
      <p:sp>
        <p:nvSpPr>
          <p:cNvPr id="38" name="文本框 37"/>
          <p:cNvSpPr txBox="1"/>
          <p:nvPr/>
        </p:nvSpPr>
        <p:spPr>
          <a:xfrm>
            <a:off x="5824528" y="1054578"/>
            <a:ext cx="664923" cy="46166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dirty="0">
                <a:ln>
                  <a:noFill/>
                </a:ln>
                <a:solidFill>
                  <a:prstClr val="white"/>
                </a:solidFill>
                <a:effectLst/>
                <a:uLnTx/>
                <a:uFillTx/>
                <a:latin typeface="Arial" panose="020B0604020202020204" pitchFamily="34" charset="0"/>
              </a:rPr>
              <a:t>7</a:t>
            </a:r>
          </a:p>
        </p:txBody>
      </p:sp>
      <p:sp>
        <p:nvSpPr>
          <p:cNvPr id="39" name="椭圆 38"/>
          <p:cNvSpPr/>
          <p:nvPr/>
        </p:nvSpPr>
        <p:spPr>
          <a:xfrm>
            <a:off x="1567112" y="1004955"/>
            <a:ext cx="567477" cy="567474"/>
          </a:xfrm>
          <a:prstGeom prst="ellipse">
            <a:avLst/>
          </a:prstGeom>
          <a:solidFill>
            <a:srgbClr val="A5A5A5"/>
          </a:solidFill>
          <a:ln w="12700" cap="rnd" cmpd="sng" algn="ctr">
            <a:noFill/>
            <a:prstDash val="solid"/>
            <a:round/>
          </a:ln>
          <a:effectLst>
            <a:outerShdw blurRad="254000" dist="127000" algn="ctr" rotWithShape="0">
              <a:srgbClr val="A5A5A5">
                <a:alpha val="32000"/>
              </a:srgbClr>
            </a:outerShdw>
          </a:effectLst>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a:ea typeface="等线" panose="02010600030101010101" charset="-122"/>
              <a:cs typeface="+mn-cs"/>
            </a:endParaRPr>
          </a:p>
        </p:txBody>
      </p:sp>
      <p:sp>
        <p:nvSpPr>
          <p:cNvPr id="40" name="文本框 39"/>
          <p:cNvSpPr txBox="1"/>
          <p:nvPr/>
        </p:nvSpPr>
        <p:spPr>
          <a:xfrm>
            <a:off x="1504844" y="1054578"/>
            <a:ext cx="664923" cy="46166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dirty="0">
                <a:ln>
                  <a:noFill/>
                </a:ln>
                <a:solidFill>
                  <a:prstClr val="white"/>
                </a:solidFill>
                <a:effectLst/>
                <a:uLnTx/>
                <a:uFillTx/>
                <a:latin typeface="Arial" panose="020B0604020202020204" pitchFamily="34" charset="0"/>
              </a:rPr>
              <a:t>5</a:t>
            </a:r>
          </a:p>
        </p:txBody>
      </p:sp>
      <p:sp>
        <p:nvSpPr>
          <p:cNvPr id="41" name="椭圆 40"/>
          <p:cNvSpPr/>
          <p:nvPr/>
        </p:nvSpPr>
        <p:spPr>
          <a:xfrm>
            <a:off x="8014881" y="1004955"/>
            <a:ext cx="567477" cy="567474"/>
          </a:xfrm>
          <a:prstGeom prst="ellipse">
            <a:avLst/>
          </a:prstGeom>
          <a:solidFill>
            <a:srgbClr val="5B9BD5"/>
          </a:solidFill>
          <a:ln w="12700" cap="rnd" cmpd="sng" algn="ctr">
            <a:noFill/>
            <a:prstDash val="solid"/>
            <a:round/>
          </a:ln>
          <a:effectLst>
            <a:outerShdw blurRad="254000" dist="127000" algn="ctr" rotWithShape="0">
              <a:srgbClr val="5B9BD5">
                <a:alpha val="32000"/>
              </a:srgbClr>
            </a:outerShdw>
          </a:effectLst>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a:ea typeface="等线" panose="02010600030101010101" charset="-122"/>
              <a:cs typeface="+mn-cs"/>
            </a:endParaRPr>
          </a:p>
        </p:txBody>
      </p:sp>
      <p:sp>
        <p:nvSpPr>
          <p:cNvPr id="42" name="文本框 41"/>
          <p:cNvSpPr txBox="1"/>
          <p:nvPr/>
        </p:nvSpPr>
        <p:spPr>
          <a:xfrm>
            <a:off x="7966158" y="1054578"/>
            <a:ext cx="664923" cy="46166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dirty="0">
                <a:ln>
                  <a:noFill/>
                </a:ln>
                <a:solidFill>
                  <a:prstClr val="white"/>
                </a:solidFill>
                <a:effectLst/>
                <a:uLnTx/>
                <a:uFillTx/>
                <a:latin typeface="Arial" panose="020B0604020202020204" pitchFamily="34" charset="0"/>
              </a:rPr>
              <a:t>8</a:t>
            </a:r>
          </a:p>
        </p:txBody>
      </p:sp>
      <p:sp>
        <p:nvSpPr>
          <p:cNvPr id="43" name="椭圆 42"/>
          <p:cNvSpPr/>
          <p:nvPr/>
        </p:nvSpPr>
        <p:spPr>
          <a:xfrm>
            <a:off x="3839352" y="1004955"/>
            <a:ext cx="567477" cy="567474"/>
          </a:xfrm>
          <a:prstGeom prst="ellipse">
            <a:avLst/>
          </a:prstGeom>
          <a:solidFill>
            <a:srgbClr val="FFC000"/>
          </a:solidFill>
          <a:ln w="12700" cap="rnd" cmpd="sng" algn="ctr">
            <a:noFill/>
            <a:prstDash val="solid"/>
            <a:round/>
          </a:ln>
          <a:effectLst>
            <a:outerShdw blurRad="254000" dist="127000" algn="ctr" rotWithShape="0">
              <a:srgbClr val="FFC000">
                <a:alpha val="32000"/>
              </a:srgbClr>
            </a:outerShdw>
          </a:effectLst>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a:ea typeface="等线" panose="02010600030101010101" charset="-122"/>
              <a:cs typeface="+mn-cs"/>
            </a:endParaRPr>
          </a:p>
        </p:txBody>
      </p:sp>
      <p:sp>
        <p:nvSpPr>
          <p:cNvPr id="44" name="文本框 43"/>
          <p:cNvSpPr txBox="1"/>
          <p:nvPr/>
        </p:nvSpPr>
        <p:spPr>
          <a:xfrm>
            <a:off x="3773707" y="1054578"/>
            <a:ext cx="664923" cy="46166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dirty="0">
                <a:ln>
                  <a:noFill/>
                </a:ln>
                <a:solidFill>
                  <a:prstClr val="white"/>
                </a:solidFill>
                <a:effectLst/>
                <a:uLnTx/>
                <a:uFillTx/>
                <a:latin typeface="Arial" panose="020B0604020202020204" pitchFamily="34" charset="0"/>
              </a:rPr>
              <a:t>6</a:t>
            </a:r>
          </a:p>
        </p:txBody>
      </p:sp>
      <p:sp>
        <p:nvSpPr>
          <p:cNvPr id="50" name="矩形 49"/>
          <p:cNvSpPr/>
          <p:nvPr/>
        </p:nvSpPr>
        <p:spPr>
          <a:xfrm>
            <a:off x="3316685" y="2473995"/>
            <a:ext cx="1602510" cy="880046"/>
          </a:xfrm>
          <a:prstGeom prst="rect">
            <a:avLst/>
          </a:prstGeom>
          <a:ln>
            <a:noFill/>
          </a:ln>
        </p:spPr>
        <p:txBody>
          <a:bodyPr wrap="square" lIns="91440" tIns="45720" rIns="91440" bIns="45720" anchor="t">
            <a:noAutofit/>
          </a:bodyPr>
          <a:lstStyle/>
          <a:p>
            <a:pPr marL="171450" lvl="0" indent="-171450">
              <a:lnSpc>
                <a:spcPct val="150000"/>
              </a:lnSpc>
              <a:buFont typeface="Arial" panose="020B0604020202020204" pitchFamily="34" charset="0"/>
              <a:buChar char="•"/>
            </a:pPr>
            <a:r>
              <a:rPr lang="zh-CN" altLang="en-US" sz="1200" kern="0" dirty="0">
                <a:latin typeface="微软雅黑" panose="020B0503020204020204" pitchFamily="34" charset="-122"/>
                <a:ea typeface="微软雅黑" panose="020B0503020204020204" pitchFamily="34" charset="-122"/>
              </a:rPr>
              <a:t>一个数据文件对应一个或几个用户程序</a:t>
            </a:r>
          </a:p>
        </p:txBody>
      </p:sp>
      <p:sp>
        <p:nvSpPr>
          <p:cNvPr id="51" name="文本框 50"/>
          <p:cNvSpPr txBox="1"/>
          <p:nvPr/>
        </p:nvSpPr>
        <p:spPr>
          <a:xfrm>
            <a:off x="3238848" y="1777380"/>
            <a:ext cx="1697136" cy="646331"/>
          </a:xfrm>
          <a:prstGeom prst="rect">
            <a:avLst/>
          </a:prstGeom>
          <a:noFill/>
        </p:spPr>
        <p:txBody>
          <a:bodyPr wrap="square">
            <a:spAutoFit/>
          </a:bodyPr>
          <a:lstStyle/>
          <a:p>
            <a:pPr lvl="0"/>
            <a:r>
              <a:rPr lang="zh-CN" altLang="en-US" b="1" kern="0" dirty="0">
                <a:solidFill>
                  <a:prstClr val="black">
                    <a:lumMod val="85000"/>
                    <a:lumOff val="15000"/>
                  </a:prstClr>
                </a:solidFill>
                <a:latin typeface="微软雅黑" panose="020B0503020204020204" pitchFamily="34" charset="-122"/>
                <a:ea typeface="微软雅黑" panose="020B0503020204020204" pitchFamily="34" charset="-122"/>
              </a:rPr>
              <a:t>容易造成数据的不一致性</a:t>
            </a:r>
          </a:p>
        </p:txBody>
      </p:sp>
      <p:sp>
        <p:nvSpPr>
          <p:cNvPr id="52" name="矩形 51"/>
          <p:cNvSpPr/>
          <p:nvPr/>
        </p:nvSpPr>
        <p:spPr>
          <a:xfrm>
            <a:off x="5321214" y="2462778"/>
            <a:ext cx="1602510" cy="880046"/>
          </a:xfrm>
          <a:prstGeom prst="rect">
            <a:avLst/>
          </a:prstGeom>
          <a:ln>
            <a:noFill/>
          </a:ln>
        </p:spPr>
        <p:txBody>
          <a:bodyPr wrap="square" lIns="91440" tIns="45720" rIns="91440" bIns="45720" anchor="t">
            <a:noAutofit/>
          </a:bodyPr>
          <a:lstStyle/>
          <a:p>
            <a:pPr marL="171450" lvl="0" indent="-171450">
              <a:lnSpc>
                <a:spcPct val="150000"/>
              </a:lnSpc>
              <a:buFont typeface="Arial" panose="020B0604020202020204" pitchFamily="34" charset="0"/>
              <a:buChar char="•"/>
            </a:pPr>
            <a:r>
              <a:rPr lang="zh-CN" altLang="en-US" sz="1200" kern="0" dirty="0">
                <a:latin typeface="微软雅黑" panose="020B0503020204020204" pitchFamily="34" charset="-122"/>
                <a:ea typeface="微软雅黑" panose="020B0503020204020204" pitchFamily="34" charset="-122"/>
              </a:rPr>
              <a:t>记录之间无联系</a:t>
            </a:r>
          </a:p>
          <a:p>
            <a:pPr marL="171450" lvl="0" indent="-171450">
              <a:lnSpc>
                <a:spcPct val="150000"/>
              </a:lnSpc>
              <a:buFont typeface="Arial" panose="020B0604020202020204" pitchFamily="34" charset="0"/>
              <a:buChar char="•"/>
            </a:pPr>
            <a:r>
              <a:rPr lang="zh-CN" altLang="en-US" sz="1200" kern="0" dirty="0">
                <a:latin typeface="微软雅黑" panose="020B0503020204020204" pitchFamily="34" charset="-122"/>
                <a:ea typeface="微软雅黑" panose="020B0503020204020204" pitchFamily="34" charset="-122"/>
              </a:rPr>
              <a:t>应用自己编程实现</a:t>
            </a:r>
          </a:p>
          <a:p>
            <a:pPr marL="171450" lvl="0" indent="-171450">
              <a:lnSpc>
                <a:spcPct val="150000"/>
              </a:lnSpc>
              <a:buFont typeface="Arial" panose="020B0604020202020204" pitchFamily="34" charset="0"/>
              <a:buChar char="•"/>
            </a:pPr>
            <a:r>
              <a:rPr lang="zh-CN" altLang="en-US" sz="1200" kern="0" dirty="0">
                <a:latin typeface="微软雅黑" panose="020B0503020204020204" pitchFamily="34" charset="-122"/>
                <a:ea typeface="微软雅黑" panose="020B0503020204020204" pitchFamily="34" charset="-122"/>
              </a:rPr>
              <a:t>对每个查询都重新编码</a:t>
            </a:r>
          </a:p>
        </p:txBody>
      </p:sp>
      <p:sp>
        <p:nvSpPr>
          <p:cNvPr id="53" name="文本框 52"/>
          <p:cNvSpPr txBox="1"/>
          <p:nvPr/>
        </p:nvSpPr>
        <p:spPr>
          <a:xfrm>
            <a:off x="5243377" y="1766163"/>
            <a:ext cx="1697136" cy="369332"/>
          </a:xfrm>
          <a:prstGeom prst="rect">
            <a:avLst/>
          </a:prstGeom>
          <a:noFill/>
        </p:spPr>
        <p:txBody>
          <a:bodyPr wrap="square">
            <a:spAutoFit/>
          </a:bodyPr>
          <a:lstStyle/>
          <a:p>
            <a:pPr lvl="0" algn="ctr"/>
            <a:r>
              <a:rPr lang="zh-CN" altLang="en-US" b="1" kern="0" dirty="0">
                <a:solidFill>
                  <a:prstClr val="black">
                    <a:lumMod val="85000"/>
                    <a:lumOff val="15000"/>
                  </a:prstClr>
                </a:solidFill>
                <a:latin typeface="微软雅黑" panose="020B0503020204020204" pitchFamily="34" charset="-122"/>
                <a:ea typeface="微软雅黑" panose="020B0503020204020204" pitchFamily="34" charset="-122"/>
              </a:rPr>
              <a:t>数据查询困难</a:t>
            </a:r>
          </a:p>
        </p:txBody>
      </p:sp>
      <p:sp>
        <p:nvSpPr>
          <p:cNvPr id="54" name="矩形 53"/>
          <p:cNvSpPr/>
          <p:nvPr/>
        </p:nvSpPr>
        <p:spPr>
          <a:xfrm>
            <a:off x="7488100" y="2462778"/>
            <a:ext cx="1602510" cy="1690866"/>
          </a:xfrm>
          <a:prstGeom prst="rect">
            <a:avLst/>
          </a:prstGeom>
          <a:ln>
            <a:noFill/>
          </a:ln>
        </p:spPr>
        <p:txBody>
          <a:bodyPr wrap="square" lIns="91440" tIns="45720" rIns="91440" bIns="45720" anchor="t">
            <a:noAutofit/>
          </a:bodyPr>
          <a:lstStyle/>
          <a:p>
            <a:pPr marL="171450" lvl="0" indent="-171450">
              <a:lnSpc>
                <a:spcPct val="150000"/>
              </a:lnSpc>
              <a:buFont typeface="Arial" panose="020B0604020202020204" pitchFamily="34" charset="0"/>
              <a:buChar char="•"/>
            </a:pPr>
            <a:r>
              <a:rPr lang="zh-CN" altLang="en-US" sz="1200" kern="0" dirty="0">
                <a:latin typeface="微软雅黑" panose="020B0503020204020204" pitchFamily="34" charset="-122"/>
                <a:ea typeface="微软雅黑" panose="020B0503020204020204" pitchFamily="34" charset="-122"/>
              </a:rPr>
              <a:t>数据的各类完整性（实体完整性、引用完整性、自定义完整性）难以实现和维护</a:t>
            </a:r>
          </a:p>
        </p:txBody>
      </p:sp>
      <p:sp>
        <p:nvSpPr>
          <p:cNvPr id="55" name="文本框 54"/>
          <p:cNvSpPr txBox="1"/>
          <p:nvPr/>
        </p:nvSpPr>
        <p:spPr>
          <a:xfrm>
            <a:off x="7410263" y="1766163"/>
            <a:ext cx="1697136" cy="646331"/>
          </a:xfrm>
          <a:prstGeom prst="rect">
            <a:avLst/>
          </a:prstGeom>
          <a:noFill/>
        </p:spPr>
        <p:txBody>
          <a:bodyPr wrap="square">
            <a:spAutoFit/>
          </a:bodyPr>
          <a:lstStyle/>
          <a:p>
            <a:pPr lvl="0"/>
            <a:r>
              <a:rPr lang="zh-CN" altLang="en-US" b="1" kern="0" dirty="0">
                <a:solidFill>
                  <a:prstClr val="black">
                    <a:lumMod val="85000"/>
                    <a:lumOff val="15000"/>
                  </a:prstClr>
                </a:solidFill>
                <a:latin typeface="微软雅黑" panose="020B0503020204020204" pitchFamily="34" charset="-122"/>
                <a:ea typeface="微软雅黑" panose="020B0503020204020204" pitchFamily="34" charset="-122"/>
              </a:rPr>
              <a:t>数据完整性难于维护</a:t>
            </a:r>
          </a:p>
        </p:txBody>
      </p:sp>
    </p:spTree>
  </p:cSld>
  <p:clrMapOvr>
    <a:masterClrMapping/>
  </p:clrMapOvr>
  <p:transition spd="slow" advTm="109595">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3"/>
          <p:cNvSpPr>
            <a:spLocks noChangeArrowheads="1"/>
          </p:cNvSpPr>
          <p:nvPr/>
        </p:nvSpPr>
        <p:spPr bwMode="auto">
          <a:xfrm>
            <a:off x="0" y="3444844"/>
            <a:ext cx="10160000" cy="2270156"/>
          </a:xfrm>
          <a:prstGeom prst="rect">
            <a:avLst/>
          </a:prstGeom>
          <a:solidFill>
            <a:srgbClr val="0070C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600" b="0" i="0" u="none" strike="noStrike" kern="0" cap="none" spc="0" normalizeH="0" baseline="0" noProof="0">
              <a:ln>
                <a:noFill/>
              </a:ln>
              <a:solidFill>
                <a:srgbClr val="FFFFFF"/>
              </a:solidFill>
              <a:effectLst/>
              <a:uLnTx/>
              <a:uFillTx/>
              <a:latin typeface="Lato Light"/>
            </a:endParaRPr>
          </a:p>
        </p:txBody>
      </p:sp>
      <p:sp>
        <p:nvSpPr>
          <p:cNvPr id="25" name="Rectangle 3"/>
          <p:cNvSpPr>
            <a:spLocks noChangeArrowheads="1"/>
          </p:cNvSpPr>
          <p:nvPr/>
        </p:nvSpPr>
        <p:spPr bwMode="auto">
          <a:xfrm>
            <a:off x="0" y="629520"/>
            <a:ext cx="10160000" cy="2803854"/>
          </a:xfrm>
          <a:prstGeom prst="rect">
            <a:avLst/>
          </a:prstGeom>
          <a:solidFill>
            <a:srgbClr val="3FACD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600" b="0" i="0" u="none" strike="noStrike" kern="0" cap="none" spc="0" normalizeH="0" baseline="0" noProof="0">
              <a:ln>
                <a:noFill/>
              </a:ln>
              <a:solidFill>
                <a:srgbClr val="FFFFFF"/>
              </a:solidFill>
              <a:effectLst/>
              <a:uLnTx/>
              <a:uFillTx/>
              <a:latin typeface="Lato Light"/>
            </a:endParaRPr>
          </a:p>
        </p:txBody>
      </p:sp>
      <p:sp>
        <p:nvSpPr>
          <p:cNvPr id="64514"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lstStyle/>
          <a:p>
            <a:r>
              <a:t>数据库系统与文件系统的区别</a:t>
            </a:r>
          </a:p>
        </p:txBody>
      </p:sp>
      <p:pic>
        <p:nvPicPr>
          <p:cNvPr id="1026" name="Picture 2" descr="See the source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29089" y="712576"/>
            <a:ext cx="619392" cy="7917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查看源图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0163" y="2294496"/>
            <a:ext cx="904492" cy="90449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303018" y="2314887"/>
            <a:ext cx="918841" cy="276999"/>
          </a:xfrm>
          <a:prstGeom prst="rect">
            <a:avLst/>
          </a:prstGeom>
          <a:noFill/>
        </p:spPr>
        <p:txBody>
          <a:bodyPr wrap="none" rtlCol="0">
            <a:spAutoFit/>
          </a:bodyPr>
          <a:lstStyle/>
          <a:p>
            <a:r>
              <a:rPr lang="en-US" altLang="zh-CN" sz="1200" b="1" dirty="0"/>
              <a:t>Sales Dept</a:t>
            </a:r>
          </a:p>
        </p:txBody>
      </p:sp>
      <p:sp>
        <p:nvSpPr>
          <p:cNvPr id="10" name="文本框 9"/>
          <p:cNvSpPr txBox="1"/>
          <p:nvPr/>
        </p:nvSpPr>
        <p:spPr>
          <a:xfrm>
            <a:off x="2657355" y="1414414"/>
            <a:ext cx="1255472" cy="276999"/>
          </a:xfrm>
          <a:prstGeom prst="rect">
            <a:avLst/>
          </a:prstGeom>
          <a:noFill/>
        </p:spPr>
        <p:txBody>
          <a:bodyPr wrap="none" rtlCol="0">
            <a:spAutoFit/>
          </a:bodyPr>
          <a:lstStyle/>
          <a:p>
            <a:r>
              <a:rPr lang="en-US" altLang="zh-CN" sz="1200" b="1" dirty="0"/>
              <a:t>Personnel Dept</a:t>
            </a:r>
          </a:p>
        </p:txBody>
      </p:sp>
      <p:sp>
        <p:nvSpPr>
          <p:cNvPr id="11" name="文本框 10"/>
          <p:cNvSpPr txBox="1"/>
          <p:nvPr/>
        </p:nvSpPr>
        <p:spPr>
          <a:xfrm>
            <a:off x="2633454" y="3156375"/>
            <a:ext cx="1364476" cy="276999"/>
          </a:xfrm>
          <a:prstGeom prst="rect">
            <a:avLst/>
          </a:prstGeom>
          <a:noFill/>
        </p:spPr>
        <p:txBody>
          <a:bodyPr wrap="none" rtlCol="0">
            <a:spAutoFit/>
          </a:bodyPr>
          <a:lstStyle/>
          <a:p>
            <a:r>
              <a:rPr lang="en-US" altLang="zh-CN" sz="1200" b="1" dirty="0"/>
              <a:t>Accounting Dept</a:t>
            </a:r>
          </a:p>
        </p:txBody>
      </p:sp>
      <p:sp>
        <p:nvSpPr>
          <p:cNvPr id="3" name="矩形 2"/>
          <p:cNvSpPr/>
          <p:nvPr/>
        </p:nvSpPr>
        <p:spPr>
          <a:xfrm>
            <a:off x="5224016" y="1637632"/>
            <a:ext cx="125547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DBMS</a:t>
            </a:r>
            <a:endParaRPr lang="zh-CN" altLang="en-US" b="1" dirty="0">
              <a:solidFill>
                <a:schemeClr val="tx1"/>
              </a:solidFill>
            </a:endParaRPr>
          </a:p>
        </p:txBody>
      </p:sp>
      <p:sp>
        <p:nvSpPr>
          <p:cNvPr id="4" name="圆柱形 3"/>
          <p:cNvSpPr/>
          <p:nvPr/>
        </p:nvSpPr>
        <p:spPr>
          <a:xfrm>
            <a:off x="7819455" y="1129308"/>
            <a:ext cx="1296144" cy="194421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969811" y="1417340"/>
            <a:ext cx="1058303" cy="1600438"/>
          </a:xfrm>
          <a:prstGeom prst="rect">
            <a:avLst/>
          </a:prstGeom>
          <a:noFill/>
        </p:spPr>
        <p:txBody>
          <a:bodyPr wrap="none" rtlCol="0">
            <a:spAutoFit/>
          </a:bodyPr>
          <a:lstStyle/>
          <a:p>
            <a:pPr algn="ctr"/>
            <a:r>
              <a:rPr lang="en-US" altLang="zh-CN" sz="1400" b="1" dirty="0"/>
              <a:t>Database</a:t>
            </a:r>
          </a:p>
          <a:p>
            <a:pPr algn="ctr"/>
            <a:endParaRPr lang="en-US" altLang="zh-CN" sz="1400" b="1" dirty="0"/>
          </a:p>
          <a:p>
            <a:pPr algn="ctr"/>
            <a:r>
              <a:rPr lang="en-US" altLang="zh-CN" sz="1400" b="1" dirty="0"/>
              <a:t>Employees</a:t>
            </a:r>
          </a:p>
          <a:p>
            <a:pPr algn="ctr"/>
            <a:r>
              <a:rPr lang="en-US" altLang="zh-CN" sz="1400" b="1" dirty="0"/>
              <a:t>Customers</a:t>
            </a:r>
          </a:p>
          <a:p>
            <a:pPr algn="ctr"/>
            <a:r>
              <a:rPr lang="en-US" altLang="zh-CN" sz="1400" b="1" dirty="0"/>
              <a:t>Sales</a:t>
            </a:r>
          </a:p>
          <a:p>
            <a:pPr algn="ctr"/>
            <a:r>
              <a:rPr lang="en-US" altLang="zh-CN" sz="1400" b="1" dirty="0"/>
              <a:t>Inventory</a:t>
            </a:r>
          </a:p>
          <a:p>
            <a:pPr algn="ctr"/>
            <a:r>
              <a:rPr lang="en-US" altLang="zh-CN" sz="1400" b="1" dirty="0"/>
              <a:t>Accounts</a:t>
            </a:r>
          </a:p>
        </p:txBody>
      </p:sp>
      <p:cxnSp>
        <p:nvCxnSpPr>
          <p:cNvPr id="6" name="直接箭头连接符 5"/>
          <p:cNvCxnSpPr>
            <a:stCxn id="1026" idx="3"/>
          </p:cNvCxnSpPr>
          <p:nvPr/>
        </p:nvCxnSpPr>
        <p:spPr>
          <a:xfrm>
            <a:off x="3648481" y="1108472"/>
            <a:ext cx="1464445" cy="601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endCxn id="3" idx="1"/>
          </p:cNvCxnSpPr>
          <p:nvPr/>
        </p:nvCxnSpPr>
        <p:spPr>
          <a:xfrm flipV="1">
            <a:off x="2434315" y="1889660"/>
            <a:ext cx="2789701" cy="34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1034" idx="3"/>
          </p:cNvCxnSpPr>
          <p:nvPr/>
        </p:nvCxnSpPr>
        <p:spPr>
          <a:xfrm flipV="1">
            <a:off x="3714655" y="2048640"/>
            <a:ext cx="1437353" cy="698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3" idx="3"/>
          </p:cNvCxnSpPr>
          <p:nvPr/>
        </p:nvCxnSpPr>
        <p:spPr>
          <a:xfrm>
            <a:off x="6479488" y="1889660"/>
            <a:ext cx="13399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6" name="Picture 12" descr="查看源图像"/>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6336" y="1273324"/>
            <a:ext cx="772206" cy="98832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23"/>
          <p:cNvGrpSpPr/>
          <p:nvPr/>
        </p:nvGrpSpPr>
        <p:grpSpPr>
          <a:xfrm>
            <a:off x="8248352" y="5045349"/>
            <a:ext cx="944206" cy="562799"/>
            <a:chOff x="8248352" y="5045349"/>
            <a:chExt cx="944206" cy="562799"/>
          </a:xfrm>
        </p:grpSpPr>
        <p:sp>
          <p:nvSpPr>
            <p:cNvPr id="31" name="圆柱形 30"/>
            <p:cNvSpPr/>
            <p:nvPr/>
          </p:nvSpPr>
          <p:spPr>
            <a:xfrm>
              <a:off x="8248352" y="5045349"/>
              <a:ext cx="931665" cy="5627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8260893" y="5224562"/>
              <a:ext cx="931665" cy="307777"/>
            </a:xfrm>
            <a:prstGeom prst="rect">
              <a:avLst/>
            </a:prstGeom>
            <a:noFill/>
          </p:spPr>
          <p:txBody>
            <a:bodyPr wrap="none" rtlCol="0">
              <a:spAutoFit/>
            </a:bodyPr>
            <a:lstStyle/>
            <a:p>
              <a:pPr algn="ctr"/>
              <a:r>
                <a:rPr lang="en-US" altLang="zh-CN" sz="1400" b="1" dirty="0"/>
                <a:t>Accounts</a:t>
              </a:r>
            </a:p>
          </p:txBody>
        </p:sp>
      </p:grpSp>
      <p:grpSp>
        <p:nvGrpSpPr>
          <p:cNvPr id="23" name="组合 22"/>
          <p:cNvGrpSpPr/>
          <p:nvPr/>
        </p:nvGrpSpPr>
        <p:grpSpPr>
          <a:xfrm>
            <a:off x="6753146" y="5045349"/>
            <a:ext cx="962123" cy="562799"/>
            <a:chOff x="6835627" y="5045349"/>
            <a:chExt cx="962123" cy="562799"/>
          </a:xfrm>
        </p:grpSpPr>
        <p:sp>
          <p:nvSpPr>
            <p:cNvPr id="33" name="圆柱形 32"/>
            <p:cNvSpPr/>
            <p:nvPr/>
          </p:nvSpPr>
          <p:spPr>
            <a:xfrm>
              <a:off x="6838314" y="5045349"/>
              <a:ext cx="931665" cy="5627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6835627" y="5224562"/>
              <a:ext cx="962123" cy="307777"/>
            </a:xfrm>
            <a:prstGeom prst="rect">
              <a:avLst/>
            </a:prstGeom>
            <a:noFill/>
          </p:spPr>
          <p:txBody>
            <a:bodyPr wrap="none" rtlCol="0">
              <a:spAutoFit/>
            </a:bodyPr>
            <a:lstStyle/>
            <a:p>
              <a:pPr algn="ctr"/>
              <a:r>
                <a:rPr lang="en-US" altLang="zh-CN" sz="1400" b="1" dirty="0"/>
                <a:t>Inventory</a:t>
              </a:r>
            </a:p>
          </p:txBody>
        </p:sp>
      </p:grpSp>
      <p:grpSp>
        <p:nvGrpSpPr>
          <p:cNvPr id="22" name="组合 21"/>
          <p:cNvGrpSpPr/>
          <p:nvPr/>
        </p:nvGrpSpPr>
        <p:grpSpPr>
          <a:xfrm>
            <a:off x="5288397" y="5045349"/>
            <a:ext cx="931665" cy="562799"/>
            <a:chOff x="5535282" y="5045349"/>
            <a:chExt cx="931665" cy="562799"/>
          </a:xfrm>
        </p:grpSpPr>
        <p:sp>
          <p:nvSpPr>
            <p:cNvPr id="35" name="圆柱形 34"/>
            <p:cNvSpPr/>
            <p:nvPr/>
          </p:nvSpPr>
          <p:spPr>
            <a:xfrm>
              <a:off x="5535282" y="5045349"/>
              <a:ext cx="931665" cy="5627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5716140" y="5224562"/>
              <a:ext cx="595035" cy="307777"/>
            </a:xfrm>
            <a:prstGeom prst="rect">
              <a:avLst/>
            </a:prstGeom>
            <a:noFill/>
          </p:spPr>
          <p:txBody>
            <a:bodyPr wrap="none" rtlCol="0">
              <a:spAutoFit/>
            </a:bodyPr>
            <a:lstStyle/>
            <a:p>
              <a:pPr algn="ctr"/>
              <a:r>
                <a:rPr lang="en-US" altLang="zh-CN" sz="1400" b="1" dirty="0"/>
                <a:t>Sales</a:t>
              </a:r>
            </a:p>
          </p:txBody>
        </p:sp>
      </p:grpSp>
      <p:grpSp>
        <p:nvGrpSpPr>
          <p:cNvPr id="21" name="组合 20"/>
          <p:cNvGrpSpPr/>
          <p:nvPr/>
        </p:nvGrpSpPr>
        <p:grpSpPr>
          <a:xfrm>
            <a:off x="3708231" y="5045349"/>
            <a:ext cx="1047082" cy="562799"/>
            <a:chOff x="4181454" y="5045349"/>
            <a:chExt cx="1047082" cy="562799"/>
          </a:xfrm>
        </p:grpSpPr>
        <p:sp>
          <p:nvSpPr>
            <p:cNvPr id="37" name="圆柱形 36"/>
            <p:cNvSpPr/>
            <p:nvPr/>
          </p:nvSpPr>
          <p:spPr>
            <a:xfrm>
              <a:off x="4226621" y="5045349"/>
              <a:ext cx="931665" cy="5627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4181454" y="5224562"/>
              <a:ext cx="1047082" cy="307777"/>
            </a:xfrm>
            <a:prstGeom prst="rect">
              <a:avLst/>
            </a:prstGeom>
            <a:noFill/>
          </p:spPr>
          <p:txBody>
            <a:bodyPr wrap="none" rtlCol="0">
              <a:spAutoFit/>
            </a:bodyPr>
            <a:lstStyle/>
            <a:p>
              <a:pPr algn="ctr"/>
              <a:r>
                <a:rPr lang="en-US" altLang="zh-CN" sz="1400" b="1" dirty="0"/>
                <a:t>Customers</a:t>
              </a:r>
            </a:p>
          </p:txBody>
        </p:sp>
      </p:grpSp>
      <p:grpSp>
        <p:nvGrpSpPr>
          <p:cNvPr id="20" name="组合 19"/>
          <p:cNvGrpSpPr/>
          <p:nvPr/>
        </p:nvGrpSpPr>
        <p:grpSpPr>
          <a:xfrm>
            <a:off x="2116844" y="5045349"/>
            <a:ext cx="1058303" cy="562799"/>
            <a:chOff x="2116844" y="5101523"/>
            <a:chExt cx="1058303" cy="562799"/>
          </a:xfrm>
        </p:grpSpPr>
        <p:sp>
          <p:nvSpPr>
            <p:cNvPr id="39" name="圆柱形 38"/>
            <p:cNvSpPr/>
            <p:nvPr/>
          </p:nvSpPr>
          <p:spPr>
            <a:xfrm>
              <a:off x="2167621" y="5101523"/>
              <a:ext cx="931665" cy="5627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2116844" y="5280736"/>
              <a:ext cx="1058303" cy="307777"/>
            </a:xfrm>
            <a:prstGeom prst="rect">
              <a:avLst/>
            </a:prstGeom>
            <a:noFill/>
          </p:spPr>
          <p:txBody>
            <a:bodyPr wrap="none" rtlCol="0">
              <a:spAutoFit/>
            </a:bodyPr>
            <a:lstStyle/>
            <a:p>
              <a:pPr algn="ctr"/>
              <a:r>
                <a:rPr lang="en-US" altLang="zh-CN" sz="1400" b="1" dirty="0"/>
                <a:t>Employees</a:t>
              </a:r>
            </a:p>
          </p:txBody>
        </p:sp>
      </p:grpSp>
      <p:pic>
        <p:nvPicPr>
          <p:cNvPr id="46" name="Picture 12" descr="查看源图像"/>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4016" y="3433374"/>
            <a:ext cx="918841" cy="117599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See the source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48940" y="3627536"/>
            <a:ext cx="726137" cy="9282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查看源图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6361" y="3569687"/>
            <a:ext cx="904492" cy="904492"/>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直接箭头连接符 48"/>
          <p:cNvCxnSpPr/>
          <p:nvPr/>
        </p:nvCxnSpPr>
        <p:spPr>
          <a:xfrm>
            <a:off x="2633453" y="4531107"/>
            <a:ext cx="0" cy="504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H="1">
            <a:off x="4231772" y="4473972"/>
            <a:ext cx="1050377" cy="561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endCxn id="35" idx="1"/>
          </p:cNvCxnSpPr>
          <p:nvPr/>
        </p:nvCxnSpPr>
        <p:spPr>
          <a:xfrm>
            <a:off x="5747981" y="4586540"/>
            <a:ext cx="6249" cy="458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6136608" y="4473972"/>
            <a:ext cx="1012863" cy="559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8656888" y="4565658"/>
            <a:ext cx="6249" cy="458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1990818" y="4476926"/>
            <a:ext cx="1255472" cy="276999"/>
          </a:xfrm>
          <a:prstGeom prst="rect">
            <a:avLst/>
          </a:prstGeom>
          <a:noFill/>
        </p:spPr>
        <p:txBody>
          <a:bodyPr wrap="none" rtlCol="0">
            <a:spAutoFit/>
          </a:bodyPr>
          <a:lstStyle/>
          <a:p>
            <a:r>
              <a:rPr lang="en-US" altLang="zh-CN" sz="1200" b="1" dirty="0"/>
              <a:t>Personnel Dept</a:t>
            </a:r>
          </a:p>
        </p:txBody>
      </p:sp>
      <p:sp>
        <p:nvSpPr>
          <p:cNvPr id="62" name="文本框 61"/>
          <p:cNvSpPr txBox="1"/>
          <p:nvPr/>
        </p:nvSpPr>
        <p:spPr>
          <a:xfrm>
            <a:off x="5311929" y="4524299"/>
            <a:ext cx="918841" cy="276999"/>
          </a:xfrm>
          <a:prstGeom prst="rect">
            <a:avLst/>
          </a:prstGeom>
          <a:noFill/>
        </p:spPr>
        <p:txBody>
          <a:bodyPr wrap="none" rtlCol="0">
            <a:spAutoFit/>
          </a:bodyPr>
          <a:lstStyle/>
          <a:p>
            <a:r>
              <a:rPr lang="en-US" altLang="zh-CN" sz="1200" b="1" dirty="0"/>
              <a:t>Sales Dept</a:t>
            </a:r>
          </a:p>
        </p:txBody>
      </p:sp>
      <p:sp>
        <p:nvSpPr>
          <p:cNvPr id="63" name="文本框 62"/>
          <p:cNvSpPr txBox="1"/>
          <p:nvPr/>
        </p:nvSpPr>
        <p:spPr>
          <a:xfrm>
            <a:off x="7980821" y="4427158"/>
            <a:ext cx="1364476" cy="276999"/>
          </a:xfrm>
          <a:prstGeom prst="rect">
            <a:avLst/>
          </a:prstGeom>
          <a:noFill/>
        </p:spPr>
        <p:txBody>
          <a:bodyPr wrap="none" rtlCol="0">
            <a:spAutoFit/>
          </a:bodyPr>
          <a:lstStyle/>
          <a:p>
            <a:r>
              <a:rPr lang="en-US" altLang="zh-CN" sz="1200" b="1" dirty="0"/>
              <a:t>Accounting Dept</a:t>
            </a:r>
          </a:p>
        </p:txBody>
      </p:sp>
      <p:sp>
        <p:nvSpPr>
          <p:cNvPr id="64" name="文本框 63"/>
          <p:cNvSpPr txBox="1"/>
          <p:nvPr/>
        </p:nvSpPr>
        <p:spPr>
          <a:xfrm>
            <a:off x="186952" y="3017875"/>
            <a:ext cx="1741182" cy="307777"/>
          </a:xfrm>
          <a:prstGeom prst="rect">
            <a:avLst/>
          </a:prstGeom>
          <a:noFill/>
        </p:spPr>
        <p:txBody>
          <a:bodyPr wrap="none" rtlCol="0">
            <a:spAutoFit/>
          </a:bodyPr>
          <a:lstStyle/>
          <a:p>
            <a:r>
              <a:rPr lang="en-US" altLang="zh-CN" sz="1400" b="1" dirty="0">
                <a:solidFill>
                  <a:schemeClr val="bg1"/>
                </a:solidFill>
              </a:rPr>
              <a:t>A Database System</a:t>
            </a:r>
          </a:p>
        </p:txBody>
      </p:sp>
      <p:sp>
        <p:nvSpPr>
          <p:cNvPr id="65" name="文本框 64"/>
          <p:cNvSpPr txBox="1"/>
          <p:nvPr/>
        </p:nvSpPr>
        <p:spPr>
          <a:xfrm>
            <a:off x="137314" y="5294983"/>
            <a:ext cx="1268296" cy="307777"/>
          </a:xfrm>
          <a:prstGeom prst="rect">
            <a:avLst/>
          </a:prstGeom>
          <a:noFill/>
        </p:spPr>
        <p:txBody>
          <a:bodyPr wrap="none" rtlCol="0">
            <a:spAutoFit/>
          </a:bodyPr>
          <a:lstStyle/>
          <a:p>
            <a:r>
              <a:rPr lang="en-US" altLang="zh-CN" sz="1400" b="1" dirty="0">
                <a:solidFill>
                  <a:schemeClr val="bg1"/>
                </a:solidFill>
              </a:rPr>
              <a:t>A File System</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up)">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0"/>
          <p:cNvSpPr>
            <a:spLocks noChangeArrowheads="1"/>
          </p:cNvSpPr>
          <p:nvPr/>
        </p:nvSpPr>
        <p:spPr bwMode="auto">
          <a:xfrm>
            <a:off x="814443" y="772742"/>
            <a:ext cx="1942449" cy="459992"/>
          </a:xfrm>
          <a:prstGeom prst="rect">
            <a:avLst/>
          </a:prstGeom>
          <a:solidFill>
            <a:srgbClr val="41B7D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B2B2B"/>
              </a:solidFill>
              <a:effectLst/>
              <a:uLnTx/>
              <a:uFillTx/>
              <a:latin typeface="Lato Light"/>
            </a:endParaRPr>
          </a:p>
        </p:txBody>
      </p:sp>
      <p:sp>
        <p:nvSpPr>
          <p:cNvPr id="13" name="Rectangle 64"/>
          <p:cNvSpPr>
            <a:spLocks noChangeArrowheads="1"/>
          </p:cNvSpPr>
          <p:nvPr/>
        </p:nvSpPr>
        <p:spPr bwMode="auto">
          <a:xfrm>
            <a:off x="2787615" y="768348"/>
            <a:ext cx="1701948" cy="462527"/>
          </a:xfrm>
          <a:prstGeom prst="rect">
            <a:avLst/>
          </a:prstGeom>
          <a:solidFill>
            <a:srgbClr val="3FACD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B2B2B"/>
              </a:solidFill>
              <a:effectLst/>
              <a:uLnTx/>
              <a:uFillTx/>
              <a:latin typeface="Lato Light"/>
            </a:endParaRPr>
          </a:p>
        </p:txBody>
      </p:sp>
      <p:sp>
        <p:nvSpPr>
          <p:cNvPr id="14" name="Rectangle 115"/>
          <p:cNvSpPr>
            <a:spLocks noChangeArrowheads="1"/>
          </p:cNvSpPr>
          <p:nvPr/>
        </p:nvSpPr>
        <p:spPr bwMode="auto">
          <a:xfrm>
            <a:off x="4511685" y="768081"/>
            <a:ext cx="2259611" cy="462794"/>
          </a:xfrm>
          <a:prstGeom prst="rect">
            <a:avLst/>
          </a:prstGeom>
          <a:solidFill>
            <a:srgbClr val="3DA1D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B2B2B"/>
              </a:solidFill>
              <a:effectLst/>
              <a:uLnTx/>
              <a:uFillTx/>
              <a:latin typeface="Lato Light"/>
            </a:endParaRPr>
          </a:p>
        </p:txBody>
      </p:sp>
      <p:sp>
        <p:nvSpPr>
          <p:cNvPr id="15" name="Rectangle 235"/>
          <p:cNvSpPr>
            <a:spLocks noChangeArrowheads="1"/>
          </p:cNvSpPr>
          <p:nvPr/>
        </p:nvSpPr>
        <p:spPr bwMode="auto">
          <a:xfrm>
            <a:off x="6798947" y="769939"/>
            <a:ext cx="2817557" cy="462794"/>
          </a:xfrm>
          <a:prstGeom prst="rect">
            <a:avLst/>
          </a:prstGeom>
          <a:solidFill>
            <a:srgbClr val="3B96D3"/>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B2B2B"/>
              </a:solidFill>
              <a:effectLst/>
              <a:uLnTx/>
              <a:uFillTx/>
              <a:latin typeface="Lato Light"/>
            </a:endParaRPr>
          </a:p>
        </p:txBody>
      </p:sp>
      <p:sp>
        <p:nvSpPr>
          <p:cNvPr id="19" name="Rectangle 235"/>
          <p:cNvSpPr>
            <a:spLocks noChangeArrowheads="1"/>
          </p:cNvSpPr>
          <p:nvPr/>
        </p:nvSpPr>
        <p:spPr bwMode="auto">
          <a:xfrm>
            <a:off x="814443" y="1230875"/>
            <a:ext cx="456478" cy="4068152"/>
          </a:xfrm>
          <a:prstGeom prst="rect">
            <a:avLst/>
          </a:prstGeom>
          <a:solidFill>
            <a:srgbClr val="3B96D3"/>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B2B2B"/>
              </a:solidFill>
              <a:effectLst/>
              <a:uLnTx/>
              <a:uFillTx/>
              <a:latin typeface="Lato Light"/>
            </a:endParaRPr>
          </a:p>
        </p:txBody>
      </p:sp>
      <p:graphicFrame>
        <p:nvGraphicFramePr>
          <p:cNvPr id="645476" name="Group 356"/>
          <p:cNvGraphicFramePr>
            <a:graphicFrameLocks noGrp="1"/>
          </p:cNvGraphicFramePr>
          <p:nvPr>
            <p:ph sz="quarter" idx="10"/>
          </p:nvPr>
        </p:nvGraphicFramePr>
        <p:xfrm>
          <a:off x="814443" y="772741"/>
          <a:ext cx="8802061" cy="4526286"/>
        </p:xfrm>
        <a:graphic>
          <a:graphicData uri="http://schemas.openxmlformats.org/drawingml/2006/table">
            <a:tbl>
              <a:tblPr/>
              <a:tblGrid>
                <a:gridCol w="465346">
                  <a:extLst>
                    <a:ext uri="{9D8B030D-6E8A-4147-A177-3AD203B41FA5}">
                      <a16:colId xmlns:a16="http://schemas.microsoft.com/office/drawing/2014/main" val="20000"/>
                    </a:ext>
                  </a:extLst>
                </a:gridCol>
                <a:gridCol w="1491266">
                  <a:extLst>
                    <a:ext uri="{9D8B030D-6E8A-4147-A177-3AD203B41FA5}">
                      <a16:colId xmlns:a16="http://schemas.microsoft.com/office/drawing/2014/main" val="20001"/>
                    </a:ext>
                  </a:extLst>
                </a:gridCol>
                <a:gridCol w="1712261">
                  <a:extLst>
                    <a:ext uri="{9D8B030D-6E8A-4147-A177-3AD203B41FA5}">
                      <a16:colId xmlns:a16="http://schemas.microsoft.com/office/drawing/2014/main" val="20002"/>
                    </a:ext>
                  </a:extLst>
                </a:gridCol>
                <a:gridCol w="2281817">
                  <a:extLst>
                    <a:ext uri="{9D8B030D-6E8A-4147-A177-3AD203B41FA5}">
                      <a16:colId xmlns:a16="http://schemas.microsoft.com/office/drawing/2014/main" val="20003"/>
                    </a:ext>
                  </a:extLst>
                </a:gridCol>
                <a:gridCol w="2851371">
                  <a:extLst>
                    <a:ext uri="{9D8B030D-6E8A-4147-A177-3AD203B41FA5}">
                      <a16:colId xmlns:a16="http://schemas.microsoft.com/office/drawing/2014/main" val="20004"/>
                    </a:ext>
                  </a:extLst>
                </a:gridCol>
              </a:tblGrid>
              <a:tr h="454034">
                <a:tc gridSpan="2">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Pct val="60000"/>
                        <a:buFontTx/>
                        <a:buNone/>
                      </a:pPr>
                      <a:endParaRPr kumimoji="0" lang="zh-CN" altLang="zh-CN" sz="2200" b="0" i="0" u="none" strike="noStrike" cap="none" normalizeH="0" baseline="0" dirty="0">
                        <a:ln>
                          <a:noFill/>
                        </a:ln>
                        <a:solidFill>
                          <a:schemeClr val="tx1">
                            <a:lumMod val="50000"/>
                            <a:lumOff val="50000"/>
                          </a:schemeClr>
                        </a:solidFill>
                        <a:effectLst/>
                        <a:latin typeface="Arial" panose="020B0604020202020204" pitchFamily="34" charset="0"/>
                        <a:ea typeface="华文细黑" panose="02010600040101010101" pitchFamily="2" charset="-122"/>
                      </a:endParaRPr>
                    </a:p>
                  </a:txBody>
                  <a:tcPr marL="106309" marR="106309" marT="42323" marB="42323"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9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rPr>
                        <a:t>人工管理阶段</a:t>
                      </a:r>
                      <a:endParaRPr kumimoji="1" lang="zh-CN" altLang="en-US" sz="19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endParaRP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9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rPr>
                        <a:t>文件系统阶段</a:t>
                      </a:r>
                      <a:endParaRPr kumimoji="1" lang="zh-CN" altLang="en-US" sz="19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endParaRP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9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rPr>
                        <a:t>数据库系统阶段</a:t>
                      </a:r>
                      <a:endParaRPr kumimoji="1" lang="zh-CN" altLang="en-US" sz="1900" b="0"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endParaRP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7722">
                <a:tc rowSpan="4">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9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rPr>
                        <a:t>背</a:t>
                      </a:r>
                      <a:endParaRPr kumimoji="1" lang="zh-CN" altLang="en-US" sz="1900" b="1" i="0" u="none" strike="noStrike" cap="none" normalizeH="0" baseline="0" dirty="0">
                        <a:ln>
                          <a:noFill/>
                        </a:ln>
                        <a:solidFill>
                          <a:schemeClr val="bg1"/>
                        </a:solidFill>
                        <a:effectLst/>
                        <a:latin typeface="Arial" panose="020B0604020202020204" pitchFamily="34" charset="0"/>
                        <a:ea typeface="微软雅黑" panose="020B0503020204020204" pitchFamily="34" charset="-122"/>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zh-CN" altLang="en-US" sz="19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rPr>
                        <a:t>景</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dirty="0">
                          <a:ln>
                            <a:noFill/>
                          </a:ln>
                          <a:solidFill>
                            <a:schemeClr val="tx1">
                              <a:lumMod val="50000"/>
                              <a:lumOff val="50000"/>
                            </a:schemeClr>
                          </a:solidFill>
                          <a:effectLst/>
                          <a:latin typeface="Times New Roman" panose="02020603050405020304" pitchFamily="18" charset="0"/>
                          <a:ea typeface="微软雅黑" panose="020B0503020204020204" pitchFamily="34" charset="-122"/>
                        </a:rPr>
                        <a:t>应用背景</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科学计算</a:t>
                      </a:r>
                      <a:endParaRPr kumimoji="1" lang="zh-CN" altLang="en-US" sz="1300" b="0" i="0" u="none" strike="noStrike" cap="none" normalizeH="0" baseline="0">
                        <a:ln>
                          <a:noFill/>
                        </a:ln>
                        <a:solidFill>
                          <a:schemeClr val="tx1">
                            <a:lumMod val="95000"/>
                            <a:lumOff val="5000"/>
                          </a:schemeClr>
                        </a:solidFill>
                        <a:effectLst/>
                        <a:latin typeface="Times New Roman" panose="02020603050405020304" pitchFamily="18" charset="0"/>
                        <a:ea typeface="微软雅黑" panose="020B0503020204020204" pitchFamily="34" charset="-122"/>
                      </a:endParaRP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科学计算、管理</a:t>
                      </a:r>
                      <a:endParaRPr kumimoji="1" lang="zh-CN" altLang="en-US" sz="1300" b="0" i="0" u="none" strike="noStrike" cap="none" normalizeH="0" baseline="0">
                        <a:ln>
                          <a:noFill/>
                        </a:ln>
                        <a:solidFill>
                          <a:schemeClr val="tx1">
                            <a:lumMod val="95000"/>
                            <a:lumOff val="5000"/>
                          </a:schemeClr>
                        </a:solidFill>
                        <a:effectLst/>
                        <a:latin typeface="Times New Roman" panose="02020603050405020304" pitchFamily="18" charset="0"/>
                        <a:ea typeface="微软雅黑" panose="020B0503020204020204" pitchFamily="34" charset="-122"/>
                      </a:endParaRP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大规模管理</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7722">
                <a:tc vMerge="1">
                  <a:txBody>
                    <a:bodyPr/>
                    <a:lstStyle/>
                    <a:p>
                      <a:endParaRPr lang="zh-CN"/>
                    </a:p>
                  </a:txBody>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50000"/>
                              <a:lumOff val="50000"/>
                            </a:schemeClr>
                          </a:solidFill>
                          <a:effectLst/>
                          <a:latin typeface="Times New Roman" panose="02020603050405020304" pitchFamily="18" charset="0"/>
                          <a:ea typeface="微软雅黑" panose="020B0503020204020204" pitchFamily="34" charset="-122"/>
                        </a:rPr>
                        <a:t>硬件背景</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无直接存取存储设备</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磁盘、磁鼓</a:t>
                      </a:r>
                      <a:endParaRPr kumimoji="1" lang="zh-CN" altLang="en-US" sz="1300" b="0" i="0" u="none" strike="noStrike" cap="none" normalizeH="0" baseline="0">
                        <a:ln>
                          <a:noFill/>
                        </a:ln>
                        <a:solidFill>
                          <a:schemeClr val="tx1">
                            <a:lumMod val="95000"/>
                            <a:lumOff val="5000"/>
                          </a:schemeClr>
                        </a:solidFill>
                        <a:effectLst/>
                        <a:latin typeface="Times New Roman" panose="02020603050405020304" pitchFamily="18" charset="0"/>
                        <a:ea typeface="微软雅黑" panose="020B0503020204020204" pitchFamily="34" charset="-122"/>
                      </a:endParaRP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大容量磁备盘</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87722">
                <a:tc vMerge="1">
                  <a:txBody>
                    <a:bodyPr/>
                    <a:lstStyle/>
                    <a:p>
                      <a:endParaRPr lang="zh-CN"/>
                    </a:p>
                  </a:txBody>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50000"/>
                              <a:lumOff val="50000"/>
                            </a:schemeClr>
                          </a:solidFill>
                          <a:effectLst/>
                          <a:latin typeface="Times New Roman" panose="02020603050405020304" pitchFamily="18" charset="0"/>
                          <a:ea typeface="微软雅黑" panose="020B0503020204020204" pitchFamily="34" charset="-122"/>
                        </a:rPr>
                        <a:t>软件背景</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没有操作系统</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有文件系统</a:t>
                      </a:r>
                      <a:endParaRPr kumimoji="1" lang="zh-CN" altLang="en-US" sz="1300" b="0" i="0" u="none" strike="noStrike" cap="none" normalizeH="0" baseline="0">
                        <a:ln>
                          <a:noFill/>
                        </a:ln>
                        <a:solidFill>
                          <a:schemeClr val="tx1">
                            <a:lumMod val="95000"/>
                            <a:lumOff val="5000"/>
                          </a:schemeClr>
                        </a:solidFill>
                        <a:effectLst/>
                        <a:latin typeface="Times New Roman" panose="02020603050405020304" pitchFamily="18" charset="0"/>
                        <a:ea typeface="微软雅黑" panose="020B0503020204020204" pitchFamily="34" charset="-122"/>
                      </a:endParaRP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dirty="0">
                          <a:ln>
                            <a:noFill/>
                          </a:ln>
                          <a:solidFill>
                            <a:schemeClr val="tx1">
                              <a:lumMod val="95000"/>
                              <a:lumOff val="5000"/>
                            </a:schemeClr>
                          </a:solidFill>
                          <a:effectLst/>
                          <a:latin typeface="宋体" panose="02010600030101010101" pitchFamily="2" charset="-122"/>
                          <a:ea typeface="微软雅黑" panose="020B0503020204020204" pitchFamily="34" charset="-122"/>
                        </a:rPr>
                        <a:t>有数据库管理系统</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7722">
                <a:tc vMerge="1">
                  <a:txBody>
                    <a:bodyPr/>
                    <a:lstStyle/>
                    <a:p>
                      <a:endParaRPr lang="zh-CN"/>
                    </a:p>
                  </a:txBody>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50000"/>
                              <a:lumOff val="50000"/>
                            </a:schemeClr>
                          </a:solidFill>
                          <a:effectLst/>
                          <a:latin typeface="Times New Roman" panose="02020603050405020304" pitchFamily="18" charset="0"/>
                          <a:ea typeface="微软雅黑" panose="020B0503020204020204" pitchFamily="34" charset="-122"/>
                        </a:rPr>
                        <a:t>处理方式</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批处理</a:t>
                      </a:r>
                      <a:endParaRPr kumimoji="1" lang="zh-CN" altLang="en-US" sz="1300" b="0" i="0" u="none" strike="noStrike" cap="none" normalizeH="0" baseline="0">
                        <a:ln>
                          <a:noFill/>
                        </a:ln>
                        <a:solidFill>
                          <a:schemeClr val="tx1">
                            <a:lumMod val="95000"/>
                            <a:lumOff val="5000"/>
                          </a:schemeClr>
                        </a:solidFill>
                        <a:effectLst/>
                        <a:latin typeface="Times New Roman" panose="02020603050405020304" pitchFamily="18" charset="0"/>
                        <a:ea typeface="微软雅黑" panose="020B0503020204020204" pitchFamily="34" charset="-122"/>
                      </a:endParaRP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联机实时处理、批处理</a:t>
                      </a:r>
                      <a:endParaRPr kumimoji="1" lang="zh-CN" altLang="en-US" sz="1300" b="0" i="0" u="none" strike="noStrike" cap="none" normalizeH="0" baseline="0">
                        <a:ln>
                          <a:noFill/>
                        </a:ln>
                        <a:solidFill>
                          <a:schemeClr val="tx1">
                            <a:lumMod val="95000"/>
                            <a:lumOff val="5000"/>
                          </a:schemeClr>
                        </a:solidFill>
                        <a:effectLst/>
                        <a:latin typeface="Times New Roman" panose="02020603050405020304" pitchFamily="18" charset="0"/>
                        <a:ea typeface="微软雅黑" panose="020B0503020204020204" pitchFamily="34" charset="-122"/>
                      </a:endParaRP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联机实时处理、分布处理、批处理</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4"/>
                  </a:ext>
                </a:extLst>
              </a:tr>
              <a:tr h="387722">
                <a:tc rowSpan="6">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9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rPr>
                        <a:t>特</a:t>
                      </a:r>
                      <a:endParaRPr kumimoji="1" lang="zh-CN" altLang="en-US" sz="1900" b="1" i="0" u="none" strike="noStrike" cap="none" normalizeH="0" baseline="0" dirty="0">
                        <a:ln>
                          <a:noFill/>
                        </a:ln>
                        <a:solidFill>
                          <a:schemeClr val="bg1"/>
                        </a:solidFill>
                        <a:effectLst/>
                        <a:latin typeface="Arial" panose="020B0604020202020204" pitchFamily="34" charset="0"/>
                        <a:ea typeface="微软雅黑" panose="020B0503020204020204" pitchFamily="34" charset="-122"/>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zh-CN" altLang="en-US" sz="1900" b="1" i="0" u="none" strike="noStrike" cap="none" normalizeH="0" baseline="0" dirty="0">
                          <a:ln>
                            <a:noFill/>
                          </a:ln>
                          <a:solidFill>
                            <a:schemeClr val="bg1"/>
                          </a:solidFill>
                          <a:effectLst/>
                          <a:latin typeface="Times New Roman" panose="02020603050405020304" pitchFamily="18" charset="0"/>
                          <a:ea typeface="微软雅黑" panose="020B0503020204020204" pitchFamily="34" charset="-122"/>
                        </a:rPr>
                        <a:t>点</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50000"/>
                              <a:lumOff val="50000"/>
                            </a:schemeClr>
                          </a:solidFill>
                          <a:effectLst/>
                          <a:latin typeface="Times New Roman" panose="02020603050405020304" pitchFamily="18" charset="0"/>
                          <a:ea typeface="微软雅黑" panose="020B0503020204020204" pitchFamily="34" charset="-122"/>
                        </a:rPr>
                        <a:t>数据的管理者</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用户（程序员）</a:t>
                      </a:r>
                      <a:endParaRPr kumimoji="1" lang="zh-CN" altLang="en-US" sz="1300" b="0" i="0" u="none" strike="noStrike" cap="none" normalizeH="0" baseline="0">
                        <a:ln>
                          <a:noFill/>
                        </a:ln>
                        <a:solidFill>
                          <a:schemeClr val="tx1">
                            <a:lumMod val="95000"/>
                            <a:lumOff val="5000"/>
                          </a:schemeClr>
                        </a:solidFill>
                        <a:effectLst/>
                        <a:latin typeface="Times New Roman" panose="02020603050405020304" pitchFamily="18" charset="0"/>
                        <a:ea typeface="微软雅黑" panose="020B0503020204020204" pitchFamily="34" charset="-122"/>
                      </a:endParaRP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文件系统</a:t>
                      </a:r>
                      <a:endParaRPr kumimoji="1" lang="zh-CN" altLang="en-US" sz="1300" b="0" i="0" u="none" strike="noStrike" cap="none" normalizeH="0" baseline="0">
                        <a:ln>
                          <a:noFill/>
                        </a:ln>
                        <a:solidFill>
                          <a:schemeClr val="tx1">
                            <a:lumMod val="95000"/>
                            <a:lumOff val="5000"/>
                          </a:schemeClr>
                        </a:solidFill>
                        <a:effectLst/>
                        <a:latin typeface="Times New Roman" panose="02020603050405020304" pitchFamily="18" charset="0"/>
                        <a:ea typeface="微软雅黑" panose="020B0503020204020204" pitchFamily="34" charset="-122"/>
                      </a:endParaRP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数据库管理系统</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7722">
                <a:tc vMerge="1">
                  <a:txBody>
                    <a:bodyPr/>
                    <a:lstStyle/>
                    <a:p>
                      <a:endParaRPr lang="zh-CN"/>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50000"/>
                              <a:lumOff val="50000"/>
                            </a:schemeClr>
                          </a:solidFill>
                          <a:effectLst/>
                          <a:latin typeface="Times New Roman" panose="02020603050405020304" pitchFamily="18" charset="0"/>
                          <a:ea typeface="微软雅黑" panose="020B0503020204020204" pitchFamily="34" charset="-122"/>
                        </a:rPr>
                        <a:t>数据面向的对象</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某一应用程序</a:t>
                      </a:r>
                      <a:endParaRPr kumimoji="1" lang="zh-CN" altLang="en-US" sz="1300" b="0" i="0" u="none" strike="noStrike" cap="none" normalizeH="0" baseline="0">
                        <a:ln>
                          <a:noFill/>
                        </a:ln>
                        <a:solidFill>
                          <a:schemeClr val="tx1">
                            <a:lumMod val="95000"/>
                            <a:lumOff val="5000"/>
                          </a:schemeClr>
                        </a:solidFill>
                        <a:effectLst/>
                        <a:latin typeface="Times New Roman" panose="02020603050405020304" pitchFamily="18" charset="0"/>
                        <a:ea typeface="微软雅黑" panose="020B0503020204020204" pitchFamily="34" charset="-122"/>
                      </a:endParaRP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某一应用</a:t>
                      </a:r>
                      <a:endParaRPr kumimoji="1" lang="zh-CN" altLang="en-US" sz="1300" b="0" i="0" u="none" strike="noStrike" cap="none" normalizeH="0" baseline="0">
                        <a:ln>
                          <a:noFill/>
                        </a:ln>
                        <a:solidFill>
                          <a:schemeClr val="tx1">
                            <a:lumMod val="95000"/>
                            <a:lumOff val="5000"/>
                          </a:schemeClr>
                        </a:solidFill>
                        <a:effectLst/>
                        <a:latin typeface="Times New Roman" panose="02020603050405020304" pitchFamily="18" charset="0"/>
                        <a:ea typeface="微软雅黑" panose="020B0503020204020204" pitchFamily="34" charset="-122"/>
                      </a:endParaRP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dirty="0">
                          <a:ln>
                            <a:noFill/>
                          </a:ln>
                          <a:solidFill>
                            <a:schemeClr val="tx1">
                              <a:lumMod val="95000"/>
                              <a:lumOff val="5000"/>
                            </a:schemeClr>
                          </a:solidFill>
                          <a:effectLst/>
                          <a:latin typeface="宋体" panose="02010600030101010101" pitchFamily="2" charset="-122"/>
                          <a:ea typeface="微软雅黑" panose="020B0503020204020204" pitchFamily="34" charset="-122"/>
                        </a:rPr>
                        <a:t>现实世界</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6"/>
                  </a:ext>
                </a:extLst>
              </a:tr>
              <a:tr h="387722">
                <a:tc vMerge="1">
                  <a:txBody>
                    <a:bodyPr/>
                    <a:lstStyle/>
                    <a:p>
                      <a:endParaRPr lang="zh-CN"/>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50000"/>
                              <a:lumOff val="50000"/>
                            </a:schemeClr>
                          </a:solidFill>
                          <a:effectLst/>
                          <a:latin typeface="Times New Roman" panose="02020603050405020304" pitchFamily="18" charset="0"/>
                          <a:ea typeface="微软雅黑" panose="020B0503020204020204" pitchFamily="34" charset="-122"/>
                        </a:rPr>
                        <a:t>数据的共享程度</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无共享，冗余度极大</a:t>
                      </a:r>
                      <a:endParaRPr kumimoji="1" lang="zh-CN" altLang="en-US" sz="1300" b="0" i="0" u="none" strike="noStrike" cap="none" normalizeH="0" baseline="0">
                        <a:ln>
                          <a:noFill/>
                        </a:ln>
                        <a:solidFill>
                          <a:schemeClr val="tx1">
                            <a:lumMod val="95000"/>
                            <a:lumOff val="5000"/>
                          </a:schemeClr>
                        </a:solidFill>
                        <a:effectLst/>
                        <a:latin typeface="Times New Roman" panose="02020603050405020304" pitchFamily="18" charset="0"/>
                        <a:ea typeface="微软雅黑" panose="020B0503020204020204" pitchFamily="34" charset="-122"/>
                      </a:endParaRP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共享性差，冗余度大</a:t>
                      </a:r>
                      <a:endParaRPr kumimoji="1" lang="zh-CN" altLang="en-US" sz="1300" b="0" i="0" u="none" strike="noStrike" cap="none" normalizeH="0" baseline="0">
                        <a:ln>
                          <a:noFill/>
                        </a:ln>
                        <a:solidFill>
                          <a:schemeClr val="tx1">
                            <a:lumMod val="95000"/>
                            <a:lumOff val="5000"/>
                          </a:schemeClr>
                        </a:solidFill>
                        <a:effectLst/>
                        <a:latin typeface="Times New Roman" panose="02020603050405020304" pitchFamily="18" charset="0"/>
                        <a:ea typeface="微软雅黑" panose="020B0503020204020204" pitchFamily="34" charset="-122"/>
                      </a:endParaRP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共享性高，冗余度小</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85238">
                <a:tc vMerge="1">
                  <a:txBody>
                    <a:bodyPr/>
                    <a:lstStyle/>
                    <a:p>
                      <a:endParaRPr lang="zh-CN"/>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dirty="0">
                          <a:ln>
                            <a:noFill/>
                          </a:ln>
                          <a:solidFill>
                            <a:schemeClr val="tx1">
                              <a:lumMod val="50000"/>
                              <a:lumOff val="50000"/>
                            </a:schemeClr>
                          </a:solidFill>
                          <a:effectLst/>
                          <a:latin typeface="Times New Roman" panose="02020603050405020304" pitchFamily="18" charset="0"/>
                          <a:ea typeface="微软雅黑" panose="020B0503020204020204" pitchFamily="34" charset="-122"/>
                        </a:rPr>
                        <a:t>数据的独立性</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不独立，完全依赖于程序</a:t>
                      </a:r>
                      <a:endParaRPr kumimoji="1" lang="zh-CN" altLang="en-US" sz="1300" b="0" i="0" u="none" strike="noStrike" cap="none" normalizeH="0" baseline="0">
                        <a:ln>
                          <a:noFill/>
                        </a:ln>
                        <a:solidFill>
                          <a:schemeClr val="tx1">
                            <a:lumMod val="95000"/>
                            <a:lumOff val="5000"/>
                          </a:schemeClr>
                        </a:solidFill>
                        <a:effectLst/>
                        <a:latin typeface="Times New Roman" panose="02020603050405020304" pitchFamily="18" charset="0"/>
                        <a:ea typeface="微软雅黑" panose="020B0503020204020204" pitchFamily="34" charset="-122"/>
                      </a:endParaRP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独立性差</a:t>
                      </a:r>
                      <a:endParaRPr kumimoji="1" lang="zh-CN" altLang="en-US" sz="1300" b="0" i="0" u="none" strike="noStrike" cap="none" normalizeH="0" baseline="0">
                        <a:ln>
                          <a:noFill/>
                        </a:ln>
                        <a:solidFill>
                          <a:schemeClr val="tx1">
                            <a:lumMod val="95000"/>
                            <a:lumOff val="5000"/>
                          </a:schemeClr>
                        </a:solidFill>
                        <a:effectLst/>
                        <a:latin typeface="Times New Roman" panose="02020603050405020304" pitchFamily="18" charset="0"/>
                        <a:ea typeface="微软雅黑" panose="020B0503020204020204" pitchFamily="34" charset="-122"/>
                      </a:endParaRP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具有高度的物理独立性和一定的逻辑独立性</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8"/>
                  </a:ext>
                </a:extLst>
              </a:tr>
              <a:tr h="387722">
                <a:tc vMerge="1">
                  <a:txBody>
                    <a:bodyPr/>
                    <a:lstStyle/>
                    <a:p>
                      <a:endParaRPr lang="zh-CN"/>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50000"/>
                              <a:lumOff val="50000"/>
                            </a:schemeClr>
                          </a:solidFill>
                          <a:effectLst/>
                          <a:latin typeface="Times New Roman" panose="02020603050405020304" pitchFamily="18" charset="0"/>
                          <a:ea typeface="微软雅黑" panose="020B0503020204020204" pitchFamily="34" charset="-122"/>
                        </a:rPr>
                        <a:t>数据的结构化</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无结构</a:t>
                      </a:r>
                      <a:endParaRPr kumimoji="1" lang="zh-CN" altLang="en-US" sz="1300" b="0" i="0" u="none" strike="noStrike" cap="none" normalizeH="0" baseline="0">
                        <a:ln>
                          <a:noFill/>
                        </a:ln>
                        <a:solidFill>
                          <a:schemeClr val="tx1">
                            <a:lumMod val="95000"/>
                            <a:lumOff val="5000"/>
                          </a:schemeClr>
                        </a:solidFill>
                        <a:effectLst/>
                        <a:latin typeface="Times New Roman" panose="02020603050405020304" pitchFamily="18" charset="0"/>
                        <a:ea typeface="微软雅黑" panose="020B0503020204020204" pitchFamily="34" charset="-122"/>
                      </a:endParaRP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记录内有结构，整体无结构</a:t>
                      </a:r>
                      <a:endParaRPr kumimoji="1" lang="zh-CN" altLang="en-US" sz="1300" b="0" i="0" u="none" strike="noStrike" cap="none" normalizeH="0" baseline="0">
                        <a:ln>
                          <a:noFill/>
                        </a:ln>
                        <a:solidFill>
                          <a:schemeClr val="tx1">
                            <a:lumMod val="95000"/>
                            <a:lumOff val="5000"/>
                          </a:schemeClr>
                        </a:solidFill>
                        <a:effectLst/>
                        <a:latin typeface="Times New Roman" panose="02020603050405020304" pitchFamily="18" charset="0"/>
                        <a:ea typeface="微软雅黑" panose="020B0503020204020204" pitchFamily="34" charset="-122"/>
                      </a:endParaRP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整体结构化，用数据模型描述</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85238">
                <a:tc vMerge="1">
                  <a:txBody>
                    <a:bodyPr/>
                    <a:lstStyle/>
                    <a:p>
                      <a:endParaRPr lang="zh-CN"/>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50000"/>
                              <a:lumOff val="50000"/>
                            </a:schemeClr>
                          </a:solidFill>
                          <a:effectLst/>
                          <a:latin typeface="Times New Roman" panose="02020603050405020304" pitchFamily="18" charset="0"/>
                          <a:ea typeface="微软雅黑" panose="020B0503020204020204" pitchFamily="34" charset="-122"/>
                        </a:rPr>
                        <a:t>数据控制能力</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a:ln>
                            <a:noFill/>
                          </a:ln>
                          <a:solidFill>
                            <a:schemeClr val="tx1">
                              <a:lumMod val="95000"/>
                              <a:lumOff val="5000"/>
                            </a:schemeClr>
                          </a:solidFill>
                          <a:effectLst/>
                          <a:latin typeface="宋体" panose="02010600030101010101" pitchFamily="2" charset="-122"/>
                          <a:ea typeface="微软雅黑" panose="020B0503020204020204" pitchFamily="34" charset="-122"/>
                        </a:rPr>
                        <a:t>应用程序自己控制</a:t>
                      </a:r>
                      <a:endParaRPr kumimoji="1" lang="zh-CN" altLang="en-US" sz="1300" b="0" i="0" u="none" strike="noStrike" cap="none" normalizeH="0" baseline="0">
                        <a:ln>
                          <a:noFill/>
                        </a:ln>
                        <a:solidFill>
                          <a:schemeClr val="tx1">
                            <a:lumMod val="95000"/>
                            <a:lumOff val="5000"/>
                          </a:schemeClr>
                        </a:solidFill>
                        <a:effectLst/>
                        <a:latin typeface="Times New Roman" panose="02020603050405020304" pitchFamily="18" charset="0"/>
                        <a:ea typeface="微软雅黑" panose="020B0503020204020204" pitchFamily="34" charset="-122"/>
                      </a:endParaRP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342900" indent="-342900"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dirty="0">
                          <a:ln>
                            <a:noFill/>
                          </a:ln>
                          <a:solidFill>
                            <a:schemeClr val="tx1">
                              <a:lumMod val="95000"/>
                              <a:lumOff val="5000"/>
                            </a:schemeClr>
                          </a:solidFill>
                          <a:effectLst/>
                          <a:latin typeface="宋体" panose="02010600030101010101" pitchFamily="2" charset="-122"/>
                          <a:ea typeface="微软雅黑" panose="020B0503020204020204" pitchFamily="34" charset="-122"/>
                        </a:rPr>
                        <a:t>应用程序自己控制</a:t>
                      </a:r>
                      <a:endParaRPr kumimoji="1" lang="zh-CN" altLang="en-US" sz="1300" b="0" i="0" u="none" strike="noStrike"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endParaRP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2847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300" b="0" i="0" u="none" strike="noStrike" cap="none" normalizeH="0" baseline="0" dirty="0">
                          <a:ln>
                            <a:noFill/>
                          </a:ln>
                          <a:solidFill>
                            <a:schemeClr val="tx1">
                              <a:lumMod val="95000"/>
                              <a:lumOff val="5000"/>
                            </a:schemeClr>
                          </a:solidFill>
                          <a:effectLst/>
                          <a:latin typeface="宋体" panose="02010600030101010101" pitchFamily="2" charset="-122"/>
                          <a:ea typeface="微软雅黑" panose="020B0503020204020204" pitchFamily="34" charset="-122"/>
                        </a:rPr>
                        <a:t>由数据库管理系统提供数据安全性、完整性、并发控制和恢复能力</a:t>
                      </a:r>
                    </a:p>
                  </a:txBody>
                  <a:tcPr marL="106309" marR="106309" marT="42323" marB="42323"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10"/>
                  </a:ext>
                </a:extLst>
              </a:tr>
            </a:tbl>
          </a:graphicData>
        </a:graphic>
      </p:graphicFrame>
      <p:sp>
        <p:nvSpPr>
          <p:cNvPr id="6" name="矩形 5"/>
          <p:cNvSpPr/>
          <p:nvPr/>
        </p:nvSpPr>
        <p:spPr>
          <a:xfrm>
            <a:off x="6786794" y="1237394"/>
            <a:ext cx="2845208" cy="4068150"/>
          </a:xfrm>
          <a:prstGeom prst="rect">
            <a:avLst/>
          </a:prstGeom>
          <a:solidFill>
            <a:schemeClr val="accent6">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538" name="Rectangle 347"/>
          <p:cNvSpPr>
            <a:spLocks noGrp="1" noChangeArrowheads="1"/>
          </p:cNvSpPr>
          <p:nvPr>
            <p:ph type="title"/>
          </p:nvPr>
        </p:nvSpPr>
        <p:spPr bwMode="auto">
          <a:xfrm>
            <a:off x="719765" y="120859"/>
            <a:ext cx="9136196" cy="49038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spAutoFit/>
          </a:bodyPr>
          <a:lstStyle/>
          <a:p>
            <a:pPr eaLnBrk="1" hangingPunct="1"/>
            <a:r>
              <a:rPr dirty="0">
                <a:highlight>
                  <a:srgbClr val="FFFF00"/>
                </a:highlight>
              </a:rPr>
              <a:t>三个阶段的比较</a:t>
            </a:r>
          </a:p>
        </p:txBody>
      </p:sp>
      <p:sp>
        <p:nvSpPr>
          <p:cNvPr id="4" name="矩形 3"/>
          <p:cNvSpPr/>
          <p:nvPr/>
        </p:nvSpPr>
        <p:spPr>
          <a:xfrm>
            <a:off x="2775744" y="1230876"/>
            <a:ext cx="1713819" cy="4068150"/>
          </a:xfrm>
          <a:prstGeom prst="rect">
            <a:avLst/>
          </a:prstGeom>
          <a:solidFill>
            <a:schemeClr val="bg1">
              <a:lumMod val="8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13499" y="1230875"/>
            <a:ext cx="2248341" cy="4068151"/>
          </a:xfrm>
          <a:prstGeom prst="rect">
            <a:avLst/>
          </a:prstGeom>
          <a:solidFill>
            <a:schemeClr val="bg2">
              <a:lumMod val="9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Round Diagonal Corner Rectangle 9"/>
          <p:cNvSpPr/>
          <p:nvPr/>
        </p:nvSpPr>
        <p:spPr>
          <a:xfrm rot="5400000" flipH="1">
            <a:off x="-22712" y="2524508"/>
            <a:ext cx="4068151" cy="1480886"/>
          </a:xfrm>
          <a:prstGeom prst="rect">
            <a:avLst/>
          </a:prstGeom>
          <a:solidFill>
            <a:srgbClr val="3B96D3">
              <a:alpha val="2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6F8F8"/>
              </a:solidFill>
              <a:effectLst/>
              <a:uLnTx/>
              <a:uFillTx/>
              <a:latin typeface="Lato Light"/>
              <a:ea typeface="+mn-ea"/>
              <a:cs typeface="+mn-cs"/>
            </a:endParaRPr>
          </a:p>
        </p:txBody>
      </p:sp>
      <p:cxnSp>
        <p:nvCxnSpPr>
          <p:cNvPr id="3" name="直接连接符 2"/>
          <p:cNvCxnSpPr/>
          <p:nvPr/>
        </p:nvCxnSpPr>
        <p:spPr>
          <a:xfrm>
            <a:off x="814443" y="768081"/>
            <a:ext cx="1937364" cy="46279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60000">
                                          <p:cBhvr additive="base">
                                            <p:cTn id="7"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14:presetBounceEnd="60000">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14:bounceEnd="60000">
                                          <p:cBhvr additive="base">
                                            <p:cTn id="12"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13" dur="500" fill="hold"/>
                                            <p:tgtEl>
                                              <p:spTgt spid="1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14:presetBounceEnd="60000">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14:bounceEnd="60000">
                                          <p:cBhvr additive="base">
                                            <p:cTn id="17" dur="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18" dur="500" fill="hold"/>
                                            <p:tgtEl>
                                              <p:spTgt spid="14"/>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14:presetBounceEnd="60000">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14:bounceEnd="60000">
                                          <p:cBhvr additive="base">
                                            <p:cTn id="22" dur="500" fill="hold"/>
                                            <p:tgtEl>
                                              <p:spTgt spid="15"/>
                                            </p:tgtEl>
                                            <p:attrNameLst>
                                              <p:attrName>ppt_x</p:attrName>
                                            </p:attrNameLst>
                                          </p:cBhvr>
                                          <p:tavLst>
                                            <p:tav tm="0">
                                              <p:val>
                                                <p:strVal val="#ppt_x"/>
                                              </p:val>
                                            </p:tav>
                                            <p:tav tm="100000">
                                              <p:val>
                                                <p:strVal val="#ppt_x"/>
                                              </p:val>
                                            </p:tav>
                                          </p:tavLst>
                                        </p:anim>
                                        <p:anim calcmode="lin" valueType="num" p14:bounceEnd="60000">
                                          <p:cBhvr additive="base">
                                            <p:cTn id="23" dur="500" fill="hold"/>
                                            <p:tgtEl>
                                              <p:spTgt spid="1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fill="hold" grpId="0" nodeType="afterEffect" p14:presetBounceEnd="60000">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14:bounceEnd="60000">
                                          <p:cBhvr additive="base">
                                            <p:cTn id="27" dur="500" fill="hold"/>
                                            <p:tgtEl>
                                              <p:spTgt spid="19"/>
                                            </p:tgtEl>
                                            <p:attrNameLst>
                                              <p:attrName>ppt_x</p:attrName>
                                            </p:attrNameLst>
                                          </p:cBhvr>
                                          <p:tavLst>
                                            <p:tav tm="0">
                                              <p:val>
                                                <p:strVal val="#ppt_x"/>
                                              </p:val>
                                            </p:tav>
                                            <p:tav tm="100000">
                                              <p:val>
                                                <p:strVal val="#ppt_x"/>
                                              </p:val>
                                            </p:tav>
                                          </p:tavLst>
                                        </p:anim>
                                        <p:anim calcmode="lin" valueType="num" p14:bounceEnd="60000">
                                          <p:cBhvr additive="base">
                                            <p:cTn id="28"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9"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3"/>
          <p:cNvSpPr txBox="1">
            <a:spLocks noChangeArrowheads="1"/>
          </p:cNvSpPr>
          <p:nvPr/>
        </p:nvSpPr>
        <p:spPr bwMode="auto">
          <a:xfrm>
            <a:off x="4016159"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20000"/>
              </a:spcBef>
              <a:defRPr sz="3110" b="1">
                <a:latin typeface="微软雅黑" panose="020B0503020204020204" pitchFamily="34" charset="-122"/>
                <a:ea typeface="微软雅黑" panose="020B0503020204020204" pitchFamily="34" charset="-122"/>
              </a:defRPr>
            </a:lvl1pPr>
            <a:lvl2pPr>
              <a:defRPr sz="3200">
                <a:latin typeface="Arial" panose="020B0604020202020204" pitchFamily="34" charset="0"/>
                <a:ea typeface="宋体" panose="02010600030101010101" pitchFamily="2" charset="-122"/>
              </a:defRPr>
            </a:lvl2pPr>
            <a:lvl3pPr>
              <a:defRPr sz="3200">
                <a:latin typeface="Arial" panose="020B0604020202020204" pitchFamily="34" charset="0"/>
                <a:ea typeface="宋体" panose="02010600030101010101" pitchFamily="2" charset="-122"/>
              </a:defRPr>
            </a:lvl3pPr>
            <a:lvl4pPr>
              <a:defRPr sz="3200">
                <a:latin typeface="Arial" panose="020B0604020202020204" pitchFamily="34" charset="0"/>
                <a:ea typeface="宋体" panose="02010600030101010101" pitchFamily="2" charset="-122"/>
              </a:defRPr>
            </a:lvl4pPr>
            <a:lvl5pPr>
              <a:defRPr sz="3200">
                <a:latin typeface="Arial" panose="020B0604020202020204" pitchFamily="34" charset="0"/>
                <a:ea typeface="宋体" panose="02010600030101010101" pitchFamily="2" charset="-122"/>
              </a:defRPr>
            </a:lvl5pPr>
            <a:lvl6pPr indent="1905" eaLnBrk="0" fontAlgn="base" hangingPunct="0">
              <a:spcBef>
                <a:spcPct val="0"/>
              </a:spcBef>
              <a:spcAft>
                <a:spcPct val="0"/>
              </a:spcAft>
              <a:defRPr sz="3200">
                <a:latin typeface="Arial" panose="020B0604020202020204" pitchFamily="34" charset="0"/>
                <a:ea typeface="宋体" panose="02010600030101010101" pitchFamily="2" charset="-122"/>
              </a:defRPr>
            </a:lvl6pPr>
            <a:lvl7pPr indent="1905" eaLnBrk="0" fontAlgn="base" hangingPunct="0">
              <a:spcBef>
                <a:spcPct val="0"/>
              </a:spcBef>
              <a:spcAft>
                <a:spcPct val="0"/>
              </a:spcAft>
              <a:defRPr sz="3200">
                <a:latin typeface="Arial" panose="020B0604020202020204" pitchFamily="34" charset="0"/>
                <a:ea typeface="宋体" panose="02010600030101010101" pitchFamily="2" charset="-122"/>
              </a:defRPr>
            </a:lvl7pPr>
            <a:lvl8pPr indent="1905" eaLnBrk="0" fontAlgn="base" hangingPunct="0">
              <a:spcBef>
                <a:spcPct val="0"/>
              </a:spcBef>
              <a:spcAft>
                <a:spcPct val="0"/>
              </a:spcAft>
              <a:defRPr sz="3200">
                <a:latin typeface="Arial" panose="020B0604020202020204" pitchFamily="34" charset="0"/>
                <a:ea typeface="宋体" panose="02010600030101010101" pitchFamily="2" charset="-122"/>
              </a:defRPr>
            </a:lvl8pPr>
            <a:lvl9pPr indent="1905" eaLnBrk="0" fontAlgn="base" hangingPunct="0">
              <a:spcBef>
                <a:spcPct val="0"/>
              </a:spcBef>
              <a:spcAft>
                <a:spcPct val="0"/>
              </a:spcAft>
              <a:defRPr sz="3200">
                <a:latin typeface="Arial" panose="020B0604020202020204" pitchFamily="34" charset="0"/>
                <a:ea typeface="宋体" panose="02010600030101010101" pitchFamily="2" charset="-122"/>
              </a:defRPr>
            </a:lvl9pPr>
          </a:lstStyle>
          <a:p>
            <a:r>
              <a:rPr lang="zh-CN" altLang="en-US" dirty="0"/>
              <a:t>数据库系统概述</a:t>
            </a:r>
          </a:p>
        </p:txBody>
      </p:sp>
      <p:sp>
        <p:nvSpPr>
          <p:cNvPr id="12" name="矩形 48"/>
          <p:cNvSpPr>
            <a:spLocks noChangeArrowheads="1"/>
          </p:cNvSpPr>
          <p:nvPr/>
        </p:nvSpPr>
        <p:spPr bwMode="auto">
          <a:xfrm>
            <a:off x="4039306" y="2524126"/>
            <a:ext cx="3896431" cy="1348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1000" indent="-381000" eaLnBrk="1" hangingPunct="1">
              <a:lnSpc>
                <a:spcPct val="120000"/>
              </a:lnSpc>
              <a:spcBef>
                <a:spcPts val="665"/>
              </a:spcBef>
              <a:buFont typeface="Arial" panose="020B0604020202020204" pitchFamily="34" charset="0"/>
              <a:buChar char="•"/>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四个基本概念</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marL="381000" indent="-381000" eaLnBrk="1" hangingPunct="1">
              <a:lnSpc>
                <a:spcPct val="120000"/>
              </a:lnSpc>
              <a:spcBef>
                <a:spcPts val="665"/>
              </a:spcBef>
              <a:buFont typeface="Arial" panose="020B0604020202020204" pitchFamily="34" charset="0"/>
              <a:buChar char="•"/>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数据管理技术的产生和发展</a:t>
            </a:r>
          </a:p>
          <a:p>
            <a:pPr marL="381000" indent="-381000" eaLnBrk="1" hangingPunct="1">
              <a:lnSpc>
                <a:spcPct val="120000"/>
              </a:lnSpc>
              <a:spcBef>
                <a:spcPts val="665"/>
              </a:spcBef>
              <a:buFont typeface="Arial" panose="020B0604020202020204" pitchFamily="34" charset="0"/>
              <a:buChar char="•"/>
              <a:defRPr/>
            </a:pPr>
            <a:r>
              <a:rPr lang="zh-CN" altLang="en-US" sz="2000" dirty="0">
                <a:solidFill>
                  <a:srgbClr val="FF0000"/>
                </a:solidFill>
                <a:latin typeface="微软雅黑" panose="020B0503020204020204" pitchFamily="34" charset="-122"/>
                <a:ea typeface="微软雅黑" panose="020B0503020204020204" pitchFamily="34" charset="-122"/>
              </a:rPr>
              <a:t>数据库系统的特点 </a:t>
            </a:r>
          </a:p>
        </p:txBody>
      </p:sp>
      <p:sp>
        <p:nvSpPr>
          <p:cNvPr id="8" name="椭圆 7"/>
          <p:cNvSpPr/>
          <p:nvPr/>
        </p:nvSpPr>
        <p:spPr>
          <a:xfrm>
            <a:off x="2979209" y="1924404"/>
            <a:ext cx="869597" cy="883708"/>
          </a:xfrm>
          <a:prstGeom prst="ellipse">
            <a:avLst/>
          </a:prstGeom>
          <a:ln>
            <a:solidFill>
              <a:srgbClr val="0B2880"/>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5">
              <a:latin typeface="Impact" panose="020B0806030902050204" pitchFamily="34" charset="0"/>
            </a:endParaRPr>
          </a:p>
        </p:txBody>
      </p:sp>
      <p:sp>
        <p:nvSpPr>
          <p:cNvPr id="11" name="椭圆 10"/>
          <p:cNvSpPr/>
          <p:nvPr/>
        </p:nvSpPr>
        <p:spPr>
          <a:xfrm>
            <a:off x="3053291" y="2007306"/>
            <a:ext cx="720000" cy="720000"/>
          </a:xfrm>
          <a:prstGeom prst="ellipse">
            <a:avLst/>
          </a:prstGeom>
          <a:solidFill>
            <a:srgbClr val="0B2880"/>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eaLnBrk="0" fontAlgn="base" hangingPunct="0">
              <a:spcBef>
                <a:spcPct val="20000"/>
              </a:spcBef>
              <a:spcAft>
                <a:spcPct val="0"/>
              </a:spcAft>
              <a:defRPr/>
            </a:pPr>
            <a:r>
              <a:rPr lang="en-US" altLang="zh-CN" sz="4890" dirty="0">
                <a:latin typeface="Impact" panose="020B0806030902050204" pitchFamily="34" charset="0"/>
              </a:rPr>
              <a:t>2</a:t>
            </a:r>
            <a:endParaRPr lang="zh-CN" altLang="en-US" sz="4890" dirty="0">
              <a:latin typeface="Impact" panose="020B0806030902050204" pitchFamily="34" charset="0"/>
            </a:endParaRPr>
          </a:p>
        </p:txBody>
      </p:sp>
      <p:cxnSp>
        <p:nvCxnSpPr>
          <p:cNvPr id="13" name="直接连接符 12"/>
          <p:cNvCxnSpPr/>
          <p:nvPr/>
        </p:nvCxnSpPr>
        <p:spPr>
          <a:xfrm>
            <a:off x="3848806" y="2382371"/>
            <a:ext cx="3600098" cy="0"/>
          </a:xfrm>
          <a:prstGeom prst="line">
            <a:avLst/>
          </a:prstGeom>
          <a:ln w="28575">
            <a:solidFill>
              <a:srgbClr val="0B2880"/>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spAutoFit/>
          </a:bodyPr>
          <a:lstStyle/>
          <a:p>
            <a:pPr eaLnBrk="1" hangingPunct="1"/>
            <a:r>
              <a:t>数据库系统的特点</a:t>
            </a:r>
          </a:p>
        </p:txBody>
      </p:sp>
      <p:sp>
        <p:nvSpPr>
          <p:cNvPr id="66563" name="Rectangle 3"/>
          <p:cNvSpPr>
            <a:spLocks noGrp="1" noChangeArrowheads="1"/>
          </p:cNvSpPr>
          <p:nvPr>
            <p:ph sz="quarter" idx="10"/>
          </p:nvPr>
        </p:nvSpPr>
        <p:spPr bwMode="auto"/>
        <p:txBody>
          <a:bodyPr>
            <a:spAutoFit/>
          </a:bodyPr>
          <a:lstStyle/>
          <a:p>
            <a:pPr marL="317500" indent="-317500" eaLnBrk="1" hangingPunct="1">
              <a:lnSpc>
                <a:spcPct val="150000"/>
              </a:lnSpc>
              <a:buSzPct val="80000"/>
              <a:defRPr/>
            </a:pPr>
            <a:r>
              <a:rPr lang="zh-CN" altLang="en-US" dirty="0">
                <a:solidFill>
                  <a:schemeClr val="tx1">
                    <a:lumMod val="95000"/>
                    <a:lumOff val="5000"/>
                  </a:schemeClr>
                </a:solidFill>
              </a:rPr>
              <a:t>数据结构化</a:t>
            </a:r>
          </a:p>
          <a:p>
            <a:pPr marL="317500" indent="-317500" eaLnBrk="1" hangingPunct="1">
              <a:lnSpc>
                <a:spcPct val="150000"/>
              </a:lnSpc>
              <a:buSzPct val="80000"/>
              <a:defRPr/>
            </a:pPr>
            <a:r>
              <a:rPr lang="zh-CN" altLang="en-US" dirty="0">
                <a:solidFill>
                  <a:schemeClr val="tx1">
                    <a:lumMod val="95000"/>
                    <a:lumOff val="5000"/>
                  </a:schemeClr>
                </a:solidFill>
              </a:rPr>
              <a:t>数据的共享性高，冗余度低，易扩充</a:t>
            </a:r>
          </a:p>
          <a:p>
            <a:pPr marL="317500" indent="-317500" eaLnBrk="1" hangingPunct="1">
              <a:lnSpc>
                <a:spcPct val="150000"/>
              </a:lnSpc>
              <a:buSzPct val="80000"/>
              <a:defRPr/>
            </a:pPr>
            <a:r>
              <a:rPr lang="zh-CN" altLang="en-US" dirty="0">
                <a:solidFill>
                  <a:schemeClr val="tx1">
                    <a:lumMod val="95000"/>
                    <a:lumOff val="5000"/>
                  </a:schemeClr>
                </a:solidFill>
              </a:rPr>
              <a:t>数据独立性高</a:t>
            </a:r>
          </a:p>
          <a:p>
            <a:pPr marL="317500" indent="-317500" eaLnBrk="1" hangingPunct="1">
              <a:lnSpc>
                <a:spcPct val="150000"/>
              </a:lnSpc>
              <a:buSzPct val="80000"/>
              <a:defRPr/>
            </a:pPr>
            <a:r>
              <a:rPr lang="zh-CN" altLang="en-US" dirty="0">
                <a:solidFill>
                  <a:schemeClr val="tx1">
                    <a:lumMod val="95000"/>
                    <a:lumOff val="5000"/>
                  </a:schemeClr>
                </a:solidFill>
              </a:rPr>
              <a:t>数据由</a:t>
            </a:r>
            <a:r>
              <a:rPr lang="en-US" altLang="zh-CN" dirty="0">
                <a:solidFill>
                  <a:schemeClr val="tx1">
                    <a:lumMod val="95000"/>
                    <a:lumOff val="5000"/>
                  </a:schemeClr>
                </a:solidFill>
              </a:rPr>
              <a:t>DBMS</a:t>
            </a:r>
            <a:r>
              <a:rPr lang="zh-CN" altLang="en-US" dirty="0">
                <a:solidFill>
                  <a:schemeClr val="tx1">
                    <a:lumMod val="95000"/>
                    <a:lumOff val="5000"/>
                  </a:schemeClr>
                </a:solidFill>
              </a:rPr>
              <a:t>统一管理和控制</a:t>
            </a: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486955" y="701577"/>
            <a:ext cx="4673045"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5" name="矩形 4"/>
          <p:cNvSpPr/>
          <p:nvPr/>
        </p:nvSpPr>
        <p:spPr>
          <a:xfrm>
            <a:off x="831527" y="701577"/>
            <a:ext cx="4590107"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6861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spAutoFit/>
          </a:bodyPr>
          <a:lstStyle/>
          <a:p>
            <a:pPr eaLnBrk="1" hangingPunct="1"/>
            <a:r>
              <a:t>数据结构化</a:t>
            </a:r>
          </a:p>
        </p:txBody>
      </p:sp>
      <p:sp>
        <p:nvSpPr>
          <p:cNvPr id="67587" name="Rectangle 3"/>
          <p:cNvSpPr>
            <a:spLocks noGrp="1" noChangeArrowheads="1"/>
          </p:cNvSpPr>
          <p:nvPr>
            <p:ph sz="quarter" idx="10"/>
          </p:nvPr>
        </p:nvSpPr>
        <p:spPr bwMode="auto">
          <a:xfrm>
            <a:off x="858328" y="864829"/>
            <a:ext cx="4320093" cy="4669420"/>
          </a:xfrm>
        </p:spPr>
        <p:txBody>
          <a:bodyPr wrap="square">
            <a:spAutoFit/>
          </a:bodyPr>
          <a:lstStyle/>
          <a:p>
            <a:pPr marL="317500" indent="-317500" eaLnBrk="1" hangingPunct="1">
              <a:lnSpc>
                <a:spcPts val="2665"/>
              </a:lnSpc>
              <a:buSzPct val="80000"/>
              <a:defRPr/>
            </a:pPr>
            <a:r>
              <a:rPr lang="zh-CN" altLang="en-US" dirty="0"/>
              <a:t>数据结构化是数据库主要特征    </a:t>
            </a:r>
          </a:p>
          <a:p>
            <a:pPr marL="317500" indent="-317500" eaLnBrk="1" hangingPunct="1">
              <a:lnSpc>
                <a:spcPts val="2665"/>
              </a:lnSpc>
              <a:buSzPct val="80000"/>
              <a:defRPr/>
            </a:pPr>
            <a:r>
              <a:rPr lang="zh-CN" altLang="en-US" dirty="0"/>
              <a:t>整体结构化</a:t>
            </a:r>
          </a:p>
          <a:p>
            <a:pPr marL="501015" lvl="1" indent="-201295" eaLnBrk="1" hangingPunct="1">
              <a:lnSpc>
                <a:spcPts val="2665"/>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不再仅仅针对某一个应用，而是面向全组织</a:t>
            </a:r>
          </a:p>
          <a:p>
            <a:pPr marL="501015" lvl="1" indent="-201295" eaLnBrk="1" hangingPunct="1">
              <a:lnSpc>
                <a:spcPts val="2665"/>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不仅数据内部结构化，整体是结构化的，数据之间具有联系</a:t>
            </a:r>
          </a:p>
          <a:p>
            <a:pPr marL="317500" indent="-317500" eaLnBrk="1" hangingPunct="1">
              <a:lnSpc>
                <a:spcPts val="2665"/>
              </a:lnSpc>
              <a:buSzPct val="80000"/>
              <a:defRPr/>
            </a:pPr>
            <a:r>
              <a:rPr lang="zh-CN" altLang="en-US" dirty="0"/>
              <a:t>数据库中实现的是数据的真正结构化</a:t>
            </a:r>
          </a:p>
          <a:p>
            <a:pPr marL="501015" lvl="1" indent="-201295" eaLnBrk="1" hangingPunct="1">
              <a:lnSpc>
                <a:spcPts val="2665"/>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数据的结构用数据模型描述，无需程序定义和解释</a:t>
            </a:r>
          </a:p>
          <a:p>
            <a:pPr marL="501015" lvl="1" indent="-201295" eaLnBrk="1" hangingPunct="1">
              <a:lnSpc>
                <a:spcPts val="2665"/>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数据可以变长</a:t>
            </a:r>
          </a:p>
          <a:p>
            <a:pPr marL="501015" lvl="1" indent="-201295" eaLnBrk="1" hangingPunct="1">
              <a:lnSpc>
                <a:spcPts val="2665"/>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数据的最小存取单位是数据项</a:t>
            </a:r>
            <a:endParaRPr lang="en-US" altLang="zh-CN" sz="2220" dirty="0">
              <a:latin typeface="Arial" panose="020B0604020202020204" pitchFamily="34" charset="0"/>
            </a:endParaRPr>
          </a:p>
        </p:txBody>
      </p:sp>
      <p:pic>
        <p:nvPicPr>
          <p:cNvPr id="686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4096" y="2857500"/>
            <a:ext cx="3996972" cy="2240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979209" y="1924404"/>
            <a:ext cx="869597" cy="883708"/>
          </a:xfrm>
          <a:prstGeom prst="ellipse">
            <a:avLst/>
          </a:prstGeom>
          <a:ln>
            <a:solidFill>
              <a:srgbClr val="0B2880"/>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5">
              <a:latin typeface="Impact" panose="020B0806030902050204" pitchFamily="34" charset="0"/>
            </a:endParaRPr>
          </a:p>
        </p:txBody>
      </p:sp>
      <p:sp>
        <p:nvSpPr>
          <p:cNvPr id="7" name="椭圆 6"/>
          <p:cNvSpPr/>
          <p:nvPr/>
        </p:nvSpPr>
        <p:spPr>
          <a:xfrm>
            <a:off x="3053291" y="2007306"/>
            <a:ext cx="720000" cy="720000"/>
          </a:xfrm>
          <a:prstGeom prst="ellipse">
            <a:avLst/>
          </a:prstGeom>
          <a:solidFill>
            <a:srgbClr val="0B2880"/>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eaLnBrk="0" fontAlgn="base" hangingPunct="0">
              <a:spcBef>
                <a:spcPct val="20000"/>
              </a:spcBef>
              <a:spcAft>
                <a:spcPct val="0"/>
              </a:spcAft>
              <a:defRPr/>
            </a:pPr>
            <a:r>
              <a:rPr lang="en-US" altLang="zh-CN" sz="4890" dirty="0">
                <a:latin typeface="Impact" panose="020B0806030902050204" pitchFamily="34" charset="0"/>
              </a:rPr>
              <a:t>2</a:t>
            </a:r>
            <a:endParaRPr lang="zh-CN" altLang="en-US" sz="4890" dirty="0">
              <a:latin typeface="Impact" panose="020B0806030902050204" pitchFamily="34" charset="0"/>
            </a:endParaRPr>
          </a:p>
        </p:txBody>
      </p:sp>
      <p:sp>
        <p:nvSpPr>
          <p:cNvPr id="44037" name="TextBox 3"/>
          <p:cNvSpPr txBox="1">
            <a:spLocks noChangeArrowheads="1"/>
          </p:cNvSpPr>
          <p:nvPr/>
        </p:nvSpPr>
        <p:spPr bwMode="auto">
          <a:xfrm>
            <a:off x="4016159"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20000"/>
              </a:spcBef>
              <a:defRPr sz="3110" b="1">
                <a:latin typeface="微软雅黑" panose="020B0503020204020204" pitchFamily="34" charset="-122"/>
                <a:ea typeface="微软雅黑" panose="020B0503020204020204" pitchFamily="34" charset="-122"/>
              </a:defRPr>
            </a:lvl1pPr>
            <a:lvl2pPr>
              <a:defRPr sz="3200">
                <a:latin typeface="Arial" panose="020B0604020202020204" pitchFamily="34" charset="0"/>
                <a:ea typeface="宋体" panose="02010600030101010101" pitchFamily="2" charset="-122"/>
              </a:defRPr>
            </a:lvl2pPr>
            <a:lvl3pPr>
              <a:defRPr sz="3200">
                <a:latin typeface="Arial" panose="020B0604020202020204" pitchFamily="34" charset="0"/>
                <a:ea typeface="宋体" panose="02010600030101010101" pitchFamily="2" charset="-122"/>
              </a:defRPr>
            </a:lvl3pPr>
            <a:lvl4pPr>
              <a:defRPr sz="3200">
                <a:latin typeface="Arial" panose="020B0604020202020204" pitchFamily="34" charset="0"/>
                <a:ea typeface="宋体" panose="02010600030101010101" pitchFamily="2" charset="-122"/>
              </a:defRPr>
            </a:lvl4pPr>
            <a:lvl5pPr>
              <a:defRPr sz="3200">
                <a:latin typeface="Arial" panose="020B0604020202020204" pitchFamily="34" charset="0"/>
                <a:ea typeface="宋体" panose="02010600030101010101" pitchFamily="2" charset="-122"/>
              </a:defRPr>
            </a:lvl5pPr>
            <a:lvl6pPr indent="1905" eaLnBrk="0" fontAlgn="base" hangingPunct="0">
              <a:spcBef>
                <a:spcPct val="0"/>
              </a:spcBef>
              <a:spcAft>
                <a:spcPct val="0"/>
              </a:spcAft>
              <a:defRPr sz="3200">
                <a:latin typeface="Arial" panose="020B0604020202020204" pitchFamily="34" charset="0"/>
                <a:ea typeface="宋体" panose="02010600030101010101" pitchFamily="2" charset="-122"/>
              </a:defRPr>
            </a:lvl6pPr>
            <a:lvl7pPr indent="1905" eaLnBrk="0" fontAlgn="base" hangingPunct="0">
              <a:spcBef>
                <a:spcPct val="0"/>
              </a:spcBef>
              <a:spcAft>
                <a:spcPct val="0"/>
              </a:spcAft>
              <a:defRPr sz="3200">
                <a:latin typeface="Arial" panose="020B0604020202020204" pitchFamily="34" charset="0"/>
                <a:ea typeface="宋体" panose="02010600030101010101" pitchFamily="2" charset="-122"/>
              </a:defRPr>
            </a:lvl7pPr>
            <a:lvl8pPr indent="1905" eaLnBrk="0" fontAlgn="base" hangingPunct="0">
              <a:spcBef>
                <a:spcPct val="0"/>
              </a:spcBef>
              <a:spcAft>
                <a:spcPct val="0"/>
              </a:spcAft>
              <a:defRPr sz="3200">
                <a:latin typeface="Arial" panose="020B0604020202020204" pitchFamily="34" charset="0"/>
                <a:ea typeface="宋体" panose="02010600030101010101" pitchFamily="2" charset="-122"/>
              </a:defRPr>
            </a:lvl8pPr>
            <a:lvl9pPr indent="1905" eaLnBrk="0" fontAlgn="base" hangingPunct="0">
              <a:spcBef>
                <a:spcPct val="0"/>
              </a:spcBef>
              <a:spcAft>
                <a:spcPct val="0"/>
              </a:spcAft>
              <a:defRPr sz="3200">
                <a:latin typeface="Arial" panose="020B0604020202020204" pitchFamily="34" charset="0"/>
                <a:ea typeface="宋体" panose="02010600030101010101" pitchFamily="2" charset="-122"/>
              </a:defRPr>
            </a:lvl9pPr>
          </a:lstStyle>
          <a:p>
            <a:r>
              <a:rPr lang="zh-CN" altLang="en-US" dirty="0"/>
              <a:t>数据库系统概述</a:t>
            </a:r>
          </a:p>
        </p:txBody>
      </p:sp>
      <p:sp>
        <p:nvSpPr>
          <p:cNvPr id="12" name="矩形 48"/>
          <p:cNvSpPr>
            <a:spLocks noChangeArrowheads="1"/>
          </p:cNvSpPr>
          <p:nvPr/>
        </p:nvSpPr>
        <p:spPr bwMode="auto">
          <a:xfrm>
            <a:off x="4039306" y="2524126"/>
            <a:ext cx="3896431" cy="1348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1000" indent="-381000" eaLnBrk="1" hangingPunct="1">
              <a:lnSpc>
                <a:spcPct val="120000"/>
              </a:lnSpc>
              <a:spcBef>
                <a:spcPts val="665"/>
              </a:spcBef>
              <a:buFont typeface="Arial" panose="020B0604020202020204" pitchFamily="34" charset="0"/>
              <a:buChar char="•"/>
              <a:defRPr/>
            </a:pPr>
            <a:r>
              <a:rPr lang="zh-CN" altLang="en-US" sz="2000" b="1" dirty="0">
                <a:solidFill>
                  <a:srgbClr val="FF0000"/>
                </a:solidFill>
                <a:latin typeface="微软雅黑" panose="020B0503020204020204" pitchFamily="34" charset="-122"/>
                <a:ea typeface="微软雅黑" panose="020B0503020204020204" pitchFamily="34" charset="-122"/>
              </a:rPr>
              <a:t>四个基本概念</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81000" indent="-381000" eaLnBrk="1" hangingPunct="1">
              <a:lnSpc>
                <a:spcPct val="120000"/>
              </a:lnSpc>
              <a:spcBef>
                <a:spcPts val="665"/>
              </a:spcBef>
              <a:buFont typeface="Arial" panose="020B0604020202020204" pitchFamily="34" charset="0"/>
              <a:buChar char="•"/>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数据管理技术的产生和发展</a:t>
            </a:r>
          </a:p>
          <a:p>
            <a:pPr marL="381000" indent="-381000" eaLnBrk="1" hangingPunct="1">
              <a:lnSpc>
                <a:spcPct val="120000"/>
              </a:lnSpc>
              <a:spcBef>
                <a:spcPts val="665"/>
              </a:spcBef>
              <a:buFont typeface="Arial" panose="020B0604020202020204" pitchFamily="34" charset="0"/>
              <a:buChar char="•"/>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数据库系统的特点 </a:t>
            </a:r>
          </a:p>
        </p:txBody>
      </p:sp>
      <p:cxnSp>
        <p:nvCxnSpPr>
          <p:cNvPr id="9" name="直接连接符 8"/>
          <p:cNvCxnSpPr/>
          <p:nvPr/>
        </p:nvCxnSpPr>
        <p:spPr>
          <a:xfrm>
            <a:off x="3848806" y="2382371"/>
            <a:ext cx="3600098" cy="0"/>
          </a:xfrm>
          <a:prstGeom prst="line">
            <a:avLst/>
          </a:prstGeom>
          <a:ln w="28575">
            <a:solidFill>
              <a:srgbClr val="0B2880"/>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31527" y="701577"/>
            <a:ext cx="4590107"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6" name="矩形 5"/>
          <p:cNvSpPr/>
          <p:nvPr/>
        </p:nvSpPr>
        <p:spPr>
          <a:xfrm>
            <a:off x="5486955" y="701577"/>
            <a:ext cx="4673045"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6963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spAutoFit/>
          </a:bodyPr>
          <a:lstStyle/>
          <a:p>
            <a:pPr eaLnBrk="1" hangingPunct="1"/>
            <a:r>
              <a:t>数据的共享性高</a:t>
            </a:r>
          </a:p>
        </p:txBody>
      </p:sp>
      <p:sp>
        <p:nvSpPr>
          <p:cNvPr id="68611" name="Rectangle 3"/>
          <p:cNvSpPr>
            <a:spLocks noGrp="1" noChangeArrowheads="1"/>
          </p:cNvSpPr>
          <p:nvPr>
            <p:ph sz="quarter" idx="10"/>
          </p:nvPr>
        </p:nvSpPr>
        <p:spPr bwMode="auto">
          <a:xfrm>
            <a:off x="1011547" y="985292"/>
            <a:ext cx="4176465" cy="3922997"/>
          </a:xfrm>
        </p:spPr>
        <p:txBody>
          <a:bodyPr wrap="square">
            <a:spAutoFit/>
          </a:bodyPr>
          <a:lstStyle/>
          <a:p>
            <a:pPr marL="317500" indent="-317500" eaLnBrk="1" hangingPunct="1">
              <a:lnSpc>
                <a:spcPct val="150000"/>
              </a:lnSpc>
              <a:buSzPct val="80000"/>
              <a:defRPr/>
            </a:pPr>
            <a:r>
              <a:rPr lang="zh-CN" altLang="en-US" dirty="0">
                <a:solidFill>
                  <a:schemeClr val="tx1">
                    <a:lumMod val="75000"/>
                    <a:lumOff val="25000"/>
                  </a:schemeClr>
                </a:solidFill>
              </a:rPr>
              <a:t>数据库系统从整体角度看待和描述数据，数据面向整个系统，可以被多个用户、多个应用共享使用。</a:t>
            </a:r>
          </a:p>
          <a:p>
            <a:pPr marL="317500" indent="-317500" eaLnBrk="1" hangingPunct="1">
              <a:lnSpc>
                <a:spcPct val="150000"/>
              </a:lnSpc>
              <a:buSzPct val="80000"/>
              <a:defRPr/>
            </a:pPr>
            <a:r>
              <a:rPr lang="zh-CN" altLang="en-US" dirty="0">
                <a:solidFill>
                  <a:schemeClr val="tx1">
                    <a:lumMod val="75000"/>
                    <a:lumOff val="25000"/>
                  </a:schemeClr>
                </a:solidFill>
              </a:rPr>
              <a:t>数据共享的好处</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减少数据冗余，节约存储空间</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避免数据之间的不相容性与不一致性 </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使系统易于扩充</a:t>
            </a:r>
          </a:p>
        </p:txBody>
      </p:sp>
      <p:pic>
        <p:nvPicPr>
          <p:cNvPr id="69636" name="Picture 12" descr="See the source image"/>
          <p:cNvPicPr>
            <a:picLocks noChangeAspect="1" noChangeArrowheads="1"/>
          </p:cNvPicPr>
          <p:nvPr/>
        </p:nvPicPr>
        <p:blipFill>
          <a:blip r:embed="rId2">
            <a:clrChange>
              <a:clrFrom>
                <a:srgbClr val="7F7F7F"/>
              </a:clrFrom>
              <a:clrTo>
                <a:srgbClr val="7F7F7F">
                  <a:alpha val="0"/>
                </a:srgbClr>
              </a:clrTo>
            </a:clrChange>
            <a:extLst>
              <a:ext uri="{28A0092B-C50C-407E-A947-70E740481C1C}">
                <a14:useLocalDpi xmlns:a14="http://schemas.microsoft.com/office/drawing/2010/main" val="0"/>
              </a:ext>
            </a:extLst>
          </a:blip>
          <a:srcRect l="2391" t="15742" r="1994" b="15962"/>
          <a:stretch>
            <a:fillRect/>
          </a:stretch>
        </p:blipFill>
        <p:spPr bwMode="auto">
          <a:xfrm>
            <a:off x="6016104" y="2422655"/>
            <a:ext cx="3650275" cy="26073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31527" y="701577"/>
            <a:ext cx="4590107"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7" name="矩形 6"/>
          <p:cNvSpPr/>
          <p:nvPr/>
        </p:nvSpPr>
        <p:spPr>
          <a:xfrm>
            <a:off x="5486955" y="701577"/>
            <a:ext cx="4673045"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7065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spAutoFit/>
          </a:bodyPr>
          <a:lstStyle/>
          <a:p>
            <a:pPr eaLnBrk="1" hangingPunct="1"/>
            <a:r>
              <a:t>数据独立性高</a:t>
            </a:r>
          </a:p>
        </p:txBody>
      </p:sp>
      <p:sp>
        <p:nvSpPr>
          <p:cNvPr id="69635" name="Rectangle 3"/>
          <p:cNvSpPr>
            <a:spLocks noGrp="1" noChangeArrowheads="1"/>
          </p:cNvSpPr>
          <p:nvPr>
            <p:ph sz="quarter" idx="10"/>
          </p:nvPr>
        </p:nvSpPr>
        <p:spPr bwMode="auto">
          <a:xfrm>
            <a:off x="903536" y="841276"/>
            <a:ext cx="4219564" cy="1686487"/>
          </a:xfrm>
        </p:spPr>
        <p:txBody>
          <a:bodyPr wrap="square">
            <a:spAutoFit/>
          </a:bodyPr>
          <a:lstStyle/>
          <a:p>
            <a:pPr marL="317500" indent="-317500">
              <a:lnSpc>
                <a:spcPct val="150000"/>
              </a:lnSpc>
              <a:buSzPct val="80000"/>
              <a:defRPr/>
            </a:pPr>
            <a:r>
              <a:rPr lang="zh-CN" altLang="en-US" dirty="0">
                <a:solidFill>
                  <a:schemeClr val="tx1"/>
                </a:solidFill>
                <a:highlight>
                  <a:srgbClr val="FFFF00"/>
                </a:highlight>
              </a:rPr>
              <a:t>物理独立性</a:t>
            </a:r>
          </a:p>
          <a:p>
            <a:pPr marL="501015" lvl="1" indent="-201295">
              <a:lnSpc>
                <a:spcPct val="150000"/>
              </a:lnSpc>
              <a:buSzPct val="100000"/>
              <a:buFont typeface="Arial" panose="020B0604020202020204" pitchFamily="34" charset="0"/>
              <a:buChar char="-"/>
              <a:defRPr/>
            </a:pPr>
            <a:r>
              <a:rPr lang="zh-CN" altLang="en-US" sz="1555" dirty="0">
                <a:solidFill>
                  <a:schemeClr val="tx1">
                    <a:lumMod val="50000"/>
                    <a:lumOff val="50000"/>
                  </a:schemeClr>
                </a:solidFill>
              </a:rPr>
              <a:t>指用户的应用程序与存储在磁盘上的数据库中数据是相互独立的。当数据的物理存储改变了，应用程序不用改变。</a:t>
            </a:r>
            <a:endParaRPr lang="en-US" altLang="zh-CN" sz="1555" dirty="0">
              <a:solidFill>
                <a:schemeClr val="tx1">
                  <a:lumMod val="50000"/>
                  <a:lumOff val="50000"/>
                </a:schemeClr>
              </a:solidFill>
            </a:endParaRPr>
          </a:p>
        </p:txBody>
      </p:sp>
      <p:pic>
        <p:nvPicPr>
          <p:cNvPr id="1026" name="Picture 2" descr="查看源图像"/>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944096" y="2891242"/>
            <a:ext cx="3816424" cy="21467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txBox="1">
            <a:spLocks noChangeArrowheads="1"/>
          </p:cNvSpPr>
          <p:nvPr/>
        </p:nvSpPr>
        <p:spPr bwMode="auto">
          <a:xfrm>
            <a:off x="919898" y="2527763"/>
            <a:ext cx="4160102" cy="2786725"/>
          </a:xfrm>
          <a:prstGeom prst="rect">
            <a:avLst/>
          </a:prstGeom>
        </p:spPr>
        <p:txBody>
          <a:bodyPr wrap="square">
            <a:spAutoFit/>
          </a:bodyPr>
          <a:lstStyle>
            <a:lvl1pPr marL="296545" indent="-296545" algn="l" defTabSz="762000" rtl="0" eaLnBrk="1" latinLnBrk="0" hangingPunct="1">
              <a:lnSpc>
                <a:spcPts val="2600"/>
              </a:lnSpc>
              <a:spcBef>
                <a:spcPts val="835"/>
              </a:spcBef>
              <a:buFont typeface="Wingdings" panose="05000000000000000000" pitchFamily="2" charset="2"/>
              <a:buChar char="l"/>
              <a:defRPr sz="2200" b="1"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571500" indent="-190500" algn="l" defTabSz="762000" rtl="0" eaLnBrk="1" latinLnBrk="0" hangingPunct="1">
              <a:lnSpc>
                <a:spcPts val="2600"/>
              </a:lnSpc>
              <a:spcBef>
                <a:spcPts val="415"/>
              </a:spcBef>
              <a:buFont typeface="Arial" panose="020B0604020202020204" pitchFamily="34" charset="0"/>
              <a:buChar char="•"/>
              <a:defRPr sz="1800" b="1" kern="1200">
                <a:solidFill>
                  <a:schemeClr val="tx1">
                    <a:lumMod val="65000"/>
                    <a:lumOff val="35000"/>
                  </a:schemeClr>
                </a:solidFill>
                <a:latin typeface="华文中宋" panose="02010600040101010101" pitchFamily="2" charset="-122"/>
                <a:ea typeface="华文中宋" panose="02010600040101010101" pitchFamily="2" charset="-122"/>
                <a:cs typeface="+mn-cs"/>
              </a:defRPr>
            </a:lvl2pPr>
            <a:lvl3pPr marL="952500" indent="-190500" algn="l" defTabSz="762000" rtl="0" eaLnBrk="1" latinLnBrk="0" hangingPunct="1">
              <a:lnSpc>
                <a:spcPts val="2400"/>
              </a:lnSpc>
              <a:spcBef>
                <a:spcPts val="415"/>
              </a:spcBef>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33500" indent="-190500" algn="l" defTabSz="762000" rtl="0" eaLnBrk="1" latinLnBrk="0" hangingPunct="1">
              <a:lnSpc>
                <a:spcPts val="2400"/>
              </a:lnSpc>
              <a:spcBef>
                <a:spcPts val="415"/>
              </a:spcBef>
              <a:buFont typeface="Arial" panose="020B0604020202020204" pitchFamily="34" charset="0"/>
              <a:buChar char="•"/>
              <a:defRPr sz="1555" kern="1200">
                <a:solidFill>
                  <a:schemeClr val="tx1"/>
                </a:solidFill>
                <a:latin typeface="+mn-lt"/>
                <a:ea typeface="+mn-ea"/>
                <a:cs typeface="+mn-cs"/>
              </a:defRPr>
            </a:lvl4pPr>
            <a:lvl5pPr marL="1714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5pPr>
            <a:lvl6pPr marL="2095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6pPr>
            <a:lvl7pPr marL="2476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7pPr>
            <a:lvl8pPr marL="2857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8pPr>
            <a:lvl9pPr marL="3238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9pPr>
          </a:lstStyle>
          <a:p>
            <a:pPr marL="317500" indent="-317500">
              <a:lnSpc>
                <a:spcPct val="150000"/>
              </a:lnSpc>
              <a:buSzPct val="80000"/>
              <a:defRPr/>
            </a:pPr>
            <a:r>
              <a:rPr lang="zh-CN" altLang="en-US" dirty="0">
                <a:solidFill>
                  <a:schemeClr val="tx1"/>
                </a:solidFill>
                <a:highlight>
                  <a:srgbClr val="FFFF00"/>
                </a:highlight>
              </a:rPr>
              <a:t>逻辑独立性</a:t>
            </a:r>
          </a:p>
          <a:p>
            <a:pPr marL="501015" lvl="1" indent="-201295">
              <a:lnSpc>
                <a:spcPct val="150000"/>
              </a:lnSpc>
              <a:buSzPct val="100000"/>
              <a:buFont typeface="Arial" panose="020B0604020202020204" pitchFamily="34" charset="0"/>
              <a:buChar char="-"/>
              <a:defRPr/>
            </a:pPr>
            <a:r>
              <a:rPr lang="zh-CN" altLang="en-US" sz="1555" dirty="0">
                <a:solidFill>
                  <a:schemeClr val="tx1">
                    <a:lumMod val="50000"/>
                    <a:lumOff val="50000"/>
                  </a:schemeClr>
                </a:solidFill>
              </a:rPr>
              <a:t>指用户的应用程序与数据库的逻辑结构是相互独立的。数据的逻辑结构改变了，用户程序也可以不变。</a:t>
            </a:r>
          </a:p>
          <a:p>
            <a:pPr marL="317500" indent="-317500">
              <a:lnSpc>
                <a:spcPct val="150000"/>
              </a:lnSpc>
              <a:buSzPct val="80000"/>
              <a:defRPr/>
            </a:pPr>
            <a:r>
              <a:rPr lang="zh-CN" altLang="en-US" dirty="0">
                <a:solidFill>
                  <a:schemeClr val="tx1"/>
                </a:solidFill>
              </a:rPr>
              <a:t>数据独立性由</a:t>
            </a:r>
            <a:r>
              <a:rPr lang="en-US" altLang="zh-CN" dirty="0">
                <a:solidFill>
                  <a:schemeClr val="tx1"/>
                </a:solidFill>
              </a:rPr>
              <a:t>DBMS</a:t>
            </a:r>
            <a:r>
              <a:rPr lang="zh-CN" altLang="en-US" dirty="0">
                <a:solidFill>
                  <a:schemeClr val="tx1"/>
                </a:solidFill>
              </a:rPr>
              <a:t>的二级映像功能来保证</a:t>
            </a:r>
            <a:endParaRPr lang="en-US" altLang="zh-CN" dirty="0">
              <a:solidFill>
                <a:schemeClr val="tx1"/>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62E9381F-C642-27F6-4361-A1C5E3DC29EB}"/>
                  </a:ext>
                </a:extLst>
              </p14:cNvPr>
              <p14:cNvContentPartPr/>
              <p14:nvPr/>
            </p14:nvContentPartPr>
            <p14:xfrm>
              <a:off x="419972" y="697495"/>
              <a:ext cx="384480" cy="668520"/>
            </p14:xfrm>
          </p:contentPart>
        </mc:Choice>
        <mc:Fallback xmlns="">
          <p:pic>
            <p:nvPicPr>
              <p:cNvPr id="2" name="墨迹 1">
                <a:extLst>
                  <a:ext uri="{FF2B5EF4-FFF2-40B4-BE49-F238E27FC236}">
                    <a16:creationId xmlns:a16="http://schemas.microsoft.com/office/drawing/2014/main" id="{62E9381F-C642-27F6-4361-A1C5E3DC29EB}"/>
                  </a:ext>
                </a:extLst>
              </p:cNvPr>
              <p:cNvPicPr/>
              <p:nvPr/>
            </p:nvPicPr>
            <p:blipFill>
              <a:blip r:embed="rId5"/>
              <a:stretch>
                <a:fillRect/>
              </a:stretch>
            </p:blipFill>
            <p:spPr>
              <a:xfrm>
                <a:off x="410972" y="688495"/>
                <a:ext cx="402120" cy="686160"/>
              </a:xfrm>
              <a:prstGeom prst="rect">
                <a:avLst/>
              </a:prstGeom>
            </p:spPr>
          </p:pic>
        </mc:Fallback>
      </mc:AlternateContent>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p:cNvSpPr/>
          <p:nvPr/>
        </p:nvSpPr>
        <p:spPr>
          <a:xfrm>
            <a:off x="840470" y="3354112"/>
            <a:ext cx="3954706" cy="2268000"/>
          </a:xfrm>
          <a:prstGeom prst="rect">
            <a:avLst/>
          </a:prstGeom>
          <a:solidFill>
            <a:sysClr val="window" lastClr="FFFFFF"/>
          </a:solidFill>
          <a:ln w="12700" cap="rnd" cmpd="sng" algn="ctr">
            <a:noFill/>
            <a:prstDash val="solid"/>
            <a:round/>
          </a:ln>
          <a:effectLst>
            <a:outerShdw blurRad="254000" dist="127000" algn="ctr" rotWithShape="0">
              <a:sysClr val="window" lastClr="FFFFFF">
                <a:lumMod val="65000"/>
                <a:alpha val="20000"/>
              </a:sysClr>
            </a:outerShdw>
          </a:effectLst>
        </p:spPr>
        <p:txBody>
          <a:bodyPr rot="0" spcFirstLastPara="0" vert="horz" wrap="none" lIns="91440" tIns="45720" rIns="91440" bIns="45720" numCol="1" spcCol="0" rtlCol="0" fromWordArt="0" anchor="ctr" anchorCtr="1" forceAA="0" compatLnSpc="1">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200" b="1" i="0" u="none" strike="noStrike" kern="0" cap="none" spc="0" normalizeH="0" baseline="0" noProof="0">
              <a:ln>
                <a:noFill/>
              </a:ln>
              <a:solidFill>
                <a:srgbClr val="ED7D31"/>
              </a:solidFill>
              <a:effectLst/>
              <a:uLnTx/>
              <a:uFillTx/>
              <a:latin typeface="Arial" panose="020B0604020202020204"/>
              <a:ea typeface="等线" panose="02010600030101010101" charset="-122"/>
              <a:cs typeface="+mn-cs"/>
            </a:endParaRPr>
          </a:p>
        </p:txBody>
      </p:sp>
      <p:pic>
        <p:nvPicPr>
          <p:cNvPr id="1026" name="Picture 2" descr="PNG图标,QQ表情,GIF动画,GIF图标,网页图标,小图标,象素图标-素材中国-online.sccnn.co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3821" y="3586483"/>
            <a:ext cx="508368" cy="508368"/>
          </a:xfrm>
          <a:prstGeom prst="rect">
            <a:avLst/>
          </a:prstGeom>
          <a:noFill/>
          <a:extLst>
            <a:ext uri="{909E8E84-426E-40DD-AFC4-6F175D3DCCD1}">
              <a14:hiddenFill xmlns:a14="http://schemas.microsoft.com/office/drawing/2010/main">
                <a:solidFill>
                  <a:srgbClr val="FFFFFF"/>
                </a:solidFill>
              </a14:hiddenFill>
            </a:ext>
          </a:extLst>
        </p:spPr>
      </p:pic>
      <p:sp>
        <p:nvSpPr>
          <p:cNvPr id="104" name="矩形 103"/>
          <p:cNvSpPr/>
          <p:nvPr/>
        </p:nvSpPr>
        <p:spPr>
          <a:xfrm>
            <a:off x="840470" y="828848"/>
            <a:ext cx="3954707" cy="2232000"/>
          </a:xfrm>
          <a:prstGeom prst="rect">
            <a:avLst/>
          </a:prstGeom>
          <a:solidFill>
            <a:sysClr val="window" lastClr="FFFFFF"/>
          </a:solidFill>
          <a:ln w="12700" cap="rnd" cmpd="sng" algn="ctr">
            <a:noFill/>
            <a:prstDash val="solid"/>
            <a:round/>
          </a:ln>
          <a:effectLst>
            <a:outerShdw blurRad="254000" dist="127000" algn="ctr" rotWithShape="0">
              <a:sysClr val="window" lastClr="FFFFFF">
                <a:lumMod val="65000"/>
                <a:alpha val="20000"/>
              </a:sysClr>
            </a:outerShdw>
          </a:effectLst>
        </p:spPr>
        <p:txBody>
          <a:bodyPr rot="0" spcFirstLastPara="0" vert="horz" wrap="none" lIns="91440" tIns="45720" rIns="91440" bIns="45720" numCol="1" spcCol="0" rtlCol="0" fromWordArt="0" anchor="ctr" anchorCtr="1" forceAA="0" compatLnSpc="1">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200" b="1" i="0" u="none" strike="noStrike" kern="0" cap="none" spc="0" normalizeH="0" baseline="0" noProof="0">
              <a:ln>
                <a:noFill/>
              </a:ln>
              <a:solidFill>
                <a:srgbClr val="ED7D31"/>
              </a:solidFill>
              <a:effectLst/>
              <a:uLnTx/>
              <a:uFillTx/>
              <a:latin typeface="Arial" panose="020B0604020202020204"/>
              <a:ea typeface="等线" panose="02010600030101010101" charset="-122"/>
              <a:cs typeface="+mn-cs"/>
            </a:endParaRPr>
          </a:p>
        </p:txBody>
      </p:sp>
      <p:sp>
        <p:nvSpPr>
          <p:cNvPr id="105" name="文本框 104"/>
          <p:cNvSpPr txBox="1"/>
          <p:nvPr/>
        </p:nvSpPr>
        <p:spPr>
          <a:xfrm>
            <a:off x="1043489" y="1688936"/>
            <a:ext cx="3460447" cy="369332"/>
          </a:xfrm>
          <a:prstGeom prst="rect">
            <a:avLst/>
          </a:prstGeom>
          <a:noFill/>
        </p:spPr>
        <p:txBody>
          <a:bodyPr wrap="square" rtlCol="0">
            <a:spAutoFit/>
          </a:bodyPr>
          <a:lstStyle/>
          <a:p>
            <a:pPr algn="ctr"/>
            <a:r>
              <a:rPr lang="zh-CN" altLang="en-US" b="1" dirty="0">
                <a:solidFill>
                  <a:prstClr val="black"/>
                </a:solidFill>
                <a:latin typeface="微软雅黑" panose="020B0503020204020204" pitchFamily="34" charset="-122"/>
                <a:ea typeface="微软雅黑" panose="020B0503020204020204" pitchFamily="34" charset="-122"/>
              </a:rPr>
              <a:t>数据安全性保护</a:t>
            </a:r>
            <a:endParaRPr lang="en-US" altLang="zh-CN" b="1" dirty="0">
              <a:solidFill>
                <a:prstClr val="black"/>
              </a:solidFill>
              <a:latin typeface="微软雅黑" panose="020B0503020204020204" pitchFamily="34" charset="-122"/>
              <a:ea typeface="微软雅黑" panose="020B0503020204020204" pitchFamily="34" charset="-122"/>
            </a:endParaRPr>
          </a:p>
        </p:txBody>
      </p:sp>
      <p:sp>
        <p:nvSpPr>
          <p:cNvPr id="106" name="文本框 105"/>
          <p:cNvSpPr txBox="1"/>
          <p:nvPr/>
        </p:nvSpPr>
        <p:spPr>
          <a:xfrm>
            <a:off x="1043489" y="2187773"/>
            <a:ext cx="3460447" cy="700576"/>
          </a:xfrm>
          <a:prstGeom prst="rect">
            <a:avLst/>
          </a:prstGeom>
          <a:noFill/>
        </p:spPr>
        <p:txBody>
          <a:bodyPr wrap="square" rtlCol="0">
            <a:spAutoFit/>
          </a:bodyPr>
          <a:lstStyle/>
          <a:p>
            <a:pPr defTabSz="913765">
              <a:lnSpc>
                <a:spcPct val="150000"/>
              </a:lnSpc>
              <a:buSzPct val="25000"/>
              <a:defRPr/>
            </a:pPr>
            <a:r>
              <a:rPr lang="zh-CN" altLang="en-US" sz="1400" dirty="0">
                <a:solidFill>
                  <a:prstClr val="black"/>
                </a:solidFill>
                <a:latin typeface="微软雅黑" panose="020B0503020204020204" pitchFamily="34" charset="-122"/>
                <a:ea typeface="微软雅黑" panose="020B0503020204020204" pitchFamily="34" charset="-122"/>
              </a:rPr>
              <a:t>保护数据，以防止不合法的使用造成的数据的泄密和破坏</a:t>
            </a:r>
            <a:endParaRPr lang="en-US" sz="1400" dirty="0">
              <a:solidFill>
                <a:prstClr val="black"/>
              </a:solidFill>
              <a:latin typeface="微软雅黑" panose="020B0503020204020204" pitchFamily="34" charset="-122"/>
              <a:ea typeface="微软雅黑" panose="020B0503020204020204" pitchFamily="34" charset="-122"/>
            </a:endParaRPr>
          </a:p>
        </p:txBody>
      </p:sp>
      <p:sp>
        <p:nvSpPr>
          <p:cNvPr id="107" name="矩形 106"/>
          <p:cNvSpPr/>
          <p:nvPr/>
        </p:nvSpPr>
        <p:spPr>
          <a:xfrm>
            <a:off x="5364823" y="828848"/>
            <a:ext cx="3956400" cy="2268000"/>
          </a:xfrm>
          <a:prstGeom prst="rect">
            <a:avLst/>
          </a:prstGeom>
          <a:solidFill>
            <a:sysClr val="window" lastClr="FFFFFF"/>
          </a:solidFill>
          <a:ln w="12700" cap="rnd" cmpd="sng" algn="ctr">
            <a:noFill/>
            <a:prstDash val="solid"/>
            <a:round/>
          </a:ln>
          <a:effectLst>
            <a:outerShdw blurRad="254000" dist="127000" algn="ctr" rotWithShape="0">
              <a:sysClr val="window" lastClr="FFFFFF">
                <a:lumMod val="65000"/>
                <a:alpha val="20000"/>
              </a:sysClr>
            </a:outerShdw>
          </a:effectLst>
        </p:spPr>
        <p:txBody>
          <a:bodyPr rot="0" spcFirstLastPara="0" vert="horz" wrap="none" lIns="91440" tIns="45720" rIns="91440" bIns="45720" numCol="1" spcCol="0" rtlCol="0" fromWordArt="0" anchor="ctr" anchorCtr="1" forceAA="0" compatLnSpc="1">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200" b="1" i="0" u="none" strike="noStrike" kern="0" cap="none" spc="0" normalizeH="0" baseline="0" noProof="0">
              <a:ln>
                <a:noFill/>
              </a:ln>
              <a:solidFill>
                <a:srgbClr val="ED7D31"/>
              </a:solidFill>
              <a:effectLst/>
              <a:uLnTx/>
              <a:uFillTx/>
              <a:latin typeface="Arial" panose="020B0604020202020204"/>
              <a:ea typeface="等线" panose="02010600030101010101" charset="-122"/>
              <a:cs typeface="+mn-cs"/>
            </a:endParaRPr>
          </a:p>
        </p:txBody>
      </p:sp>
      <p:sp>
        <p:nvSpPr>
          <p:cNvPr id="108" name="文本框 107"/>
          <p:cNvSpPr txBox="1"/>
          <p:nvPr/>
        </p:nvSpPr>
        <p:spPr>
          <a:xfrm>
            <a:off x="5652001" y="1688936"/>
            <a:ext cx="3460447" cy="369332"/>
          </a:xfrm>
          <a:prstGeom prst="rect">
            <a:avLst/>
          </a:prstGeom>
          <a:noFill/>
        </p:spPr>
        <p:txBody>
          <a:bodyPr wrap="square" rtlCol="0">
            <a:spAutoFit/>
          </a:bodyPr>
          <a:lstStyle>
            <a:defPPr>
              <a:defRPr lang="zh-CN"/>
            </a:defPPr>
            <a:lvl1pPr algn="ctr">
              <a:defRPr b="1">
                <a:solidFill>
                  <a:prstClr val="black"/>
                </a:solidFill>
                <a:latin typeface="微软雅黑" panose="020B0503020204020204" pitchFamily="34" charset="-122"/>
                <a:ea typeface="微软雅黑" panose="020B0503020204020204" pitchFamily="34" charset="-122"/>
              </a:defRPr>
            </a:lvl1pPr>
          </a:lstStyle>
          <a:p>
            <a:r>
              <a:rPr lang="zh-CN" altLang="en-US" dirty="0"/>
              <a:t>数据完整性检查</a:t>
            </a:r>
            <a:endParaRPr lang="en-US" altLang="zh-CN" dirty="0"/>
          </a:p>
        </p:txBody>
      </p:sp>
      <p:sp>
        <p:nvSpPr>
          <p:cNvPr id="109" name="文本框 108"/>
          <p:cNvSpPr txBox="1"/>
          <p:nvPr/>
        </p:nvSpPr>
        <p:spPr>
          <a:xfrm>
            <a:off x="5652001" y="2187773"/>
            <a:ext cx="3460447" cy="700576"/>
          </a:xfrm>
          <a:prstGeom prst="rect">
            <a:avLst/>
          </a:prstGeom>
          <a:noFill/>
        </p:spPr>
        <p:txBody>
          <a:bodyPr wrap="square" rtlCol="0">
            <a:spAutoFit/>
          </a:bodyPr>
          <a:lstStyle>
            <a:defPPr>
              <a:defRPr lang="zh-CN"/>
            </a:defPPr>
            <a:lvl1pPr defTabSz="913765">
              <a:lnSpc>
                <a:spcPct val="150000"/>
              </a:lnSpc>
              <a:buSzPct val="25000"/>
              <a:defRPr sz="1200">
                <a:solidFill>
                  <a:prstClr val="black"/>
                </a:solidFill>
                <a:latin typeface="微软雅黑" panose="020B0503020204020204" pitchFamily="34" charset="-122"/>
                <a:ea typeface="微软雅黑" panose="020B0503020204020204" pitchFamily="34" charset="-122"/>
              </a:defRPr>
            </a:lvl1pPr>
          </a:lstStyle>
          <a:p>
            <a:r>
              <a:rPr lang="zh-CN" altLang="en-US" sz="1400" dirty="0"/>
              <a:t>将数据控制在有效的范围内，或保证数据之间满足一定的关系</a:t>
            </a:r>
            <a:endParaRPr lang="en-US" sz="1400" dirty="0"/>
          </a:p>
        </p:txBody>
      </p:sp>
      <p:sp>
        <p:nvSpPr>
          <p:cNvPr id="111" name="文本框 110"/>
          <p:cNvSpPr txBox="1"/>
          <p:nvPr/>
        </p:nvSpPr>
        <p:spPr>
          <a:xfrm>
            <a:off x="1043489" y="4281224"/>
            <a:ext cx="3460447" cy="369332"/>
          </a:xfrm>
          <a:prstGeom prst="rect">
            <a:avLst/>
          </a:prstGeom>
          <a:noFill/>
        </p:spPr>
        <p:txBody>
          <a:bodyPr wrap="square" rtlCol="0">
            <a:spAutoFit/>
          </a:bodyPr>
          <a:lstStyle>
            <a:defPPr>
              <a:defRPr lang="zh-CN"/>
            </a:defPPr>
            <a:lvl1pPr algn="ctr">
              <a:defRPr b="1">
                <a:solidFill>
                  <a:prstClr val="black"/>
                </a:solidFill>
                <a:latin typeface="微软雅黑" panose="020B0503020204020204" pitchFamily="34" charset="-122"/>
                <a:ea typeface="微软雅黑" panose="020B0503020204020204" pitchFamily="34" charset="-122"/>
              </a:defRPr>
            </a:lvl1pPr>
          </a:lstStyle>
          <a:p>
            <a:r>
              <a:rPr lang="zh-CN" altLang="en-US" dirty="0"/>
              <a:t>并发控制</a:t>
            </a:r>
            <a:endParaRPr lang="en-US" altLang="zh-CN" dirty="0"/>
          </a:p>
        </p:txBody>
      </p:sp>
      <p:sp>
        <p:nvSpPr>
          <p:cNvPr id="112" name="文本框 111"/>
          <p:cNvSpPr txBox="1"/>
          <p:nvPr/>
        </p:nvSpPr>
        <p:spPr>
          <a:xfrm>
            <a:off x="1043489" y="4780061"/>
            <a:ext cx="3460447" cy="700576"/>
          </a:xfrm>
          <a:prstGeom prst="rect">
            <a:avLst/>
          </a:prstGeom>
          <a:noFill/>
        </p:spPr>
        <p:txBody>
          <a:bodyPr wrap="square" rtlCol="0">
            <a:spAutoFit/>
          </a:bodyPr>
          <a:lstStyle>
            <a:defPPr>
              <a:defRPr lang="zh-CN"/>
            </a:defPPr>
            <a:lvl1pPr defTabSz="913765">
              <a:lnSpc>
                <a:spcPct val="150000"/>
              </a:lnSpc>
              <a:buSzPct val="25000"/>
              <a:defRPr sz="1200">
                <a:solidFill>
                  <a:prstClr val="black"/>
                </a:solidFill>
                <a:latin typeface="微软雅黑" panose="020B0503020204020204" pitchFamily="34" charset="-122"/>
                <a:ea typeface="微软雅黑" panose="020B0503020204020204" pitchFamily="34" charset="-122"/>
              </a:defRPr>
            </a:lvl1pPr>
          </a:lstStyle>
          <a:p>
            <a:r>
              <a:rPr lang="zh-CN" altLang="en-US" sz="1400" dirty="0"/>
              <a:t>对多用户并发操作加以控制和协调，防止相互干扰得到错误的结果</a:t>
            </a:r>
            <a:endParaRPr lang="en-US" sz="1400" dirty="0"/>
          </a:p>
        </p:txBody>
      </p:sp>
      <p:sp>
        <p:nvSpPr>
          <p:cNvPr id="113" name="矩形 112"/>
          <p:cNvSpPr/>
          <p:nvPr/>
        </p:nvSpPr>
        <p:spPr>
          <a:xfrm>
            <a:off x="5364823" y="3354112"/>
            <a:ext cx="3956400" cy="2268000"/>
          </a:xfrm>
          <a:prstGeom prst="rect">
            <a:avLst/>
          </a:prstGeom>
          <a:solidFill>
            <a:sysClr val="window" lastClr="FFFFFF"/>
          </a:solidFill>
          <a:ln w="12700" cap="rnd" cmpd="sng" algn="ctr">
            <a:noFill/>
            <a:prstDash val="solid"/>
            <a:round/>
          </a:ln>
          <a:effectLst>
            <a:outerShdw blurRad="254000" dist="127000" algn="ctr" rotWithShape="0">
              <a:sysClr val="window" lastClr="FFFFFF">
                <a:lumMod val="65000"/>
                <a:alpha val="20000"/>
              </a:sysClr>
            </a:outerShdw>
          </a:effectLst>
        </p:spPr>
        <p:txBody>
          <a:bodyPr rot="0" spcFirstLastPara="0" vert="horz" wrap="none" lIns="91440" tIns="45720" rIns="91440" bIns="45720" numCol="1" spcCol="0" rtlCol="0" fromWordArt="0" anchor="ctr" anchorCtr="1" forceAA="0" compatLnSpc="1">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200" b="1" i="0" u="none" strike="noStrike" kern="0" cap="none" spc="0" normalizeH="0" baseline="0" noProof="0">
              <a:ln>
                <a:noFill/>
              </a:ln>
              <a:solidFill>
                <a:srgbClr val="ED7D31"/>
              </a:solidFill>
              <a:effectLst/>
              <a:uLnTx/>
              <a:uFillTx/>
              <a:latin typeface="Arial" panose="020B0604020202020204"/>
              <a:ea typeface="等线" panose="02010600030101010101" charset="-122"/>
              <a:cs typeface="+mn-cs"/>
            </a:endParaRPr>
          </a:p>
        </p:txBody>
      </p:sp>
      <p:sp>
        <p:nvSpPr>
          <p:cNvPr id="114" name="文本框 113"/>
          <p:cNvSpPr txBox="1"/>
          <p:nvPr/>
        </p:nvSpPr>
        <p:spPr>
          <a:xfrm>
            <a:off x="5652001" y="4281224"/>
            <a:ext cx="3460447" cy="369332"/>
          </a:xfrm>
          <a:prstGeom prst="rect">
            <a:avLst/>
          </a:prstGeom>
          <a:noFill/>
        </p:spPr>
        <p:txBody>
          <a:bodyPr wrap="square" rtlCol="0">
            <a:spAutoFit/>
          </a:bodyPr>
          <a:lstStyle>
            <a:defPPr>
              <a:defRPr lang="zh-CN"/>
            </a:defPPr>
            <a:lvl1pPr algn="ctr">
              <a:defRPr b="1">
                <a:solidFill>
                  <a:prstClr val="black"/>
                </a:solidFill>
                <a:latin typeface="微软雅黑" panose="020B0503020204020204" pitchFamily="34" charset="-122"/>
                <a:ea typeface="微软雅黑" panose="020B0503020204020204" pitchFamily="34" charset="-122"/>
              </a:defRPr>
            </a:lvl1pPr>
          </a:lstStyle>
          <a:p>
            <a:r>
              <a:rPr lang="zh-CN" altLang="en-US" dirty="0"/>
              <a:t>数据库恢复</a:t>
            </a:r>
            <a:endParaRPr lang="en-US" altLang="zh-CN" dirty="0"/>
          </a:p>
        </p:txBody>
      </p:sp>
      <p:sp>
        <p:nvSpPr>
          <p:cNvPr id="115" name="文本框 114"/>
          <p:cNvSpPr txBox="1"/>
          <p:nvPr/>
        </p:nvSpPr>
        <p:spPr>
          <a:xfrm>
            <a:off x="5652001" y="4780061"/>
            <a:ext cx="3460447" cy="700576"/>
          </a:xfrm>
          <a:prstGeom prst="rect">
            <a:avLst/>
          </a:prstGeom>
          <a:noFill/>
        </p:spPr>
        <p:txBody>
          <a:bodyPr wrap="square" rtlCol="0">
            <a:spAutoFit/>
          </a:bodyPr>
          <a:lstStyle>
            <a:defPPr>
              <a:defRPr lang="zh-CN"/>
            </a:defPPr>
            <a:lvl1pPr defTabSz="913765">
              <a:lnSpc>
                <a:spcPct val="150000"/>
              </a:lnSpc>
              <a:buSzPct val="25000"/>
              <a:defRPr sz="1200">
                <a:solidFill>
                  <a:prstClr val="black"/>
                </a:solidFill>
                <a:latin typeface="微软雅黑" panose="020B0503020204020204" pitchFamily="34" charset="-122"/>
                <a:ea typeface="微软雅黑" panose="020B0503020204020204" pitchFamily="34" charset="-122"/>
              </a:defRPr>
            </a:lvl1pPr>
          </a:lstStyle>
          <a:p>
            <a:r>
              <a:rPr lang="zh-CN" altLang="en-US" sz="1400" dirty="0"/>
              <a:t>将数据库从错误状态恢复到某一已知的正确状态</a:t>
            </a:r>
            <a:endParaRPr lang="en-US" sz="1400" dirty="0"/>
          </a:p>
        </p:txBody>
      </p:sp>
      <p:grpSp>
        <p:nvGrpSpPr>
          <p:cNvPr id="119" name="组合 118"/>
          <p:cNvGrpSpPr/>
          <p:nvPr/>
        </p:nvGrpSpPr>
        <p:grpSpPr>
          <a:xfrm>
            <a:off x="7160113" y="985292"/>
            <a:ext cx="444222" cy="444220"/>
            <a:chOff x="8800878" y="2821488"/>
            <a:chExt cx="444222" cy="444220"/>
          </a:xfrm>
        </p:grpSpPr>
        <p:sp>
          <p:nvSpPr>
            <p:cNvPr id="120" name="矩形 119"/>
            <p:cNvSpPr/>
            <p:nvPr/>
          </p:nvSpPr>
          <p:spPr>
            <a:xfrm>
              <a:off x="8800878" y="2821488"/>
              <a:ext cx="444222" cy="444220"/>
            </a:xfrm>
            <a:prstGeom prst="rect">
              <a:avLst/>
            </a:prstGeom>
            <a:solidFill>
              <a:srgbClr val="FFC000"/>
            </a:solidFill>
            <a:ln w="12700" cap="rnd" cmpd="sng" algn="ctr">
              <a:noFill/>
              <a:prstDash val="solid"/>
              <a:round/>
            </a:ln>
            <a:effectLst>
              <a:outerShdw blurRad="254000" dist="127000" algn="ctr" rotWithShape="0">
                <a:srgbClr val="FFC000">
                  <a:alpha val="32000"/>
                </a:srgbClr>
              </a:outerShdw>
            </a:effectLst>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a:ea typeface="等线" panose="02010600030101010101" charset="-122"/>
                <a:cs typeface="+mn-cs"/>
              </a:endParaRPr>
            </a:p>
          </p:txBody>
        </p:sp>
        <p:sp>
          <p:nvSpPr>
            <p:cNvPr id="121" name="任意多边形 18"/>
            <p:cNvSpPr/>
            <p:nvPr/>
          </p:nvSpPr>
          <p:spPr bwMode="auto">
            <a:xfrm>
              <a:off x="8920208" y="2973514"/>
              <a:ext cx="205561" cy="163687"/>
            </a:xfrm>
            <a:custGeom>
              <a:avLst/>
              <a:gdLst>
                <a:gd name="connsiteX0" fmla="*/ 515342 w 514350"/>
                <a:gd name="connsiteY0" fmla="*/ 621 h 409575"/>
                <a:gd name="connsiteX1" fmla="*/ 515342 w 514350"/>
                <a:gd name="connsiteY1" fmla="*/ 353046 h 409575"/>
                <a:gd name="connsiteX2" fmla="*/ 192159 w 514350"/>
                <a:gd name="connsiteY2" fmla="*/ 353046 h 409575"/>
                <a:gd name="connsiteX3" fmla="*/ 115387 w 514350"/>
                <a:gd name="connsiteY3" fmla="*/ 410196 h 409575"/>
                <a:gd name="connsiteX4" fmla="*/ 115387 w 514350"/>
                <a:gd name="connsiteY4" fmla="*/ 353046 h 409575"/>
                <a:gd name="connsiteX5" fmla="*/ 992 w 514350"/>
                <a:gd name="connsiteY5" fmla="*/ 353046 h 409575"/>
                <a:gd name="connsiteX6" fmla="*/ 992 w 514350"/>
                <a:gd name="connsiteY6" fmla="*/ 621 h 409575"/>
                <a:gd name="connsiteX7" fmla="*/ 515342 w 514350"/>
                <a:gd name="connsiteY7" fmla="*/ 621 h 409575"/>
                <a:gd name="connsiteX8" fmla="*/ 124817 w 514350"/>
                <a:gd name="connsiteY8" fmla="*/ 143496 h 409575"/>
                <a:gd name="connsiteX9" fmla="*/ 91480 w 514350"/>
                <a:gd name="connsiteY9" fmla="*/ 176834 h 409575"/>
                <a:gd name="connsiteX10" fmla="*/ 124817 w 514350"/>
                <a:gd name="connsiteY10" fmla="*/ 210171 h 409575"/>
                <a:gd name="connsiteX11" fmla="*/ 158155 w 514350"/>
                <a:gd name="connsiteY11" fmla="*/ 176834 h 409575"/>
                <a:gd name="connsiteX12" fmla="*/ 124817 w 514350"/>
                <a:gd name="connsiteY12" fmla="*/ 143496 h 409575"/>
                <a:gd name="connsiteX13" fmla="*/ 258167 w 514350"/>
                <a:gd name="connsiteY13" fmla="*/ 143496 h 409575"/>
                <a:gd name="connsiteX14" fmla="*/ 224830 w 514350"/>
                <a:gd name="connsiteY14" fmla="*/ 176834 h 409575"/>
                <a:gd name="connsiteX15" fmla="*/ 258167 w 514350"/>
                <a:gd name="connsiteY15" fmla="*/ 210171 h 409575"/>
                <a:gd name="connsiteX16" fmla="*/ 291505 w 514350"/>
                <a:gd name="connsiteY16" fmla="*/ 176834 h 409575"/>
                <a:gd name="connsiteX17" fmla="*/ 258167 w 514350"/>
                <a:gd name="connsiteY17" fmla="*/ 143496 h 409575"/>
                <a:gd name="connsiteX18" fmla="*/ 391517 w 514350"/>
                <a:gd name="connsiteY18" fmla="*/ 143496 h 409575"/>
                <a:gd name="connsiteX19" fmla="*/ 358180 w 514350"/>
                <a:gd name="connsiteY19" fmla="*/ 176834 h 409575"/>
                <a:gd name="connsiteX20" fmla="*/ 391517 w 514350"/>
                <a:gd name="connsiteY20" fmla="*/ 210171 h 409575"/>
                <a:gd name="connsiteX21" fmla="*/ 424855 w 514350"/>
                <a:gd name="connsiteY21" fmla="*/ 176834 h 409575"/>
                <a:gd name="connsiteX22" fmla="*/ 391517 w 514350"/>
                <a:gd name="connsiteY22"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4350" h="409575">
                  <a:moveTo>
                    <a:pt x="515342" y="621"/>
                  </a:moveTo>
                  <a:lnTo>
                    <a:pt x="515342" y="353046"/>
                  </a:lnTo>
                  <a:lnTo>
                    <a:pt x="192159" y="353046"/>
                  </a:lnTo>
                  <a:lnTo>
                    <a:pt x="115387" y="410196"/>
                  </a:lnTo>
                  <a:lnTo>
                    <a:pt x="115387" y="353046"/>
                  </a:lnTo>
                  <a:lnTo>
                    <a:pt x="992" y="353046"/>
                  </a:lnTo>
                  <a:lnTo>
                    <a:pt x="992" y="621"/>
                  </a:lnTo>
                  <a:lnTo>
                    <a:pt x="515342"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ndParaRPr>
            </a:p>
          </p:txBody>
        </p:sp>
      </p:grpSp>
      <p:grpSp>
        <p:nvGrpSpPr>
          <p:cNvPr id="122" name="组合 121"/>
          <p:cNvGrpSpPr/>
          <p:nvPr/>
        </p:nvGrpSpPr>
        <p:grpSpPr>
          <a:xfrm>
            <a:off x="7155223" y="3586483"/>
            <a:ext cx="444222" cy="444220"/>
            <a:chOff x="9603881" y="2821488"/>
            <a:chExt cx="444222" cy="444220"/>
          </a:xfrm>
        </p:grpSpPr>
        <p:sp>
          <p:nvSpPr>
            <p:cNvPr id="123" name="矩形 122"/>
            <p:cNvSpPr/>
            <p:nvPr/>
          </p:nvSpPr>
          <p:spPr>
            <a:xfrm>
              <a:off x="9603881" y="2821488"/>
              <a:ext cx="444222" cy="444220"/>
            </a:xfrm>
            <a:prstGeom prst="rect">
              <a:avLst/>
            </a:prstGeom>
            <a:solidFill>
              <a:srgbClr val="5B9BD5"/>
            </a:solidFill>
            <a:ln w="12700" cap="rnd" cmpd="sng" algn="ctr">
              <a:noFill/>
              <a:prstDash val="solid"/>
              <a:round/>
            </a:ln>
            <a:effectLst>
              <a:outerShdw blurRad="254000" dist="127000" algn="ctr" rotWithShape="0">
                <a:srgbClr val="5B9BD5">
                  <a:alpha val="32000"/>
                </a:srgbClr>
              </a:outerShdw>
            </a:effectLst>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a:ea typeface="等线" panose="02010600030101010101" charset="-122"/>
                <a:cs typeface="+mn-cs"/>
              </a:endParaRPr>
            </a:p>
          </p:txBody>
        </p:sp>
        <p:sp>
          <p:nvSpPr>
            <p:cNvPr id="124" name="任意多边形 21"/>
            <p:cNvSpPr/>
            <p:nvPr/>
          </p:nvSpPr>
          <p:spPr bwMode="auto">
            <a:xfrm>
              <a:off x="9732226" y="2940818"/>
              <a:ext cx="187529" cy="20556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ndParaRPr>
            </a:p>
          </p:txBody>
        </p:sp>
      </p:grpSp>
      <p:cxnSp>
        <p:nvCxnSpPr>
          <p:cNvPr id="128" name="直接连接符 127"/>
          <p:cNvCxnSpPr/>
          <p:nvPr/>
        </p:nvCxnSpPr>
        <p:spPr>
          <a:xfrm>
            <a:off x="5364824" y="3073524"/>
            <a:ext cx="3956399" cy="0"/>
          </a:xfrm>
          <a:prstGeom prst="line">
            <a:avLst/>
          </a:prstGeom>
          <a:noFill/>
          <a:ln w="38100" cap="flat" cmpd="sng" algn="ctr">
            <a:solidFill>
              <a:srgbClr val="FFC000"/>
            </a:solidFill>
            <a:prstDash val="solid"/>
            <a:miter lim="800000"/>
          </a:ln>
          <a:effectLst/>
        </p:spPr>
      </p:cxnSp>
      <p:cxnSp>
        <p:nvCxnSpPr>
          <p:cNvPr id="129" name="直接连接符 128"/>
          <p:cNvCxnSpPr/>
          <p:nvPr/>
        </p:nvCxnSpPr>
        <p:spPr>
          <a:xfrm>
            <a:off x="5364824" y="5639917"/>
            <a:ext cx="3956399" cy="0"/>
          </a:xfrm>
          <a:prstGeom prst="line">
            <a:avLst/>
          </a:prstGeom>
          <a:noFill/>
          <a:ln w="38100" cap="flat" cmpd="sng" algn="ctr">
            <a:solidFill>
              <a:srgbClr val="70AD47"/>
            </a:solidFill>
            <a:prstDash val="solid"/>
            <a:miter lim="800000"/>
          </a:ln>
          <a:effectLst/>
        </p:spPr>
      </p:cxnSp>
      <p:cxnSp>
        <p:nvCxnSpPr>
          <p:cNvPr id="130" name="直接连接符 129"/>
          <p:cNvCxnSpPr/>
          <p:nvPr/>
        </p:nvCxnSpPr>
        <p:spPr>
          <a:xfrm>
            <a:off x="840470" y="5625608"/>
            <a:ext cx="3954706" cy="0"/>
          </a:xfrm>
          <a:prstGeom prst="line">
            <a:avLst/>
          </a:prstGeom>
          <a:noFill/>
          <a:ln w="38100" cap="flat" cmpd="sng" algn="ctr">
            <a:solidFill>
              <a:srgbClr val="5B9BD5"/>
            </a:solidFill>
            <a:prstDash val="solid"/>
            <a:miter lim="800000"/>
          </a:ln>
          <a:effectLst/>
        </p:spPr>
      </p:cxnSp>
      <p:cxnSp>
        <p:nvCxnSpPr>
          <p:cNvPr id="131" name="直接连接符 130"/>
          <p:cNvCxnSpPr/>
          <p:nvPr/>
        </p:nvCxnSpPr>
        <p:spPr>
          <a:xfrm>
            <a:off x="840470" y="3073524"/>
            <a:ext cx="3954706" cy="0"/>
          </a:xfrm>
          <a:prstGeom prst="line">
            <a:avLst/>
          </a:prstGeom>
          <a:noFill/>
          <a:ln w="38100" cap="flat" cmpd="sng" algn="ctr">
            <a:solidFill>
              <a:srgbClr val="ED7D31"/>
            </a:solidFill>
            <a:prstDash val="solid"/>
            <a:miter lim="800000"/>
          </a:ln>
          <a:effectLst/>
        </p:spPr>
      </p:cxnSp>
      <p:sp>
        <p:nvSpPr>
          <p:cNvPr id="71684" name="Rectangle 2"/>
          <p:cNvSpPr>
            <a:spLocks noGrp="1" noChangeArrowheads="1"/>
          </p:cNvSpPr>
          <p:nvPr>
            <p:ph type="title"/>
          </p:nvPr>
        </p:nvSpPr>
        <p:spPr bwMode="auto">
          <a:xfrm>
            <a:off x="719765" y="120859"/>
            <a:ext cx="9136196" cy="49038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spAutoFit/>
          </a:bodyPr>
          <a:lstStyle/>
          <a:p>
            <a:pPr eaLnBrk="1" hangingPunct="1"/>
            <a:r>
              <a:rPr lang="en-US" altLang="zh-CN" dirty="0">
                <a:highlight>
                  <a:srgbClr val="FFFF00"/>
                </a:highlight>
              </a:rPr>
              <a:t>DBMS</a:t>
            </a:r>
            <a:r>
              <a:rPr lang="zh-CN" altLang="en-US" dirty="0">
                <a:highlight>
                  <a:srgbClr val="FFFF00"/>
                </a:highlight>
              </a:rPr>
              <a:t>的</a:t>
            </a:r>
            <a:r>
              <a:rPr dirty="0">
                <a:highlight>
                  <a:srgbClr val="FFFF00"/>
                </a:highlight>
              </a:rPr>
              <a:t>统一管理和控制功能</a:t>
            </a:r>
          </a:p>
        </p:txBody>
      </p:sp>
      <p:sp>
        <p:nvSpPr>
          <p:cNvPr id="71697" name="Freeform 10"/>
          <p:cNvSpPr>
            <a:spLocks noEditPoints="1"/>
          </p:cNvSpPr>
          <p:nvPr/>
        </p:nvSpPr>
        <p:spPr bwMode="auto">
          <a:xfrm>
            <a:off x="7023302" y="1126425"/>
            <a:ext cx="185080" cy="161952"/>
          </a:xfrm>
          <a:custGeom>
            <a:avLst/>
            <a:gdLst>
              <a:gd name="T0" fmla="*/ 2147483646 w 415"/>
              <a:gd name="T1" fmla="*/ 2147483646 h 390"/>
              <a:gd name="T2" fmla="*/ 2147483646 w 415"/>
              <a:gd name="T3" fmla="*/ 2147483646 h 390"/>
              <a:gd name="T4" fmla="*/ 2147483646 w 415"/>
              <a:gd name="T5" fmla="*/ 2147483646 h 390"/>
              <a:gd name="T6" fmla="*/ 2147483646 w 415"/>
              <a:gd name="T7" fmla="*/ 2147483646 h 390"/>
              <a:gd name="T8" fmla="*/ 2147483646 w 415"/>
              <a:gd name="T9" fmla="*/ 2147483646 h 390"/>
              <a:gd name="T10" fmla="*/ 2147483646 w 415"/>
              <a:gd name="T11" fmla="*/ 2147483646 h 390"/>
              <a:gd name="T12" fmla="*/ 2147483646 w 415"/>
              <a:gd name="T13" fmla="*/ 2147483646 h 390"/>
              <a:gd name="T14" fmla="*/ 2147483646 w 415"/>
              <a:gd name="T15" fmla="*/ 2147483646 h 390"/>
              <a:gd name="T16" fmla="*/ 2147483646 w 415"/>
              <a:gd name="T17" fmla="*/ 2147483646 h 390"/>
              <a:gd name="T18" fmla="*/ 2147483646 w 415"/>
              <a:gd name="T19" fmla="*/ 2147483646 h 390"/>
              <a:gd name="T20" fmla="*/ 2147483646 w 415"/>
              <a:gd name="T21" fmla="*/ 2147483646 h 390"/>
              <a:gd name="T22" fmla="*/ 2147483646 w 415"/>
              <a:gd name="T23" fmla="*/ 2147483646 h 390"/>
              <a:gd name="T24" fmla="*/ 2147483646 w 415"/>
              <a:gd name="T25" fmla="*/ 2147483646 h 390"/>
              <a:gd name="T26" fmla="*/ 2147483646 w 415"/>
              <a:gd name="T27" fmla="*/ 2147483646 h 390"/>
              <a:gd name="T28" fmla="*/ 2147483646 w 415"/>
              <a:gd name="T29" fmla="*/ 2147483646 h 390"/>
              <a:gd name="T30" fmla="*/ 2147483646 w 415"/>
              <a:gd name="T31" fmla="*/ 2147483646 h 390"/>
              <a:gd name="T32" fmla="*/ 2147483646 w 415"/>
              <a:gd name="T33" fmla="*/ 2147483646 h 390"/>
              <a:gd name="T34" fmla="*/ 2147483646 w 415"/>
              <a:gd name="T35" fmla="*/ 2147483646 h 390"/>
              <a:gd name="T36" fmla="*/ 2147483646 w 415"/>
              <a:gd name="T37" fmla="*/ 2147483646 h 390"/>
              <a:gd name="T38" fmla="*/ 2147483646 w 415"/>
              <a:gd name="T39" fmla="*/ 2147483646 h 390"/>
              <a:gd name="T40" fmla="*/ 2147483646 w 415"/>
              <a:gd name="T41" fmla="*/ 2147483646 h 390"/>
              <a:gd name="T42" fmla="*/ 2147483646 w 415"/>
              <a:gd name="T43" fmla="*/ 2147483646 h 390"/>
              <a:gd name="T44" fmla="*/ 2147483646 w 415"/>
              <a:gd name="T45" fmla="*/ 2147483646 h 390"/>
              <a:gd name="T46" fmla="*/ 2147483646 w 415"/>
              <a:gd name="T47" fmla="*/ 2147483646 h 390"/>
              <a:gd name="T48" fmla="*/ 2147483646 w 415"/>
              <a:gd name="T49" fmla="*/ 2147483646 h 390"/>
              <a:gd name="T50" fmla="*/ 2147483646 w 415"/>
              <a:gd name="T51" fmla="*/ 2147483646 h 390"/>
              <a:gd name="T52" fmla="*/ 2147483646 w 415"/>
              <a:gd name="T53" fmla="*/ 2147483646 h 390"/>
              <a:gd name="T54" fmla="*/ 2147483646 w 415"/>
              <a:gd name="T55" fmla="*/ 2147483646 h 390"/>
              <a:gd name="T56" fmla="*/ 2147483646 w 415"/>
              <a:gd name="T57" fmla="*/ 2147483646 h 390"/>
              <a:gd name="T58" fmla="*/ 2147483646 w 415"/>
              <a:gd name="T59" fmla="*/ 2147483646 h 390"/>
              <a:gd name="T60" fmla="*/ 2147483646 w 415"/>
              <a:gd name="T61" fmla="*/ 2147483646 h 390"/>
              <a:gd name="T62" fmla="*/ 2147483646 w 415"/>
              <a:gd name="T63" fmla="*/ 2147483646 h 390"/>
              <a:gd name="T64" fmla="*/ 2147483646 w 415"/>
              <a:gd name="T65" fmla="*/ 2147483646 h 390"/>
              <a:gd name="T66" fmla="*/ 2147483646 w 415"/>
              <a:gd name="T67" fmla="*/ 2147483646 h 390"/>
              <a:gd name="T68" fmla="*/ 2147483646 w 415"/>
              <a:gd name="T69" fmla="*/ 2147483646 h 390"/>
              <a:gd name="T70" fmla="*/ 2147483646 w 415"/>
              <a:gd name="T71" fmla="*/ 2147483646 h 390"/>
              <a:gd name="T72" fmla="*/ 2147483646 w 415"/>
              <a:gd name="T73" fmla="*/ 2147483646 h 390"/>
              <a:gd name="T74" fmla="*/ 2147483646 w 415"/>
              <a:gd name="T75" fmla="*/ 2147483646 h 390"/>
              <a:gd name="T76" fmla="*/ 2147483646 w 415"/>
              <a:gd name="T77" fmla="*/ 2147483646 h 390"/>
              <a:gd name="T78" fmla="*/ 2147483646 w 415"/>
              <a:gd name="T79" fmla="*/ 2147483646 h 390"/>
              <a:gd name="T80" fmla="*/ 2147483646 w 415"/>
              <a:gd name="T81" fmla="*/ 2147483646 h 390"/>
              <a:gd name="T82" fmla="*/ 2147483646 w 415"/>
              <a:gd name="T83" fmla="*/ 2147483646 h 390"/>
              <a:gd name="T84" fmla="*/ 2147483646 w 415"/>
              <a:gd name="T85" fmla="*/ 2147483646 h 390"/>
              <a:gd name="T86" fmla="*/ 2147483646 w 415"/>
              <a:gd name="T87" fmla="*/ 2147483646 h 390"/>
              <a:gd name="T88" fmla="*/ 2147483646 w 415"/>
              <a:gd name="T89" fmla="*/ 2147483646 h 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90">
                <a:moveTo>
                  <a:pt x="412" y="76"/>
                </a:moveTo>
                <a:cubicBezTo>
                  <a:pt x="410" y="72"/>
                  <a:pt x="406" y="70"/>
                  <a:pt x="401" y="70"/>
                </a:cubicBezTo>
                <a:cubicBezTo>
                  <a:pt x="103" y="70"/>
                  <a:pt x="103" y="70"/>
                  <a:pt x="103" y="70"/>
                </a:cubicBezTo>
                <a:cubicBezTo>
                  <a:pt x="103" y="70"/>
                  <a:pt x="102" y="70"/>
                  <a:pt x="102" y="70"/>
                </a:cubicBezTo>
                <a:cubicBezTo>
                  <a:pt x="89" y="35"/>
                  <a:pt x="89" y="35"/>
                  <a:pt x="89" y="35"/>
                </a:cubicBezTo>
                <a:cubicBezTo>
                  <a:pt x="88" y="31"/>
                  <a:pt x="85" y="28"/>
                  <a:pt x="82" y="27"/>
                </a:cubicBezTo>
                <a:cubicBezTo>
                  <a:pt x="20" y="3"/>
                  <a:pt x="20" y="3"/>
                  <a:pt x="20" y="3"/>
                </a:cubicBezTo>
                <a:cubicBezTo>
                  <a:pt x="13" y="0"/>
                  <a:pt x="5" y="3"/>
                  <a:pt x="3" y="10"/>
                </a:cubicBezTo>
                <a:cubicBezTo>
                  <a:pt x="0" y="17"/>
                  <a:pt x="3" y="25"/>
                  <a:pt x="10" y="27"/>
                </a:cubicBezTo>
                <a:cubicBezTo>
                  <a:pt x="66" y="49"/>
                  <a:pt x="66" y="49"/>
                  <a:pt x="66" y="49"/>
                </a:cubicBezTo>
                <a:cubicBezTo>
                  <a:pt x="135" y="247"/>
                  <a:pt x="135" y="247"/>
                  <a:pt x="135" y="247"/>
                </a:cubicBezTo>
                <a:cubicBezTo>
                  <a:pt x="132" y="248"/>
                  <a:pt x="130" y="251"/>
                  <a:pt x="128" y="254"/>
                </a:cubicBezTo>
                <a:cubicBezTo>
                  <a:pt x="109" y="309"/>
                  <a:pt x="109" y="309"/>
                  <a:pt x="109" y="309"/>
                </a:cubicBezTo>
                <a:cubicBezTo>
                  <a:pt x="107" y="313"/>
                  <a:pt x="108" y="316"/>
                  <a:pt x="110" y="319"/>
                </a:cubicBezTo>
                <a:cubicBezTo>
                  <a:pt x="112" y="322"/>
                  <a:pt x="115" y="324"/>
                  <a:pt x="119" y="324"/>
                </a:cubicBezTo>
                <a:cubicBezTo>
                  <a:pt x="129" y="324"/>
                  <a:pt x="129" y="324"/>
                  <a:pt x="129" y="324"/>
                </a:cubicBezTo>
                <a:cubicBezTo>
                  <a:pt x="123" y="331"/>
                  <a:pt x="119" y="340"/>
                  <a:pt x="119" y="351"/>
                </a:cubicBezTo>
                <a:cubicBezTo>
                  <a:pt x="119" y="372"/>
                  <a:pt x="137" y="390"/>
                  <a:pt x="159" y="390"/>
                </a:cubicBezTo>
                <a:cubicBezTo>
                  <a:pt x="181" y="390"/>
                  <a:pt x="198" y="372"/>
                  <a:pt x="198" y="351"/>
                </a:cubicBezTo>
                <a:cubicBezTo>
                  <a:pt x="198" y="340"/>
                  <a:pt x="194" y="331"/>
                  <a:pt x="188" y="324"/>
                </a:cubicBezTo>
                <a:cubicBezTo>
                  <a:pt x="275" y="324"/>
                  <a:pt x="275" y="324"/>
                  <a:pt x="275" y="324"/>
                </a:cubicBezTo>
                <a:cubicBezTo>
                  <a:pt x="268" y="331"/>
                  <a:pt x="265" y="340"/>
                  <a:pt x="265" y="351"/>
                </a:cubicBezTo>
                <a:cubicBezTo>
                  <a:pt x="265" y="372"/>
                  <a:pt x="282" y="390"/>
                  <a:pt x="304" y="390"/>
                </a:cubicBezTo>
                <a:cubicBezTo>
                  <a:pt x="326" y="390"/>
                  <a:pt x="344" y="372"/>
                  <a:pt x="344" y="351"/>
                </a:cubicBezTo>
                <a:cubicBezTo>
                  <a:pt x="344" y="340"/>
                  <a:pt x="340" y="331"/>
                  <a:pt x="334" y="324"/>
                </a:cubicBezTo>
                <a:cubicBezTo>
                  <a:pt x="346" y="324"/>
                  <a:pt x="346" y="324"/>
                  <a:pt x="346" y="324"/>
                </a:cubicBezTo>
                <a:cubicBezTo>
                  <a:pt x="352" y="324"/>
                  <a:pt x="357" y="319"/>
                  <a:pt x="357" y="313"/>
                </a:cubicBezTo>
                <a:cubicBezTo>
                  <a:pt x="357" y="307"/>
                  <a:pt x="352" y="302"/>
                  <a:pt x="346" y="302"/>
                </a:cubicBezTo>
                <a:cubicBezTo>
                  <a:pt x="135" y="302"/>
                  <a:pt x="135" y="302"/>
                  <a:pt x="135" y="302"/>
                </a:cubicBezTo>
                <a:cubicBezTo>
                  <a:pt x="147" y="268"/>
                  <a:pt x="147" y="268"/>
                  <a:pt x="147" y="268"/>
                </a:cubicBezTo>
                <a:cubicBezTo>
                  <a:pt x="148" y="268"/>
                  <a:pt x="150" y="269"/>
                  <a:pt x="152" y="269"/>
                </a:cubicBezTo>
                <a:cubicBezTo>
                  <a:pt x="346" y="269"/>
                  <a:pt x="346" y="269"/>
                  <a:pt x="346" y="269"/>
                </a:cubicBezTo>
                <a:cubicBezTo>
                  <a:pt x="352" y="269"/>
                  <a:pt x="357" y="265"/>
                  <a:pt x="359" y="260"/>
                </a:cubicBezTo>
                <a:cubicBezTo>
                  <a:pt x="414" y="87"/>
                  <a:pt x="414" y="87"/>
                  <a:pt x="414" y="87"/>
                </a:cubicBezTo>
                <a:cubicBezTo>
                  <a:pt x="415" y="83"/>
                  <a:pt x="415" y="79"/>
                  <a:pt x="412" y="76"/>
                </a:cubicBezTo>
                <a:moveTo>
                  <a:pt x="159" y="368"/>
                </a:moveTo>
                <a:cubicBezTo>
                  <a:pt x="149" y="368"/>
                  <a:pt x="141" y="360"/>
                  <a:pt x="141" y="351"/>
                </a:cubicBezTo>
                <a:cubicBezTo>
                  <a:pt x="141" y="341"/>
                  <a:pt x="149" y="333"/>
                  <a:pt x="159" y="333"/>
                </a:cubicBezTo>
                <a:cubicBezTo>
                  <a:pt x="168" y="333"/>
                  <a:pt x="176" y="341"/>
                  <a:pt x="176" y="351"/>
                </a:cubicBezTo>
                <a:cubicBezTo>
                  <a:pt x="176" y="360"/>
                  <a:pt x="168" y="368"/>
                  <a:pt x="159" y="368"/>
                </a:cubicBezTo>
                <a:moveTo>
                  <a:pt x="304" y="368"/>
                </a:moveTo>
                <a:cubicBezTo>
                  <a:pt x="295" y="368"/>
                  <a:pt x="287" y="360"/>
                  <a:pt x="287" y="351"/>
                </a:cubicBezTo>
                <a:cubicBezTo>
                  <a:pt x="287" y="341"/>
                  <a:pt x="295" y="333"/>
                  <a:pt x="304" y="333"/>
                </a:cubicBezTo>
                <a:cubicBezTo>
                  <a:pt x="314" y="333"/>
                  <a:pt x="322" y="341"/>
                  <a:pt x="322" y="351"/>
                </a:cubicBezTo>
                <a:cubicBezTo>
                  <a:pt x="322" y="360"/>
                  <a:pt x="314" y="368"/>
                  <a:pt x="304" y="368"/>
                </a:cubicBezTo>
                <a:moveTo>
                  <a:pt x="374" y="126"/>
                </a:moveTo>
                <a:cubicBezTo>
                  <a:pt x="306" y="126"/>
                  <a:pt x="306" y="126"/>
                  <a:pt x="306" y="126"/>
                </a:cubicBezTo>
                <a:cubicBezTo>
                  <a:pt x="306" y="97"/>
                  <a:pt x="306" y="97"/>
                  <a:pt x="306" y="97"/>
                </a:cubicBezTo>
                <a:cubicBezTo>
                  <a:pt x="383" y="97"/>
                  <a:pt x="383" y="97"/>
                  <a:pt x="383" y="97"/>
                </a:cubicBezTo>
                <a:lnTo>
                  <a:pt x="374" y="126"/>
                </a:lnTo>
                <a:close/>
                <a:moveTo>
                  <a:pt x="354" y="187"/>
                </a:moveTo>
                <a:cubicBezTo>
                  <a:pt x="306" y="187"/>
                  <a:pt x="306" y="187"/>
                  <a:pt x="306" y="187"/>
                </a:cubicBezTo>
                <a:cubicBezTo>
                  <a:pt x="306" y="153"/>
                  <a:pt x="306" y="153"/>
                  <a:pt x="306" y="153"/>
                </a:cubicBezTo>
                <a:cubicBezTo>
                  <a:pt x="365" y="153"/>
                  <a:pt x="365" y="153"/>
                  <a:pt x="365" y="153"/>
                </a:cubicBezTo>
                <a:lnTo>
                  <a:pt x="354" y="187"/>
                </a:lnTo>
                <a:close/>
                <a:moveTo>
                  <a:pt x="219" y="153"/>
                </a:moveTo>
                <a:cubicBezTo>
                  <a:pt x="280" y="153"/>
                  <a:pt x="280" y="153"/>
                  <a:pt x="280" y="153"/>
                </a:cubicBezTo>
                <a:cubicBezTo>
                  <a:pt x="280" y="187"/>
                  <a:pt x="280" y="187"/>
                  <a:pt x="280" y="187"/>
                </a:cubicBezTo>
                <a:cubicBezTo>
                  <a:pt x="219" y="187"/>
                  <a:pt x="219" y="187"/>
                  <a:pt x="219" y="187"/>
                </a:cubicBezTo>
                <a:lnTo>
                  <a:pt x="219" y="153"/>
                </a:lnTo>
                <a:close/>
                <a:moveTo>
                  <a:pt x="280" y="242"/>
                </a:moveTo>
                <a:cubicBezTo>
                  <a:pt x="219" y="242"/>
                  <a:pt x="219" y="242"/>
                  <a:pt x="219" y="242"/>
                </a:cubicBezTo>
                <a:cubicBezTo>
                  <a:pt x="219" y="214"/>
                  <a:pt x="219" y="214"/>
                  <a:pt x="219" y="214"/>
                </a:cubicBezTo>
                <a:cubicBezTo>
                  <a:pt x="280" y="214"/>
                  <a:pt x="280" y="214"/>
                  <a:pt x="280" y="214"/>
                </a:cubicBezTo>
                <a:lnTo>
                  <a:pt x="280" y="242"/>
                </a:lnTo>
                <a:close/>
                <a:moveTo>
                  <a:pt x="130" y="153"/>
                </a:moveTo>
                <a:cubicBezTo>
                  <a:pt x="192" y="153"/>
                  <a:pt x="192" y="153"/>
                  <a:pt x="192" y="153"/>
                </a:cubicBezTo>
                <a:cubicBezTo>
                  <a:pt x="192" y="187"/>
                  <a:pt x="192" y="187"/>
                  <a:pt x="192" y="187"/>
                </a:cubicBezTo>
                <a:cubicBezTo>
                  <a:pt x="142" y="187"/>
                  <a:pt x="142" y="187"/>
                  <a:pt x="142" y="187"/>
                </a:cubicBezTo>
                <a:lnTo>
                  <a:pt x="130" y="153"/>
                </a:lnTo>
                <a:close/>
                <a:moveTo>
                  <a:pt x="219" y="97"/>
                </a:moveTo>
                <a:cubicBezTo>
                  <a:pt x="280" y="97"/>
                  <a:pt x="280" y="97"/>
                  <a:pt x="280" y="97"/>
                </a:cubicBezTo>
                <a:cubicBezTo>
                  <a:pt x="280" y="126"/>
                  <a:pt x="280" y="126"/>
                  <a:pt x="280" y="126"/>
                </a:cubicBezTo>
                <a:cubicBezTo>
                  <a:pt x="219" y="126"/>
                  <a:pt x="219" y="126"/>
                  <a:pt x="219" y="126"/>
                </a:cubicBezTo>
                <a:lnTo>
                  <a:pt x="219" y="97"/>
                </a:lnTo>
                <a:close/>
                <a:moveTo>
                  <a:pt x="192" y="97"/>
                </a:moveTo>
                <a:cubicBezTo>
                  <a:pt x="192" y="126"/>
                  <a:pt x="192" y="126"/>
                  <a:pt x="192" y="126"/>
                </a:cubicBezTo>
                <a:cubicBezTo>
                  <a:pt x="121" y="126"/>
                  <a:pt x="121" y="126"/>
                  <a:pt x="121" y="126"/>
                </a:cubicBezTo>
                <a:cubicBezTo>
                  <a:pt x="111" y="97"/>
                  <a:pt x="111" y="97"/>
                  <a:pt x="111" y="97"/>
                </a:cubicBezTo>
                <a:lnTo>
                  <a:pt x="192" y="97"/>
                </a:lnTo>
                <a:close/>
                <a:moveTo>
                  <a:pt x="151" y="214"/>
                </a:moveTo>
                <a:cubicBezTo>
                  <a:pt x="192" y="214"/>
                  <a:pt x="192" y="214"/>
                  <a:pt x="192" y="214"/>
                </a:cubicBezTo>
                <a:cubicBezTo>
                  <a:pt x="192" y="242"/>
                  <a:pt x="192" y="242"/>
                  <a:pt x="192" y="242"/>
                </a:cubicBezTo>
                <a:cubicBezTo>
                  <a:pt x="161" y="242"/>
                  <a:pt x="161" y="242"/>
                  <a:pt x="161" y="242"/>
                </a:cubicBezTo>
                <a:lnTo>
                  <a:pt x="151" y="214"/>
                </a:lnTo>
                <a:close/>
                <a:moveTo>
                  <a:pt x="306" y="242"/>
                </a:moveTo>
                <a:cubicBezTo>
                  <a:pt x="306" y="214"/>
                  <a:pt x="306" y="214"/>
                  <a:pt x="306" y="214"/>
                </a:cubicBezTo>
                <a:cubicBezTo>
                  <a:pt x="346" y="214"/>
                  <a:pt x="346" y="214"/>
                  <a:pt x="346" y="214"/>
                </a:cubicBezTo>
                <a:cubicBezTo>
                  <a:pt x="337" y="242"/>
                  <a:pt x="337" y="242"/>
                  <a:pt x="337" y="242"/>
                </a:cubicBezTo>
                <a:lnTo>
                  <a:pt x="306" y="24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555"/>
          </a:p>
        </p:txBody>
      </p:sp>
      <p:grpSp>
        <p:nvGrpSpPr>
          <p:cNvPr id="8" name="组合 7"/>
          <p:cNvGrpSpPr/>
          <p:nvPr/>
        </p:nvGrpSpPr>
        <p:grpSpPr>
          <a:xfrm>
            <a:off x="2551601" y="985292"/>
            <a:ext cx="444222" cy="444220"/>
            <a:chOff x="2384142" y="1138417"/>
            <a:chExt cx="444222" cy="444220"/>
          </a:xfrm>
        </p:grpSpPr>
        <p:grpSp>
          <p:nvGrpSpPr>
            <p:cNvPr id="116" name="组合 115"/>
            <p:cNvGrpSpPr/>
            <p:nvPr/>
          </p:nvGrpSpPr>
          <p:grpSpPr>
            <a:xfrm>
              <a:off x="2384142" y="1138417"/>
              <a:ext cx="444222" cy="444220"/>
              <a:chOff x="7194872" y="2821488"/>
              <a:chExt cx="444222" cy="444220"/>
            </a:xfrm>
          </p:grpSpPr>
          <p:sp>
            <p:nvSpPr>
              <p:cNvPr id="117" name="矩形 116"/>
              <p:cNvSpPr/>
              <p:nvPr/>
            </p:nvSpPr>
            <p:spPr>
              <a:xfrm>
                <a:off x="7194872" y="2821488"/>
                <a:ext cx="444222" cy="444220"/>
              </a:xfrm>
              <a:prstGeom prst="rect">
                <a:avLst/>
              </a:prstGeom>
              <a:solidFill>
                <a:srgbClr val="ED7D31"/>
              </a:solidFill>
              <a:ln w="12700" cap="rnd" cmpd="sng" algn="ctr">
                <a:noFill/>
                <a:prstDash val="solid"/>
                <a:round/>
              </a:ln>
              <a:effectLst>
                <a:outerShdw blurRad="254000" dist="127000" algn="ctr" rotWithShape="0">
                  <a:srgbClr val="ED7D31">
                    <a:alpha val="32000"/>
                  </a:srgbClr>
                </a:outerShdw>
              </a:effectLst>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a:ea typeface="等线" panose="02010600030101010101" charset="-122"/>
                  <a:cs typeface="+mn-cs"/>
                </a:endParaRPr>
              </a:p>
            </p:txBody>
          </p:sp>
          <p:sp>
            <p:nvSpPr>
              <p:cNvPr id="118" name="任意多边形 12"/>
              <p:cNvSpPr/>
              <p:nvPr/>
            </p:nvSpPr>
            <p:spPr bwMode="auto">
              <a:xfrm>
                <a:off x="7314203" y="2959171"/>
                <a:ext cx="205561" cy="168853"/>
              </a:xfrm>
              <a:custGeom>
                <a:avLst/>
                <a:gdLst>
                  <a:gd name="connsiteX0" fmla="*/ 96626 w 533400"/>
                  <a:gd name="connsiteY0" fmla="*/ 133971 h 438150"/>
                  <a:gd name="connsiteX1" fmla="*/ 125201 w 533400"/>
                  <a:gd name="connsiteY1" fmla="*/ 286371 h 438150"/>
                  <a:gd name="connsiteX2" fmla="*/ 410951 w 533400"/>
                  <a:gd name="connsiteY2" fmla="*/ 286371 h 438150"/>
                  <a:gd name="connsiteX3" fmla="*/ 439526 w 533400"/>
                  <a:gd name="connsiteY3" fmla="*/ 133971 h 438150"/>
                  <a:gd name="connsiteX4" fmla="*/ 534776 w 533400"/>
                  <a:gd name="connsiteY4" fmla="*/ 133971 h 438150"/>
                  <a:gd name="connsiteX5" fmla="*/ 515726 w 533400"/>
                  <a:gd name="connsiteY5" fmla="*/ 381621 h 438150"/>
                  <a:gd name="connsiteX6" fmla="*/ 458576 w 533400"/>
                  <a:gd name="connsiteY6" fmla="*/ 381621 h 438150"/>
                  <a:gd name="connsiteX7" fmla="*/ 458576 w 533400"/>
                  <a:gd name="connsiteY7" fmla="*/ 438771 h 438150"/>
                  <a:gd name="connsiteX8" fmla="*/ 439526 w 533400"/>
                  <a:gd name="connsiteY8" fmla="*/ 438771 h 438150"/>
                  <a:gd name="connsiteX9" fmla="*/ 439526 w 533400"/>
                  <a:gd name="connsiteY9" fmla="*/ 381621 h 438150"/>
                  <a:gd name="connsiteX10" fmla="*/ 96626 w 533400"/>
                  <a:gd name="connsiteY10" fmla="*/ 381621 h 438150"/>
                  <a:gd name="connsiteX11" fmla="*/ 96626 w 533400"/>
                  <a:gd name="connsiteY11" fmla="*/ 438771 h 438150"/>
                  <a:gd name="connsiteX12" fmla="*/ 77576 w 533400"/>
                  <a:gd name="connsiteY12" fmla="*/ 438771 h 438150"/>
                  <a:gd name="connsiteX13" fmla="*/ 77576 w 533400"/>
                  <a:gd name="connsiteY13" fmla="*/ 381621 h 438150"/>
                  <a:gd name="connsiteX14" fmla="*/ 20426 w 533400"/>
                  <a:gd name="connsiteY14" fmla="*/ 381621 h 438150"/>
                  <a:gd name="connsiteX15" fmla="*/ 1376 w 533400"/>
                  <a:gd name="connsiteY15" fmla="*/ 133971 h 438150"/>
                  <a:gd name="connsiteX16" fmla="*/ 96626 w 533400"/>
                  <a:gd name="connsiteY16" fmla="*/ 133971 h 438150"/>
                  <a:gd name="connsiteX17" fmla="*/ 487151 w 533400"/>
                  <a:gd name="connsiteY17" fmla="*/ 621 h 438150"/>
                  <a:gd name="connsiteX18" fmla="*/ 487151 w 533400"/>
                  <a:gd name="connsiteY18" fmla="*/ 114921 h 438150"/>
                  <a:gd name="connsiteX19" fmla="*/ 425239 w 533400"/>
                  <a:gd name="connsiteY19" fmla="*/ 114921 h 438150"/>
                  <a:gd name="connsiteX20" fmla="*/ 396664 w 533400"/>
                  <a:gd name="connsiteY20" fmla="*/ 267321 h 438150"/>
                  <a:gd name="connsiteX21" fmla="*/ 139489 w 533400"/>
                  <a:gd name="connsiteY21" fmla="*/ 267321 h 438150"/>
                  <a:gd name="connsiteX22" fmla="*/ 110914 w 533400"/>
                  <a:gd name="connsiteY22" fmla="*/ 114921 h 438150"/>
                  <a:gd name="connsiteX23" fmla="*/ 58526 w 533400"/>
                  <a:gd name="connsiteY23" fmla="*/ 114921 h 438150"/>
                  <a:gd name="connsiteX24" fmla="*/ 58526 w 533400"/>
                  <a:gd name="connsiteY24" fmla="*/ 621 h 438150"/>
                  <a:gd name="connsiteX25" fmla="*/ 487151 w 533400"/>
                  <a:gd name="connsiteY2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438150">
                    <a:moveTo>
                      <a:pt x="96626" y="133971"/>
                    </a:moveTo>
                    <a:lnTo>
                      <a:pt x="125201" y="286371"/>
                    </a:lnTo>
                    <a:lnTo>
                      <a:pt x="410951" y="286371"/>
                    </a:lnTo>
                    <a:lnTo>
                      <a:pt x="439526" y="133971"/>
                    </a:lnTo>
                    <a:lnTo>
                      <a:pt x="534776" y="133971"/>
                    </a:lnTo>
                    <a:lnTo>
                      <a:pt x="515726" y="381621"/>
                    </a:lnTo>
                    <a:lnTo>
                      <a:pt x="458576" y="381621"/>
                    </a:lnTo>
                    <a:lnTo>
                      <a:pt x="458576" y="438771"/>
                    </a:lnTo>
                    <a:lnTo>
                      <a:pt x="439526" y="438771"/>
                    </a:lnTo>
                    <a:lnTo>
                      <a:pt x="439526" y="381621"/>
                    </a:lnTo>
                    <a:lnTo>
                      <a:pt x="96626" y="381621"/>
                    </a:lnTo>
                    <a:lnTo>
                      <a:pt x="96626" y="438771"/>
                    </a:lnTo>
                    <a:lnTo>
                      <a:pt x="77576" y="438771"/>
                    </a:lnTo>
                    <a:lnTo>
                      <a:pt x="77576" y="381621"/>
                    </a:lnTo>
                    <a:lnTo>
                      <a:pt x="20426" y="381621"/>
                    </a:lnTo>
                    <a:lnTo>
                      <a:pt x="1376" y="133971"/>
                    </a:lnTo>
                    <a:lnTo>
                      <a:pt x="96626" y="133971"/>
                    </a:lnTo>
                    <a:close/>
                    <a:moveTo>
                      <a:pt x="487151" y="621"/>
                    </a:moveTo>
                    <a:lnTo>
                      <a:pt x="487151" y="114921"/>
                    </a:lnTo>
                    <a:lnTo>
                      <a:pt x="425239" y="114921"/>
                    </a:lnTo>
                    <a:lnTo>
                      <a:pt x="396664" y="267321"/>
                    </a:lnTo>
                    <a:lnTo>
                      <a:pt x="139489" y="267321"/>
                    </a:lnTo>
                    <a:lnTo>
                      <a:pt x="110914" y="114921"/>
                    </a:lnTo>
                    <a:lnTo>
                      <a:pt x="58526" y="114921"/>
                    </a:lnTo>
                    <a:lnTo>
                      <a:pt x="58526" y="621"/>
                    </a:lnTo>
                    <a:lnTo>
                      <a:pt x="487151"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ndParaRPr>
              </a:p>
            </p:txBody>
          </p:sp>
        </p:grpSp>
        <p:grpSp>
          <p:nvGrpSpPr>
            <p:cNvPr id="2" name="组合 1"/>
            <p:cNvGrpSpPr/>
            <p:nvPr/>
          </p:nvGrpSpPr>
          <p:grpSpPr>
            <a:xfrm>
              <a:off x="2457280" y="1216905"/>
              <a:ext cx="320108" cy="310762"/>
              <a:chOff x="806872" y="1150962"/>
              <a:chExt cx="612775" cy="614363"/>
            </a:xfrm>
          </p:grpSpPr>
          <p:sp>
            <p:nvSpPr>
              <p:cNvPr id="39" name="Oval 67"/>
              <p:cNvSpPr>
                <a:spLocks noChangeAspect="1"/>
              </p:cNvSpPr>
              <p:nvPr/>
            </p:nvSpPr>
            <p:spPr>
              <a:xfrm>
                <a:off x="806872" y="1150962"/>
                <a:ext cx="612775" cy="595313"/>
              </a:xfrm>
              <a:prstGeom prst="ellipse">
                <a:avLst/>
              </a:prstGeom>
              <a:solidFill>
                <a:srgbClr val="546E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3950" dirty="0"/>
              </a:p>
            </p:txBody>
          </p:sp>
          <p:pic>
            <p:nvPicPr>
              <p:cNvPr id="71699" name="Picture 5" descr="See the sourc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222" y="1158900"/>
                <a:ext cx="6064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a:t>数据模型</a:t>
            </a:r>
          </a:p>
        </p:txBody>
      </p:sp>
      <p:sp>
        <p:nvSpPr>
          <p:cNvPr id="74755" name="Rectangle 3"/>
          <p:cNvSpPr>
            <a:spLocks noGrp="1" noChangeArrowheads="1"/>
          </p:cNvSpPr>
          <p:nvPr>
            <p:ph sz="quarter" idx="10"/>
          </p:nvPr>
        </p:nvSpPr>
        <p:spPr bwMode="auto">
          <a:xfrm>
            <a:off x="687513" y="769938"/>
            <a:ext cx="8928992" cy="3563924"/>
          </a:xfrm>
        </p:spPr>
        <p:txBody>
          <a:bodyPr wrap="square">
            <a:spAutoFit/>
          </a:bodyPr>
          <a:lstStyle/>
          <a:p>
            <a:pPr marL="317500" indent="-317500" eaLnBrk="1" hangingPunct="1">
              <a:lnSpc>
                <a:spcPct val="150000"/>
              </a:lnSpc>
              <a:buSzPct val="80000"/>
              <a:defRPr/>
            </a:pPr>
            <a:r>
              <a:rPr lang="zh-CN" altLang="en-US" dirty="0">
                <a:solidFill>
                  <a:schemeClr val="tx1">
                    <a:lumMod val="95000"/>
                    <a:lumOff val="5000"/>
                  </a:schemeClr>
                </a:solidFill>
                <a:highlight>
                  <a:srgbClr val="FFFF00"/>
                </a:highlight>
              </a:rPr>
              <a:t>在数据库中用数据模型这个工具来</a:t>
            </a:r>
            <a:r>
              <a:rPr lang="zh-CN" altLang="en-US" sz="2400" dirty="0">
                <a:solidFill>
                  <a:srgbClr val="FF0000"/>
                </a:solidFill>
                <a:highlight>
                  <a:srgbClr val="FFFF00"/>
                </a:highlight>
              </a:rPr>
              <a:t>抽象</a:t>
            </a:r>
            <a:r>
              <a:rPr lang="zh-CN" altLang="en-US" dirty="0">
                <a:solidFill>
                  <a:schemeClr val="tx1">
                    <a:lumMod val="95000"/>
                    <a:lumOff val="5000"/>
                  </a:schemeClr>
                </a:solidFill>
                <a:highlight>
                  <a:srgbClr val="FFFF00"/>
                </a:highlight>
              </a:rPr>
              <a:t>、</a:t>
            </a:r>
            <a:r>
              <a:rPr lang="zh-CN" altLang="en-US" sz="2400" dirty="0">
                <a:solidFill>
                  <a:srgbClr val="FF0000"/>
                </a:solidFill>
                <a:highlight>
                  <a:srgbClr val="FFFF00"/>
                </a:highlight>
              </a:rPr>
              <a:t>表示</a:t>
            </a:r>
            <a:r>
              <a:rPr lang="zh-CN" altLang="en-US" dirty="0">
                <a:solidFill>
                  <a:schemeClr val="tx1">
                    <a:lumMod val="95000"/>
                    <a:lumOff val="5000"/>
                  </a:schemeClr>
                </a:solidFill>
                <a:highlight>
                  <a:srgbClr val="FFFF00"/>
                </a:highlight>
              </a:rPr>
              <a:t>和</a:t>
            </a:r>
            <a:r>
              <a:rPr lang="zh-CN" altLang="en-US" sz="2400" dirty="0">
                <a:solidFill>
                  <a:srgbClr val="FF0000"/>
                </a:solidFill>
                <a:highlight>
                  <a:srgbClr val="FFFF00"/>
                </a:highlight>
              </a:rPr>
              <a:t>处理</a:t>
            </a:r>
            <a:r>
              <a:rPr lang="zh-CN" altLang="en-US" dirty="0">
                <a:solidFill>
                  <a:schemeClr val="tx1">
                    <a:lumMod val="95000"/>
                    <a:lumOff val="5000"/>
                  </a:schemeClr>
                </a:solidFill>
                <a:highlight>
                  <a:srgbClr val="FFFF00"/>
                </a:highlight>
              </a:rPr>
              <a:t>现实世界中的数据和信息。</a:t>
            </a:r>
          </a:p>
          <a:p>
            <a:pPr marL="317500" indent="-317500" eaLnBrk="1" hangingPunct="1">
              <a:lnSpc>
                <a:spcPct val="150000"/>
              </a:lnSpc>
              <a:buSzPct val="80000"/>
              <a:defRPr/>
            </a:pPr>
            <a:r>
              <a:rPr lang="zh-CN" altLang="en-US" dirty="0">
                <a:solidFill>
                  <a:schemeClr val="tx1">
                    <a:lumMod val="95000"/>
                    <a:lumOff val="5000"/>
                  </a:schemeClr>
                </a:solidFill>
                <a:highlight>
                  <a:srgbClr val="FFFF00"/>
                </a:highlight>
              </a:rPr>
              <a:t>通俗地讲数据模型就是现实世界的模拟。</a:t>
            </a:r>
          </a:p>
          <a:p>
            <a:pPr marL="317500" indent="-317500" eaLnBrk="1" hangingPunct="1">
              <a:lnSpc>
                <a:spcPct val="150000"/>
              </a:lnSpc>
              <a:buSzPct val="80000"/>
              <a:defRPr/>
            </a:pPr>
            <a:r>
              <a:rPr lang="zh-CN" altLang="en-US" dirty="0">
                <a:solidFill>
                  <a:schemeClr val="tx1">
                    <a:lumMod val="95000"/>
                    <a:lumOff val="5000"/>
                  </a:schemeClr>
                </a:solidFill>
              </a:rPr>
              <a:t>数据模型应满足三方面要求</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能比较真实地模拟现实世界</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容易为人所理解</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便于在计算机上实现</a:t>
            </a:r>
          </a:p>
        </p:txBody>
      </p:sp>
      <p:pic>
        <p:nvPicPr>
          <p:cNvPr id="74756" name="Picture 5" descr="See the source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0404" y="2457098"/>
            <a:ext cx="4081639" cy="288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Box 3"/>
          <p:cNvSpPr txBox="1">
            <a:spLocks noChangeArrowheads="1"/>
          </p:cNvSpPr>
          <p:nvPr/>
        </p:nvSpPr>
        <p:spPr bwMode="auto">
          <a:xfrm>
            <a:off x="4016159"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20000"/>
              </a:spcBef>
              <a:defRPr sz="3110" b="1">
                <a:latin typeface="微软雅黑" panose="020B0503020204020204" pitchFamily="34" charset="-122"/>
                <a:ea typeface="微软雅黑" panose="020B0503020204020204" pitchFamily="34" charset="-122"/>
              </a:defRPr>
            </a:lvl1pPr>
            <a:lvl2pPr>
              <a:defRPr sz="3200">
                <a:latin typeface="Arial" panose="020B0604020202020204" pitchFamily="34" charset="0"/>
                <a:ea typeface="宋体" panose="02010600030101010101" pitchFamily="2" charset="-122"/>
              </a:defRPr>
            </a:lvl2pPr>
            <a:lvl3pPr>
              <a:defRPr sz="3200">
                <a:latin typeface="Arial" panose="020B0604020202020204" pitchFamily="34" charset="0"/>
                <a:ea typeface="宋体" panose="02010600030101010101" pitchFamily="2" charset="-122"/>
              </a:defRPr>
            </a:lvl3pPr>
            <a:lvl4pPr>
              <a:defRPr sz="3200">
                <a:latin typeface="Arial" panose="020B0604020202020204" pitchFamily="34" charset="0"/>
                <a:ea typeface="宋体" panose="02010600030101010101" pitchFamily="2" charset="-122"/>
              </a:defRPr>
            </a:lvl4pPr>
            <a:lvl5pPr>
              <a:defRPr sz="3200">
                <a:latin typeface="Arial" panose="020B0604020202020204" pitchFamily="34" charset="0"/>
                <a:ea typeface="宋体" panose="02010600030101010101" pitchFamily="2" charset="-122"/>
              </a:defRPr>
            </a:lvl5pPr>
            <a:lvl6pPr indent="1905" eaLnBrk="0" fontAlgn="base" hangingPunct="0">
              <a:spcBef>
                <a:spcPct val="0"/>
              </a:spcBef>
              <a:spcAft>
                <a:spcPct val="0"/>
              </a:spcAft>
              <a:defRPr sz="3200">
                <a:latin typeface="Arial" panose="020B0604020202020204" pitchFamily="34" charset="0"/>
                <a:ea typeface="宋体" panose="02010600030101010101" pitchFamily="2" charset="-122"/>
              </a:defRPr>
            </a:lvl6pPr>
            <a:lvl7pPr indent="1905" eaLnBrk="0" fontAlgn="base" hangingPunct="0">
              <a:spcBef>
                <a:spcPct val="0"/>
              </a:spcBef>
              <a:spcAft>
                <a:spcPct val="0"/>
              </a:spcAft>
              <a:defRPr sz="3200">
                <a:latin typeface="Arial" panose="020B0604020202020204" pitchFamily="34" charset="0"/>
                <a:ea typeface="宋体" panose="02010600030101010101" pitchFamily="2" charset="-122"/>
              </a:defRPr>
            </a:lvl7pPr>
            <a:lvl8pPr indent="1905" eaLnBrk="0" fontAlgn="base" hangingPunct="0">
              <a:spcBef>
                <a:spcPct val="0"/>
              </a:spcBef>
              <a:spcAft>
                <a:spcPct val="0"/>
              </a:spcAft>
              <a:defRPr sz="3200">
                <a:latin typeface="Arial" panose="020B0604020202020204" pitchFamily="34" charset="0"/>
                <a:ea typeface="宋体" panose="02010600030101010101" pitchFamily="2" charset="-122"/>
              </a:defRPr>
            </a:lvl8pPr>
            <a:lvl9pPr indent="1905" eaLnBrk="0" fontAlgn="base" hangingPunct="0">
              <a:spcBef>
                <a:spcPct val="0"/>
              </a:spcBef>
              <a:spcAft>
                <a:spcPct val="0"/>
              </a:spcAft>
              <a:defRPr sz="3200">
                <a:latin typeface="Arial" panose="020B0604020202020204" pitchFamily="34" charset="0"/>
                <a:ea typeface="宋体" panose="02010600030101010101" pitchFamily="2" charset="-122"/>
              </a:defRPr>
            </a:lvl9pPr>
          </a:lstStyle>
          <a:p>
            <a:r>
              <a:rPr lang="zh-CN" altLang="en-US" dirty="0"/>
              <a:t>数据模型</a:t>
            </a:r>
          </a:p>
        </p:txBody>
      </p:sp>
      <p:sp>
        <p:nvSpPr>
          <p:cNvPr id="12" name="矩形 48"/>
          <p:cNvSpPr>
            <a:spLocks noChangeArrowheads="1"/>
          </p:cNvSpPr>
          <p:nvPr/>
        </p:nvSpPr>
        <p:spPr bwMode="auto">
          <a:xfrm>
            <a:off x="4039306" y="2524125"/>
            <a:ext cx="3896431" cy="180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1000" indent="-381000" eaLnBrk="1" hangingPunct="1">
              <a:lnSpc>
                <a:spcPct val="120000"/>
              </a:lnSpc>
              <a:spcBef>
                <a:spcPts val="665"/>
              </a:spcBef>
              <a:buFont typeface="Arial" panose="020B0604020202020204" pitchFamily="34" charset="0"/>
              <a:buChar char="•"/>
              <a:defRPr/>
            </a:pPr>
            <a:r>
              <a:rPr lang="zh-CN" altLang="en-US" sz="2000" dirty="0">
                <a:solidFill>
                  <a:srgbClr val="FF0000"/>
                </a:solidFill>
                <a:latin typeface="微软雅黑" panose="020B0503020204020204" pitchFamily="34" charset="-122"/>
                <a:ea typeface="微软雅黑" panose="020B0503020204020204" pitchFamily="34" charset="-122"/>
              </a:rPr>
              <a:t>两大类数据模型</a:t>
            </a:r>
            <a:endParaRPr lang="en-US" altLang="zh-CN" sz="2000" dirty="0">
              <a:solidFill>
                <a:srgbClr val="FF0000"/>
              </a:solidFill>
              <a:latin typeface="微软雅黑" panose="020B0503020204020204" pitchFamily="34" charset="-122"/>
              <a:ea typeface="微软雅黑" panose="020B0503020204020204" pitchFamily="34" charset="-122"/>
            </a:endParaRPr>
          </a:p>
          <a:p>
            <a:pPr marL="381000" indent="-381000" eaLnBrk="1" hangingPunct="1">
              <a:lnSpc>
                <a:spcPct val="120000"/>
              </a:lnSpc>
              <a:spcBef>
                <a:spcPts val="665"/>
              </a:spcBef>
              <a:buFont typeface="Arial" panose="020B0604020202020204" pitchFamily="34" charset="0"/>
              <a:buChar char="•"/>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数据模型的组成要素</a:t>
            </a:r>
          </a:p>
          <a:p>
            <a:pPr marL="381000" indent="-381000" eaLnBrk="1" hangingPunct="1">
              <a:lnSpc>
                <a:spcPct val="120000"/>
              </a:lnSpc>
              <a:spcBef>
                <a:spcPts val="665"/>
              </a:spcBef>
              <a:buFont typeface="Arial" panose="020B0604020202020204" pitchFamily="34" charset="0"/>
              <a:buChar char="•"/>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概念模型</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marL="381000" indent="-381000" eaLnBrk="1" hangingPunct="1">
              <a:lnSpc>
                <a:spcPct val="120000"/>
              </a:lnSpc>
              <a:spcBef>
                <a:spcPts val="665"/>
              </a:spcBef>
              <a:buFont typeface="Arial" panose="020B0604020202020204" pitchFamily="34" charset="0"/>
              <a:buChar char="•"/>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最常用的数据模型 </a:t>
            </a:r>
          </a:p>
        </p:txBody>
      </p:sp>
      <p:sp>
        <p:nvSpPr>
          <p:cNvPr id="14" name="椭圆 13"/>
          <p:cNvSpPr/>
          <p:nvPr/>
        </p:nvSpPr>
        <p:spPr>
          <a:xfrm>
            <a:off x="2979209" y="1924404"/>
            <a:ext cx="869597" cy="883708"/>
          </a:xfrm>
          <a:prstGeom prst="ellipse">
            <a:avLst/>
          </a:prstGeom>
          <a:ln>
            <a:solidFill>
              <a:srgbClr val="0B2880"/>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5">
              <a:latin typeface="Impact" panose="020B0806030902050204" pitchFamily="34" charset="0"/>
            </a:endParaRPr>
          </a:p>
        </p:txBody>
      </p:sp>
      <p:sp>
        <p:nvSpPr>
          <p:cNvPr id="15" name="椭圆 14"/>
          <p:cNvSpPr/>
          <p:nvPr/>
        </p:nvSpPr>
        <p:spPr>
          <a:xfrm>
            <a:off x="3053291" y="2007306"/>
            <a:ext cx="720000" cy="720000"/>
          </a:xfrm>
          <a:prstGeom prst="ellipse">
            <a:avLst/>
          </a:prstGeom>
          <a:solidFill>
            <a:srgbClr val="0B2880"/>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eaLnBrk="0" fontAlgn="base" hangingPunct="0">
              <a:spcBef>
                <a:spcPct val="20000"/>
              </a:spcBef>
              <a:spcAft>
                <a:spcPct val="0"/>
              </a:spcAft>
              <a:defRPr/>
            </a:pPr>
            <a:r>
              <a:rPr lang="en-US" altLang="zh-CN" sz="4890" dirty="0">
                <a:latin typeface="Impact" panose="020B0806030902050204" pitchFamily="34" charset="0"/>
              </a:rPr>
              <a:t>3</a:t>
            </a:r>
            <a:endParaRPr lang="zh-CN" altLang="en-US" sz="4890" dirty="0">
              <a:latin typeface="Impact" panose="020B0806030902050204" pitchFamily="34" charset="0"/>
            </a:endParaRPr>
          </a:p>
        </p:txBody>
      </p:sp>
      <p:cxnSp>
        <p:nvCxnSpPr>
          <p:cNvPr id="16" name="直接连接符 15"/>
          <p:cNvCxnSpPr/>
          <p:nvPr/>
        </p:nvCxnSpPr>
        <p:spPr>
          <a:xfrm>
            <a:off x="3848806" y="2382371"/>
            <a:ext cx="3600098" cy="0"/>
          </a:xfrm>
          <a:prstGeom prst="line">
            <a:avLst/>
          </a:prstGeom>
          <a:ln w="28575">
            <a:solidFill>
              <a:srgbClr val="0B2880"/>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831527" y="701577"/>
            <a:ext cx="4590107"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16" name="矩形 15"/>
          <p:cNvSpPr/>
          <p:nvPr/>
        </p:nvSpPr>
        <p:spPr>
          <a:xfrm>
            <a:off x="5486955" y="701577"/>
            <a:ext cx="4673045"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76803"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a:t>两大类数据模型</a:t>
            </a:r>
          </a:p>
        </p:txBody>
      </p:sp>
      <p:sp>
        <p:nvSpPr>
          <p:cNvPr id="75779" name="Rectangle 3"/>
          <p:cNvSpPr>
            <a:spLocks noGrp="1" noChangeArrowheads="1"/>
          </p:cNvSpPr>
          <p:nvPr>
            <p:ph sz="quarter" idx="10"/>
          </p:nvPr>
        </p:nvSpPr>
        <p:spPr bwMode="auto">
          <a:xfrm>
            <a:off x="848454" y="774321"/>
            <a:ext cx="4248472" cy="4867936"/>
          </a:xfrm>
        </p:spPr>
        <p:txBody>
          <a:bodyPr wrap="square">
            <a:spAutoFit/>
          </a:bodyPr>
          <a:lstStyle/>
          <a:p>
            <a:pPr marL="317500" indent="-317500" eaLnBrk="1" hangingPunct="1">
              <a:lnSpc>
                <a:spcPct val="150000"/>
              </a:lnSpc>
              <a:buSzPct val="80000"/>
              <a:defRPr/>
            </a:pPr>
            <a:r>
              <a:rPr lang="zh-CN" altLang="en-US" b="1" dirty="0">
                <a:solidFill>
                  <a:schemeClr val="tx1">
                    <a:lumMod val="95000"/>
                    <a:lumOff val="5000"/>
                  </a:schemeClr>
                </a:solidFill>
                <a:highlight>
                  <a:srgbClr val="FFFF00"/>
                </a:highlight>
              </a:rPr>
              <a:t>概念层数据模型</a:t>
            </a:r>
            <a:r>
              <a:rPr lang="zh-CN" altLang="en-US" sz="2000" dirty="0">
                <a:solidFill>
                  <a:schemeClr val="tx1">
                    <a:lumMod val="50000"/>
                    <a:lumOff val="50000"/>
                  </a:schemeClr>
                </a:solidFill>
              </a:rPr>
              <a:t>：也称信息模型，它是按</a:t>
            </a:r>
            <a:r>
              <a:rPr lang="zh-CN" altLang="en-US" sz="2000" dirty="0">
                <a:solidFill>
                  <a:srgbClr val="FF0000"/>
                </a:solidFill>
              </a:rPr>
              <a:t>用户</a:t>
            </a:r>
            <a:r>
              <a:rPr lang="zh-CN" altLang="en-US" sz="2000" dirty="0">
                <a:solidFill>
                  <a:schemeClr val="tx1">
                    <a:lumMod val="50000"/>
                    <a:lumOff val="50000"/>
                  </a:schemeClr>
                </a:solidFill>
              </a:rPr>
              <a:t>观点来对数据和信息建模，用于数据库设计。 </a:t>
            </a:r>
          </a:p>
          <a:p>
            <a:pPr marL="317500" indent="-317500" eaLnBrk="1" hangingPunct="1">
              <a:lnSpc>
                <a:spcPct val="150000"/>
              </a:lnSpc>
              <a:buSzPct val="80000"/>
              <a:defRPr/>
            </a:pPr>
            <a:r>
              <a:rPr lang="zh-CN" altLang="en-US" b="1" dirty="0">
                <a:solidFill>
                  <a:schemeClr val="tx1">
                    <a:lumMod val="95000"/>
                    <a:lumOff val="5000"/>
                  </a:schemeClr>
                </a:solidFill>
                <a:highlight>
                  <a:srgbClr val="FFFF00"/>
                </a:highlight>
              </a:rPr>
              <a:t>组织层数据模型</a:t>
            </a:r>
          </a:p>
          <a:p>
            <a:pPr marL="501015" lvl="1" indent="-201295" eaLnBrk="1" hangingPunct="1">
              <a:lnSpc>
                <a:spcPts val="2555"/>
              </a:lnSpc>
              <a:buSzPct val="100000"/>
              <a:buFont typeface="Arial" panose="020B0604020202020204" pitchFamily="34" charset="0"/>
              <a:buChar char="-"/>
              <a:defRPr/>
            </a:pPr>
            <a:r>
              <a:rPr lang="zh-CN" altLang="en-US" sz="1555" dirty="0">
                <a:solidFill>
                  <a:srgbClr val="FF0000"/>
                </a:solidFill>
                <a:highlight>
                  <a:srgbClr val="FFFF00"/>
                </a:highlight>
                <a:latin typeface="华文中宋" panose="02010600040101010101" pitchFamily="2" charset="-122"/>
                <a:ea typeface="华文中宋" panose="02010600040101010101" pitchFamily="2" charset="-122"/>
              </a:rPr>
              <a:t>逻辑模型</a:t>
            </a:r>
            <a:r>
              <a:rPr lang="zh-CN" altLang="en-US" sz="1555" dirty="0">
                <a:solidFill>
                  <a:srgbClr val="FF0000"/>
                </a:solidFill>
                <a:latin typeface="华文中宋" panose="02010600040101010101" pitchFamily="2" charset="-122"/>
                <a:ea typeface="华文中宋" panose="02010600040101010101" pitchFamily="2" charset="-122"/>
              </a:rPr>
              <a:t>：</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主要包括网状模型、层次模型、关系模型、面向对象模型等，按</a:t>
            </a:r>
            <a:r>
              <a:rPr lang="zh-CN" altLang="en-US" sz="1555" dirty="0">
                <a:solidFill>
                  <a:srgbClr val="FF0000"/>
                </a:solidFill>
                <a:latin typeface="华文中宋" panose="02010600040101010101" pitchFamily="2" charset="-122"/>
                <a:ea typeface="华文中宋" panose="02010600040101010101" pitchFamily="2" charset="-122"/>
              </a:rPr>
              <a:t>计算机系统</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的观点对数据建模，用于</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DBMS</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实现。</a:t>
            </a:r>
          </a:p>
          <a:p>
            <a:pPr marL="501015" lvl="1" indent="-201295" eaLnBrk="1" hangingPunct="1">
              <a:lnSpc>
                <a:spcPts val="2555"/>
              </a:lnSpc>
              <a:buSzPct val="100000"/>
              <a:buFont typeface="Arial" panose="020B0604020202020204" pitchFamily="34" charset="0"/>
              <a:buChar char="-"/>
              <a:defRPr/>
            </a:pPr>
            <a:r>
              <a:rPr lang="zh-CN" altLang="en-US" sz="1555" dirty="0">
                <a:solidFill>
                  <a:srgbClr val="FF0000"/>
                </a:solidFill>
                <a:highlight>
                  <a:srgbClr val="FFFF00"/>
                </a:highlight>
                <a:latin typeface="华文中宋" panose="02010600040101010101" pitchFamily="2" charset="-122"/>
                <a:ea typeface="华文中宋" panose="02010600040101010101" pitchFamily="2" charset="-122"/>
              </a:rPr>
              <a:t>物理模型</a:t>
            </a:r>
            <a:r>
              <a:rPr lang="zh-CN" altLang="en-US" sz="1555" dirty="0">
                <a:solidFill>
                  <a:srgbClr val="FF0000"/>
                </a:solidFill>
                <a:latin typeface="华文中宋" panose="02010600040101010101" pitchFamily="2" charset="-122"/>
                <a:ea typeface="华文中宋" panose="02010600040101010101" pitchFamily="2" charset="-122"/>
              </a:rPr>
              <a:t>：</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是对数据最底层的抽象，描述数据在系统内部的表示方式和存取方法，在磁盘或磁带上的存储方式和存取方法。</a:t>
            </a:r>
          </a:p>
        </p:txBody>
      </p:sp>
      <p:grpSp>
        <p:nvGrpSpPr>
          <p:cNvPr id="2" name="组合 1"/>
          <p:cNvGrpSpPr/>
          <p:nvPr/>
        </p:nvGrpSpPr>
        <p:grpSpPr>
          <a:xfrm>
            <a:off x="5847797" y="946275"/>
            <a:ext cx="3912723" cy="4287489"/>
            <a:chOff x="5577417" y="730251"/>
            <a:chExt cx="3912723" cy="4287489"/>
          </a:xfrm>
        </p:grpSpPr>
        <p:pic>
          <p:nvPicPr>
            <p:cNvPr id="76802" name="Picture 6" descr="See the source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7417" y="730251"/>
              <a:ext cx="3229681"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25"/>
            <p:cNvGrpSpPr/>
            <p:nvPr/>
          </p:nvGrpSpPr>
          <p:grpSpPr bwMode="auto">
            <a:xfrm>
              <a:off x="6136986" y="2150616"/>
              <a:ext cx="3353154" cy="2867124"/>
              <a:chOff x="2164" y="1957"/>
              <a:chExt cx="1901" cy="1951"/>
            </a:xfrm>
            <a:effectLst>
              <a:outerShdw blurRad="63500" sx="102000" sy="102000" algn="ctr" rotWithShape="0">
                <a:prstClr val="black">
                  <a:alpha val="40000"/>
                </a:prstClr>
              </a:outerShdw>
            </a:effectLst>
          </p:grpSpPr>
          <p:sp>
            <p:nvSpPr>
              <p:cNvPr id="5" name="Rectangle 5"/>
              <p:cNvSpPr>
                <a:spLocks noChangeArrowheads="1"/>
              </p:cNvSpPr>
              <p:nvPr/>
            </p:nvSpPr>
            <p:spPr bwMode="auto">
              <a:xfrm>
                <a:off x="2164" y="3569"/>
                <a:ext cx="1224" cy="339"/>
              </a:xfrm>
              <a:prstGeom prst="rect">
                <a:avLst/>
              </a:prstGeom>
              <a:solidFill>
                <a:srgbClr val="0070C0"/>
              </a:solidFill>
            </p:spPr>
            <p:style>
              <a:lnRef idx="1">
                <a:schemeClr val="accent6"/>
              </a:lnRef>
              <a:fillRef idx="3">
                <a:schemeClr val="accent6"/>
              </a:fillRef>
              <a:effectRef idx="2">
                <a:schemeClr val="accent6"/>
              </a:effectRef>
              <a:fontRef idx="minor">
                <a:schemeClr val="lt1"/>
              </a:fontRef>
            </p:style>
            <p:txBody>
              <a:bodyPr wrap="none" anchor="ctr"/>
              <a:lstStyle>
                <a:lvl1pPr marL="342900" indent="-342900"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555">
                    <a:solidFill>
                      <a:schemeClr val="bg1"/>
                    </a:solidFill>
                    <a:latin typeface="微软雅黑" panose="020B0503020204020204" pitchFamily="34" charset="-122"/>
                    <a:ea typeface="微软雅黑" panose="020B0503020204020204" pitchFamily="34" charset="-122"/>
                  </a:rPr>
                  <a:t>DBMS</a:t>
                </a:r>
                <a:r>
                  <a:rPr lang="zh-CN" altLang="en-US" sz="1555">
                    <a:solidFill>
                      <a:schemeClr val="bg1"/>
                    </a:solidFill>
                    <a:latin typeface="微软雅黑" panose="020B0503020204020204" pitchFamily="34" charset="-122"/>
                    <a:ea typeface="微软雅黑" panose="020B0503020204020204" pitchFamily="34" charset="-122"/>
                  </a:rPr>
                  <a:t>支持的数据模型</a:t>
                </a:r>
              </a:p>
            </p:txBody>
          </p:sp>
          <p:sp>
            <p:nvSpPr>
              <p:cNvPr id="6" name="Rectangle 6"/>
              <p:cNvSpPr>
                <a:spLocks noChangeArrowheads="1"/>
              </p:cNvSpPr>
              <p:nvPr/>
            </p:nvSpPr>
            <p:spPr bwMode="auto">
              <a:xfrm>
                <a:off x="2164" y="2819"/>
                <a:ext cx="1224" cy="363"/>
              </a:xfrm>
              <a:prstGeom prst="rect">
                <a:avLst/>
              </a:prstGeom>
              <a:solidFill>
                <a:srgbClr val="00B0F0"/>
              </a:solidFill>
            </p:spPr>
            <p:style>
              <a:lnRef idx="1">
                <a:schemeClr val="accent2"/>
              </a:lnRef>
              <a:fillRef idx="2">
                <a:schemeClr val="accent2"/>
              </a:fillRef>
              <a:effectRef idx="1">
                <a:schemeClr val="accent2"/>
              </a:effectRef>
              <a:fontRef idx="minor">
                <a:schemeClr val="dk1"/>
              </a:fontRef>
            </p:style>
            <p:txBody>
              <a:bodyPr wrap="none" anchor="ctr"/>
              <a:lstStyle>
                <a:lvl1pPr marL="342900" indent="-342900"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800">
                    <a:solidFill>
                      <a:schemeClr val="bg1"/>
                    </a:solidFill>
                    <a:latin typeface="微软雅黑" panose="020B0503020204020204" pitchFamily="34" charset="-122"/>
                    <a:ea typeface="微软雅黑" panose="020B0503020204020204" pitchFamily="34" charset="-122"/>
                  </a:rPr>
                  <a:t>概念模型</a:t>
                </a:r>
              </a:p>
            </p:txBody>
          </p:sp>
          <p:sp>
            <p:nvSpPr>
              <p:cNvPr id="9" name="Text Box 9"/>
              <p:cNvSpPr txBox="1">
                <a:spLocks noChangeArrowheads="1"/>
              </p:cNvSpPr>
              <p:nvPr/>
            </p:nvSpPr>
            <p:spPr bwMode="auto">
              <a:xfrm>
                <a:off x="3379" y="2867"/>
                <a:ext cx="686" cy="272"/>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000" dirty="0">
                    <a:latin typeface="微软雅黑" panose="020B0503020204020204" pitchFamily="34" charset="-122"/>
                    <a:ea typeface="微软雅黑" panose="020B0503020204020204" pitchFamily="34" charset="-122"/>
                  </a:rPr>
                  <a:t>信息世界</a:t>
                </a:r>
              </a:p>
            </p:txBody>
          </p:sp>
          <p:sp>
            <p:nvSpPr>
              <p:cNvPr id="10" name="Text Box 10"/>
              <p:cNvSpPr txBox="1">
                <a:spLocks noChangeArrowheads="1"/>
              </p:cNvSpPr>
              <p:nvPr/>
            </p:nvSpPr>
            <p:spPr bwMode="auto">
              <a:xfrm>
                <a:off x="3379" y="3581"/>
                <a:ext cx="686" cy="272"/>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000" dirty="0">
                    <a:latin typeface="微软雅黑" panose="020B0503020204020204" pitchFamily="34" charset="-122"/>
                    <a:ea typeface="微软雅黑" panose="020B0503020204020204" pitchFamily="34" charset="-122"/>
                  </a:rPr>
                  <a:t>机器世界</a:t>
                </a:r>
              </a:p>
            </p:txBody>
          </p:sp>
          <p:sp>
            <p:nvSpPr>
              <p:cNvPr id="12" name="Line 13"/>
              <p:cNvSpPr>
                <a:spLocks noChangeShapeType="1"/>
              </p:cNvSpPr>
              <p:nvPr/>
            </p:nvSpPr>
            <p:spPr bwMode="auto">
              <a:xfrm>
                <a:off x="2699" y="1957"/>
                <a:ext cx="0" cy="181"/>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sz="3555">
                  <a:latin typeface="微软雅黑" panose="020B0503020204020204" pitchFamily="34" charset="-122"/>
                  <a:ea typeface="微软雅黑" panose="020B0503020204020204" pitchFamily="34" charset="-122"/>
                </a:endParaRPr>
              </a:p>
            </p:txBody>
          </p:sp>
          <p:sp>
            <p:nvSpPr>
              <p:cNvPr id="13" name="Line 14"/>
              <p:cNvSpPr>
                <a:spLocks noChangeShapeType="1"/>
              </p:cNvSpPr>
              <p:nvPr/>
            </p:nvSpPr>
            <p:spPr bwMode="auto">
              <a:xfrm>
                <a:off x="2699" y="2637"/>
                <a:ext cx="0" cy="181"/>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sz="3555">
                  <a:latin typeface="微软雅黑" panose="020B0503020204020204" pitchFamily="34" charset="-122"/>
                  <a:ea typeface="微软雅黑" panose="020B0503020204020204" pitchFamily="34" charset="-122"/>
                </a:endParaRPr>
              </a:p>
            </p:txBody>
          </p:sp>
          <p:sp>
            <p:nvSpPr>
              <p:cNvPr id="14" name="Line 15"/>
              <p:cNvSpPr>
                <a:spLocks noChangeShapeType="1"/>
              </p:cNvSpPr>
              <p:nvPr/>
            </p:nvSpPr>
            <p:spPr bwMode="auto">
              <a:xfrm>
                <a:off x="2699" y="3182"/>
                <a:ext cx="0" cy="387"/>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sz="3555">
                  <a:latin typeface="微软雅黑" panose="020B0503020204020204" pitchFamily="34" charset="-122"/>
                  <a:ea typeface="微软雅黑" panose="020B0503020204020204" pitchFamily="34" charset="-122"/>
                </a:endParaRPr>
              </a:p>
            </p:txBody>
          </p:sp>
        </p:grpSp>
        <p:pic>
          <p:nvPicPr>
            <p:cNvPr id="76806" name="Picture 8" descr="See the sourc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361253">
              <a:off x="6711598" y="2231320"/>
              <a:ext cx="1008944" cy="1192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7" name="矩形 1"/>
            <p:cNvSpPr>
              <a:spLocks noChangeArrowheads="1"/>
            </p:cNvSpPr>
            <p:nvPr/>
          </p:nvSpPr>
          <p:spPr bwMode="auto">
            <a:xfrm>
              <a:off x="7799917" y="2621139"/>
              <a:ext cx="1210588" cy="400110"/>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3200">
                  <a:solidFill>
                    <a:schemeClr val="tx1"/>
                  </a:solidFill>
                  <a:latin typeface="Arial" panose="020B0604020202020204" pitchFamily="34" charset="0"/>
                  <a:ea typeface="宋体" panose="02010600030101010101" pitchFamily="2" charset="-122"/>
                </a:defRPr>
              </a:lvl1pPr>
              <a:lvl2pPr>
                <a:defRPr sz="3200">
                  <a:solidFill>
                    <a:schemeClr val="tx1"/>
                  </a:solidFill>
                  <a:latin typeface="Arial" panose="020B0604020202020204" pitchFamily="34" charset="0"/>
                  <a:ea typeface="宋体" panose="02010600030101010101" pitchFamily="2" charset="-122"/>
                </a:defRPr>
              </a:lvl2pPr>
              <a:lvl3pPr>
                <a:defRPr sz="3200">
                  <a:solidFill>
                    <a:schemeClr val="tx1"/>
                  </a:solidFill>
                  <a:latin typeface="Arial" panose="020B0604020202020204" pitchFamily="34" charset="0"/>
                  <a:ea typeface="宋体" panose="02010600030101010101" pitchFamily="2" charset="-122"/>
                </a:defRPr>
              </a:lvl3pPr>
              <a:lvl4pPr>
                <a:defRPr sz="3200">
                  <a:solidFill>
                    <a:schemeClr val="tx1"/>
                  </a:solidFill>
                  <a:latin typeface="Arial" panose="020B0604020202020204" pitchFamily="34" charset="0"/>
                  <a:ea typeface="宋体" panose="02010600030101010101" pitchFamily="2" charset="-122"/>
                </a:defRPr>
              </a:lvl4pPr>
              <a:lvl5pPr>
                <a:defRPr sz="3200">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微软雅黑" panose="020B0503020204020204" pitchFamily="34" charset="-122"/>
                  <a:ea typeface="微软雅黑" panose="020B0503020204020204" pitchFamily="34" charset="-122"/>
                </a:rPr>
                <a:t>认识抽象</a:t>
              </a:r>
            </a:p>
          </p:txBody>
        </p:sp>
      </p:gr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Box 3"/>
          <p:cNvSpPr txBox="1">
            <a:spLocks noChangeArrowheads="1"/>
          </p:cNvSpPr>
          <p:nvPr/>
        </p:nvSpPr>
        <p:spPr bwMode="auto">
          <a:xfrm>
            <a:off x="4016159"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20000"/>
              </a:spcBef>
              <a:defRPr sz="3110" b="1">
                <a:latin typeface="微软雅黑" panose="020B0503020204020204" pitchFamily="34" charset="-122"/>
                <a:ea typeface="微软雅黑" panose="020B0503020204020204" pitchFamily="34" charset="-122"/>
              </a:defRPr>
            </a:lvl1pPr>
            <a:lvl2pPr>
              <a:defRPr sz="3200">
                <a:latin typeface="Arial" panose="020B0604020202020204" pitchFamily="34" charset="0"/>
                <a:ea typeface="宋体" panose="02010600030101010101" pitchFamily="2" charset="-122"/>
              </a:defRPr>
            </a:lvl2pPr>
            <a:lvl3pPr>
              <a:defRPr sz="3200">
                <a:latin typeface="Arial" panose="020B0604020202020204" pitchFamily="34" charset="0"/>
                <a:ea typeface="宋体" panose="02010600030101010101" pitchFamily="2" charset="-122"/>
              </a:defRPr>
            </a:lvl3pPr>
            <a:lvl4pPr>
              <a:defRPr sz="3200">
                <a:latin typeface="Arial" panose="020B0604020202020204" pitchFamily="34" charset="0"/>
                <a:ea typeface="宋体" panose="02010600030101010101" pitchFamily="2" charset="-122"/>
              </a:defRPr>
            </a:lvl4pPr>
            <a:lvl5pPr>
              <a:defRPr sz="3200">
                <a:latin typeface="Arial" panose="020B0604020202020204" pitchFamily="34" charset="0"/>
                <a:ea typeface="宋体" panose="02010600030101010101" pitchFamily="2" charset="-122"/>
              </a:defRPr>
            </a:lvl5pPr>
            <a:lvl6pPr indent="1905" eaLnBrk="0" fontAlgn="base" hangingPunct="0">
              <a:spcBef>
                <a:spcPct val="0"/>
              </a:spcBef>
              <a:spcAft>
                <a:spcPct val="0"/>
              </a:spcAft>
              <a:defRPr sz="3200">
                <a:latin typeface="Arial" panose="020B0604020202020204" pitchFamily="34" charset="0"/>
                <a:ea typeface="宋体" panose="02010600030101010101" pitchFamily="2" charset="-122"/>
              </a:defRPr>
            </a:lvl6pPr>
            <a:lvl7pPr indent="1905" eaLnBrk="0" fontAlgn="base" hangingPunct="0">
              <a:spcBef>
                <a:spcPct val="0"/>
              </a:spcBef>
              <a:spcAft>
                <a:spcPct val="0"/>
              </a:spcAft>
              <a:defRPr sz="3200">
                <a:latin typeface="Arial" panose="020B0604020202020204" pitchFamily="34" charset="0"/>
                <a:ea typeface="宋体" panose="02010600030101010101" pitchFamily="2" charset="-122"/>
              </a:defRPr>
            </a:lvl7pPr>
            <a:lvl8pPr indent="1905" eaLnBrk="0" fontAlgn="base" hangingPunct="0">
              <a:spcBef>
                <a:spcPct val="0"/>
              </a:spcBef>
              <a:spcAft>
                <a:spcPct val="0"/>
              </a:spcAft>
              <a:defRPr sz="3200">
                <a:latin typeface="Arial" panose="020B0604020202020204" pitchFamily="34" charset="0"/>
                <a:ea typeface="宋体" panose="02010600030101010101" pitchFamily="2" charset="-122"/>
              </a:defRPr>
            </a:lvl8pPr>
            <a:lvl9pPr indent="1905" eaLnBrk="0" fontAlgn="base" hangingPunct="0">
              <a:spcBef>
                <a:spcPct val="0"/>
              </a:spcBef>
              <a:spcAft>
                <a:spcPct val="0"/>
              </a:spcAft>
              <a:defRPr sz="3200">
                <a:latin typeface="Arial" panose="020B0604020202020204" pitchFamily="34" charset="0"/>
                <a:ea typeface="宋体" panose="02010600030101010101" pitchFamily="2" charset="-122"/>
              </a:defRPr>
            </a:lvl9pPr>
          </a:lstStyle>
          <a:p>
            <a:r>
              <a:rPr lang="zh-CN" altLang="en-US" dirty="0"/>
              <a:t>数据模型</a:t>
            </a:r>
          </a:p>
        </p:txBody>
      </p:sp>
      <p:sp>
        <p:nvSpPr>
          <p:cNvPr id="12" name="矩形 48"/>
          <p:cNvSpPr>
            <a:spLocks noChangeArrowheads="1"/>
          </p:cNvSpPr>
          <p:nvPr/>
        </p:nvSpPr>
        <p:spPr bwMode="auto">
          <a:xfrm>
            <a:off x="4039306" y="2524125"/>
            <a:ext cx="3896431" cy="180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1000" indent="-381000" eaLnBrk="1" hangingPunct="1">
              <a:lnSpc>
                <a:spcPct val="120000"/>
              </a:lnSpc>
              <a:spcBef>
                <a:spcPts val="665"/>
              </a:spcBef>
              <a:buFont typeface="Arial" panose="020B0604020202020204" pitchFamily="34" charset="0"/>
              <a:buChar char="•"/>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两大类数据模型</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marL="381000" indent="-381000" eaLnBrk="1" hangingPunct="1">
              <a:lnSpc>
                <a:spcPct val="120000"/>
              </a:lnSpc>
              <a:spcBef>
                <a:spcPts val="665"/>
              </a:spcBef>
              <a:buFont typeface="Arial" panose="020B0604020202020204" pitchFamily="34" charset="0"/>
              <a:buChar char="•"/>
              <a:defRPr/>
            </a:pPr>
            <a:r>
              <a:rPr lang="zh-CN" altLang="en-US" sz="2000" dirty="0">
                <a:solidFill>
                  <a:srgbClr val="FF0000"/>
                </a:solidFill>
                <a:latin typeface="微软雅黑" panose="020B0503020204020204" pitchFamily="34" charset="-122"/>
                <a:ea typeface="微软雅黑" panose="020B0503020204020204" pitchFamily="34" charset="-122"/>
              </a:rPr>
              <a:t>数据模型的组成要素</a:t>
            </a:r>
          </a:p>
          <a:p>
            <a:pPr marL="381000" indent="-381000" eaLnBrk="1" hangingPunct="1">
              <a:lnSpc>
                <a:spcPct val="120000"/>
              </a:lnSpc>
              <a:spcBef>
                <a:spcPts val="665"/>
              </a:spcBef>
              <a:buFont typeface="Arial" panose="020B0604020202020204" pitchFamily="34" charset="0"/>
              <a:buChar char="•"/>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概念模型</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marL="381000" indent="-381000" eaLnBrk="1" hangingPunct="1">
              <a:lnSpc>
                <a:spcPct val="120000"/>
              </a:lnSpc>
              <a:spcBef>
                <a:spcPts val="665"/>
              </a:spcBef>
              <a:buFont typeface="Arial" panose="020B0604020202020204" pitchFamily="34" charset="0"/>
              <a:buChar char="•"/>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最常用的数据模型 </a:t>
            </a:r>
          </a:p>
        </p:txBody>
      </p:sp>
      <p:sp>
        <p:nvSpPr>
          <p:cNvPr id="8" name="椭圆 7"/>
          <p:cNvSpPr/>
          <p:nvPr/>
        </p:nvSpPr>
        <p:spPr>
          <a:xfrm>
            <a:off x="2979209" y="1924404"/>
            <a:ext cx="869597" cy="883708"/>
          </a:xfrm>
          <a:prstGeom prst="ellipse">
            <a:avLst/>
          </a:prstGeom>
          <a:ln>
            <a:solidFill>
              <a:srgbClr val="0B2880"/>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5">
              <a:latin typeface="Impact" panose="020B0806030902050204" pitchFamily="34" charset="0"/>
            </a:endParaRPr>
          </a:p>
        </p:txBody>
      </p:sp>
      <p:sp>
        <p:nvSpPr>
          <p:cNvPr id="11" name="椭圆 10"/>
          <p:cNvSpPr/>
          <p:nvPr/>
        </p:nvSpPr>
        <p:spPr>
          <a:xfrm>
            <a:off x="3053291" y="2007306"/>
            <a:ext cx="720000" cy="720000"/>
          </a:xfrm>
          <a:prstGeom prst="ellipse">
            <a:avLst/>
          </a:prstGeom>
          <a:solidFill>
            <a:srgbClr val="0B2880"/>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eaLnBrk="0" fontAlgn="base" hangingPunct="0">
              <a:spcBef>
                <a:spcPct val="20000"/>
              </a:spcBef>
              <a:spcAft>
                <a:spcPct val="0"/>
              </a:spcAft>
              <a:defRPr/>
            </a:pPr>
            <a:r>
              <a:rPr lang="en-US" altLang="zh-CN" sz="4890" dirty="0">
                <a:latin typeface="Impact" panose="020B0806030902050204" pitchFamily="34" charset="0"/>
              </a:rPr>
              <a:t>3</a:t>
            </a:r>
            <a:endParaRPr lang="zh-CN" altLang="en-US" sz="4890" dirty="0">
              <a:latin typeface="Impact" panose="020B0806030902050204" pitchFamily="34" charset="0"/>
            </a:endParaRPr>
          </a:p>
        </p:txBody>
      </p:sp>
      <p:cxnSp>
        <p:nvCxnSpPr>
          <p:cNvPr id="13" name="直接连接符 12"/>
          <p:cNvCxnSpPr/>
          <p:nvPr/>
        </p:nvCxnSpPr>
        <p:spPr>
          <a:xfrm>
            <a:off x="3848806" y="2382371"/>
            <a:ext cx="3600098" cy="0"/>
          </a:xfrm>
          <a:prstGeom prst="line">
            <a:avLst/>
          </a:prstGeom>
          <a:ln w="28575">
            <a:solidFill>
              <a:srgbClr val="0B2880"/>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is1ïḋe"/>
          <p:cNvSpPr/>
          <p:nvPr/>
        </p:nvSpPr>
        <p:spPr>
          <a:xfrm>
            <a:off x="1208048" y="1501981"/>
            <a:ext cx="3893547" cy="1631599"/>
          </a:xfrm>
          <a:prstGeom prst="rect">
            <a:avLst/>
          </a:prstGeom>
          <a:solidFill>
            <a:srgbClr val="0070C0"/>
          </a:solidFill>
          <a:ln w="12700" cap="rnd" cmpd="sng" algn="ctr">
            <a:noFill/>
            <a:prstDash val="solid"/>
            <a:round/>
          </a:ln>
          <a:effectLst>
            <a:outerShdw blurRad="254000" dist="127000" algn="ctr" rotWithShape="0">
              <a:sysClr val="windowText" lastClr="000000">
                <a:lumMod val="85000"/>
                <a:lumOff val="15000"/>
                <a:alpha val="10000"/>
              </a:sysClr>
            </a:outerShdw>
          </a:effectLst>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sz="1600" b="1">
              <a:solidFill>
                <a:prstClr val="black">
                  <a:lumMod val="85000"/>
                  <a:lumOff val="15000"/>
                </a:prstClr>
              </a:solidFill>
              <a:latin typeface="Arial" panose="020B0604020202020204"/>
              <a:ea typeface="等线" panose="02010600030101010101" charset="-122"/>
            </a:endParaRPr>
          </a:p>
        </p:txBody>
      </p:sp>
      <p:sp>
        <p:nvSpPr>
          <p:cNvPr id="40" name="is1ïḋe"/>
          <p:cNvSpPr/>
          <p:nvPr/>
        </p:nvSpPr>
        <p:spPr>
          <a:xfrm>
            <a:off x="5905204" y="1513348"/>
            <a:ext cx="3364376" cy="1631599"/>
          </a:xfrm>
          <a:prstGeom prst="rect">
            <a:avLst/>
          </a:prstGeom>
          <a:solidFill>
            <a:srgbClr val="0070C0"/>
          </a:solidFill>
          <a:ln w="12700" cap="rnd" cmpd="sng" algn="ctr">
            <a:noFill/>
            <a:prstDash val="solid"/>
            <a:round/>
          </a:ln>
          <a:effectLst>
            <a:outerShdw blurRad="254000" dist="127000" algn="ctr" rotWithShape="0">
              <a:sysClr val="windowText" lastClr="000000">
                <a:lumMod val="85000"/>
                <a:lumOff val="15000"/>
                <a:alpha val="10000"/>
              </a:sysClr>
            </a:outerShdw>
          </a:effectLst>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1" i="0" u="none" strike="noStrike" kern="1200" cap="none" spc="0" normalizeH="0" baseline="0" noProof="0">
              <a:ln>
                <a:noFill/>
              </a:ln>
              <a:solidFill>
                <a:prstClr val="black">
                  <a:lumMod val="85000"/>
                  <a:lumOff val="15000"/>
                </a:prstClr>
              </a:solidFill>
              <a:effectLst/>
              <a:uLnTx/>
              <a:uFillTx/>
              <a:latin typeface="Arial" panose="020B0604020202020204"/>
              <a:ea typeface="等线" panose="02010600030101010101" charset="-122"/>
              <a:cs typeface="+mn-cs"/>
            </a:endParaRPr>
          </a:p>
        </p:txBody>
      </p:sp>
      <p:sp>
        <p:nvSpPr>
          <p:cNvPr id="78851" name="Rectangle 2050"/>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a:t>数据模型的组成三要素</a:t>
            </a:r>
          </a:p>
        </p:txBody>
      </p:sp>
      <p:sp>
        <p:nvSpPr>
          <p:cNvPr id="9" name="Text Box 7"/>
          <p:cNvSpPr txBox="1">
            <a:spLocks noChangeArrowheads="1"/>
          </p:cNvSpPr>
          <p:nvPr/>
        </p:nvSpPr>
        <p:spPr bwMode="auto">
          <a:xfrm>
            <a:off x="3098024" y="790577"/>
            <a:ext cx="2807179" cy="43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zh-CN" sz="2220" b="1" dirty="0">
                <a:solidFill>
                  <a:srgbClr val="FF0000"/>
                </a:solidFill>
                <a:latin typeface="微软雅黑" panose="020B0503020204020204" pitchFamily="34" charset="-122"/>
                <a:ea typeface="微软雅黑" panose="020B0503020204020204" pitchFamily="34" charset="-122"/>
              </a:rPr>
              <a:t>数据模型</a:t>
            </a:r>
            <a:r>
              <a:rPr lang="zh-CN" altLang="zh-CN" sz="2220" b="1" dirty="0">
                <a:latin typeface="微软雅黑" panose="020B0503020204020204" pitchFamily="34" charset="-122"/>
                <a:ea typeface="微软雅黑" panose="020B0503020204020204" pitchFamily="34" charset="-122"/>
              </a:rPr>
              <a:t> </a:t>
            </a:r>
            <a:r>
              <a:rPr lang="zh-CN" altLang="zh-CN" sz="2220" dirty="0">
                <a:latin typeface="微软雅黑" panose="020B0503020204020204" pitchFamily="34" charset="-122"/>
                <a:ea typeface="微软雅黑" panose="020B0503020204020204" pitchFamily="34" charset="-122"/>
              </a:rPr>
              <a:t> 的  </a:t>
            </a:r>
            <a:r>
              <a:rPr lang="zh-CN" altLang="zh-CN" sz="2220" b="1" dirty="0">
                <a:solidFill>
                  <a:srgbClr val="FF0000"/>
                </a:solidFill>
                <a:latin typeface="微软雅黑" panose="020B0503020204020204" pitchFamily="34" charset="-122"/>
                <a:ea typeface="微软雅黑" panose="020B0503020204020204" pitchFamily="34" charset="-122"/>
              </a:rPr>
              <a:t>三要素</a:t>
            </a:r>
          </a:p>
        </p:txBody>
      </p:sp>
      <p:sp>
        <p:nvSpPr>
          <p:cNvPr id="10" name="Text Box 8"/>
          <p:cNvSpPr txBox="1">
            <a:spLocks noChangeArrowheads="1"/>
          </p:cNvSpPr>
          <p:nvPr/>
        </p:nvSpPr>
        <p:spPr bwMode="auto">
          <a:xfrm>
            <a:off x="1263929" y="1454635"/>
            <a:ext cx="3893549" cy="163159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noAutofit/>
          </a:bodyPr>
          <a:lstStyle>
            <a:lvl1pPr marL="285750" indent="-285750" defTabSz="913130" eaLnBrk="1" hangingPunct="1">
              <a:lnSpc>
                <a:spcPct val="150000"/>
              </a:lnSpc>
              <a:spcBef>
                <a:spcPct val="20000"/>
              </a:spcBef>
              <a:buSzPct val="80000"/>
              <a:buFont typeface="Wingdings" panose="05000000000000000000" pitchFamily="2" charset="2"/>
              <a:buChar char="l"/>
              <a:defRPr sz="1800">
                <a:solidFill>
                  <a:schemeClr val="tx1">
                    <a:lumMod val="50000"/>
                    <a:lumOff val="50000"/>
                  </a:schemeClr>
                </a:solidFill>
                <a:latin typeface="微软雅黑" panose="020B0503020204020204" pitchFamily="34" charset="-122"/>
                <a:ea typeface="微软雅黑" panose="020B0503020204020204" pitchFamily="34" charset="-122"/>
              </a:defRPr>
            </a:lvl1pPr>
            <a:lvl2pPr marL="450850" lvl="1" indent="-180975" defTabSz="913130" eaLnBrk="1" hangingPunct="1">
              <a:spcBef>
                <a:spcPct val="20000"/>
              </a:spcBef>
              <a:buSzPct val="100000"/>
              <a:buFont typeface="Arial" panose="020B0604020202020204" pitchFamily="34" charset="0"/>
              <a:buChar char="-"/>
              <a:defRPr sz="1600">
                <a:ea typeface="+mn-ea"/>
              </a:defRPr>
            </a:lvl2pPr>
            <a:lvl3pPr marL="1141730" indent="-227330" defTabSz="913130" eaLnBrk="0" hangingPunct="0">
              <a:spcBef>
                <a:spcPct val="20000"/>
              </a:spcBef>
              <a:buFont typeface="Arial" panose="020B0604020202020204" pitchFamily="34" charset="0"/>
              <a:buChar char="•"/>
              <a:defRPr sz="2400">
                <a:latin typeface="+mn-lt"/>
                <a:ea typeface="+mn-ea"/>
              </a:defRPr>
            </a:lvl3pPr>
            <a:lvl4pPr marL="1598930" indent="-227330" defTabSz="913130" eaLnBrk="0" hangingPunct="0">
              <a:spcBef>
                <a:spcPct val="20000"/>
              </a:spcBef>
              <a:buFont typeface="Arial" panose="020B0604020202020204" pitchFamily="34" charset="0"/>
              <a:buChar char="–"/>
              <a:defRPr sz="2000">
                <a:latin typeface="+mn-lt"/>
                <a:ea typeface="+mn-ea"/>
              </a:defRPr>
            </a:lvl4pPr>
            <a:lvl5pPr marL="2056130" indent="-227330" defTabSz="913130" eaLnBrk="0" hangingPunct="0">
              <a:spcBef>
                <a:spcPct val="20000"/>
              </a:spcBef>
              <a:buFont typeface="Arial" panose="020B0604020202020204" pitchFamily="34" charset="0"/>
              <a:buChar char="»"/>
              <a:defRPr sz="2000">
                <a:latin typeface="+mn-lt"/>
                <a:ea typeface="+mn-ea"/>
              </a:defRPr>
            </a:lvl5pPr>
            <a:lvl6pPr marL="2514600" indent="-228600" defTabSz="914400">
              <a:spcBef>
                <a:spcPct val="20000"/>
              </a:spcBef>
              <a:buFont typeface="Arial" panose="020B0604020202020204" pitchFamily="34" charset="0"/>
              <a:buChar char="•"/>
              <a:defRPr sz="2000">
                <a:latin typeface="+mn-lt"/>
                <a:ea typeface="+mn-ea"/>
              </a:defRPr>
            </a:lvl6pPr>
            <a:lvl7pPr marL="2971800" indent="-228600" defTabSz="914400">
              <a:spcBef>
                <a:spcPct val="20000"/>
              </a:spcBef>
              <a:buFont typeface="Arial" panose="020B0604020202020204" pitchFamily="34" charset="0"/>
              <a:buChar char="•"/>
              <a:defRPr sz="2000">
                <a:latin typeface="+mn-lt"/>
                <a:ea typeface="+mn-ea"/>
              </a:defRPr>
            </a:lvl7pPr>
            <a:lvl8pPr marL="3429000" indent="-228600" defTabSz="914400">
              <a:spcBef>
                <a:spcPct val="20000"/>
              </a:spcBef>
              <a:buFont typeface="Arial" panose="020B0604020202020204" pitchFamily="34" charset="0"/>
              <a:buChar char="•"/>
              <a:defRPr sz="2000">
                <a:latin typeface="+mn-lt"/>
                <a:ea typeface="+mn-ea"/>
              </a:defRPr>
            </a:lvl8pPr>
            <a:lvl9pPr marL="3886200" indent="-228600" defTabSz="914400">
              <a:spcBef>
                <a:spcPct val="20000"/>
              </a:spcBef>
              <a:buFont typeface="Arial" panose="020B0604020202020204" pitchFamily="34" charset="0"/>
              <a:buChar char="•"/>
              <a:defRPr sz="2000">
                <a:latin typeface="+mn-lt"/>
                <a:ea typeface="+mn-ea"/>
              </a:defRPr>
            </a:lvl9pPr>
          </a:lstStyle>
          <a:p>
            <a:pPr marL="85725" indent="0">
              <a:buNone/>
              <a:defRPr/>
            </a:pPr>
            <a:r>
              <a:rPr lang="zh-CN" altLang="zh-CN" dirty="0">
                <a:solidFill>
                  <a:schemeClr val="bg1"/>
                </a:solidFill>
              </a:rPr>
              <a:t>形式化描述数据、数据之间的联系</a:t>
            </a:r>
          </a:p>
          <a:p>
            <a:pPr marL="85725" indent="0">
              <a:buNone/>
              <a:defRPr/>
            </a:pPr>
            <a:r>
              <a:rPr lang="zh-CN" altLang="zh-CN" dirty="0">
                <a:solidFill>
                  <a:schemeClr val="bg1"/>
                </a:solidFill>
              </a:rPr>
              <a:t>以及数据操作和有关的语义约束规则的方法</a:t>
            </a:r>
          </a:p>
        </p:txBody>
      </p:sp>
      <p:sp>
        <p:nvSpPr>
          <p:cNvPr id="11" name="Text Box 9"/>
          <p:cNvSpPr txBox="1">
            <a:spLocks noChangeArrowheads="1"/>
          </p:cNvSpPr>
          <p:nvPr/>
        </p:nvSpPr>
        <p:spPr bwMode="auto">
          <a:xfrm>
            <a:off x="6080551" y="1529228"/>
            <a:ext cx="1901472" cy="1422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3200">
                <a:solidFill>
                  <a:schemeClr val="tx1"/>
                </a:solidFill>
                <a:latin typeface="Arial" panose="020B0604020202020204" pitchFamily="34" charset="0"/>
                <a:ea typeface="宋体" panose="02010600030101010101" pitchFamily="2" charset="-122"/>
              </a:defRPr>
            </a:lvl1pPr>
            <a:lvl2pPr>
              <a:defRPr sz="3200">
                <a:solidFill>
                  <a:schemeClr val="tx1"/>
                </a:solidFill>
                <a:latin typeface="Arial" panose="020B0604020202020204" pitchFamily="34" charset="0"/>
                <a:ea typeface="宋体" panose="02010600030101010101" pitchFamily="2" charset="-122"/>
              </a:defRPr>
            </a:lvl2pPr>
            <a:lvl3pPr>
              <a:defRPr sz="3200">
                <a:solidFill>
                  <a:schemeClr val="tx1"/>
                </a:solidFill>
                <a:latin typeface="Arial" panose="020B0604020202020204" pitchFamily="34" charset="0"/>
                <a:ea typeface="宋体" panose="02010600030101010101" pitchFamily="2" charset="-122"/>
              </a:defRPr>
            </a:lvl3pPr>
            <a:lvl4pPr>
              <a:defRPr sz="3200">
                <a:solidFill>
                  <a:schemeClr val="tx1"/>
                </a:solidFill>
                <a:latin typeface="Arial" panose="020B0604020202020204" pitchFamily="34" charset="0"/>
                <a:ea typeface="宋体" panose="02010600030101010101" pitchFamily="2" charset="-122"/>
              </a:defRPr>
            </a:lvl4pPr>
            <a:lvl5pPr>
              <a:defRPr sz="3200">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50000"/>
              </a:lnSpc>
              <a:buFontTx/>
              <a:buAutoNum type="circleNumDbPlain"/>
            </a:pPr>
            <a:r>
              <a:rPr lang="zh-CN" altLang="zh-CN" sz="2000" dirty="0">
                <a:solidFill>
                  <a:srgbClr val="FF0000"/>
                </a:solidFill>
                <a:highlight>
                  <a:srgbClr val="FFFF00"/>
                </a:highlight>
                <a:latin typeface="微软雅黑" panose="020B0503020204020204" pitchFamily="34" charset="-122"/>
                <a:ea typeface="微软雅黑" panose="020B0503020204020204" pitchFamily="34" charset="-122"/>
              </a:rPr>
              <a:t>数据结构</a:t>
            </a:r>
            <a:endParaRPr lang="en-US" altLang="zh-CN" sz="2000" dirty="0">
              <a:solidFill>
                <a:srgbClr val="FF0000"/>
              </a:solidFill>
              <a:highlight>
                <a:srgbClr val="FFFF00"/>
              </a:highlight>
              <a:latin typeface="微软雅黑" panose="020B0503020204020204" pitchFamily="34" charset="-122"/>
              <a:ea typeface="微软雅黑" panose="020B0503020204020204" pitchFamily="34" charset="-122"/>
            </a:endParaRPr>
          </a:p>
          <a:p>
            <a:pPr eaLnBrk="1" hangingPunct="1">
              <a:lnSpc>
                <a:spcPct val="150000"/>
              </a:lnSpc>
              <a:buFontTx/>
              <a:buAutoNum type="circleNumDbPlain"/>
            </a:pPr>
            <a:r>
              <a:rPr lang="zh-CN" altLang="en-US" sz="2000" dirty="0">
                <a:solidFill>
                  <a:srgbClr val="FF0000"/>
                </a:solidFill>
                <a:highlight>
                  <a:srgbClr val="FFFF00"/>
                </a:highlight>
                <a:latin typeface="微软雅黑" panose="020B0503020204020204" pitchFamily="34" charset="-122"/>
                <a:ea typeface="微软雅黑" panose="020B0503020204020204" pitchFamily="34" charset="-122"/>
              </a:rPr>
              <a:t>数据操作</a:t>
            </a:r>
            <a:endParaRPr lang="en-US" altLang="zh-CN" sz="2000" dirty="0">
              <a:solidFill>
                <a:srgbClr val="FF0000"/>
              </a:solidFill>
              <a:highlight>
                <a:srgbClr val="FFFF00"/>
              </a:highlight>
              <a:latin typeface="微软雅黑" panose="020B0503020204020204" pitchFamily="34" charset="-122"/>
              <a:ea typeface="微软雅黑" panose="020B0503020204020204" pitchFamily="34" charset="-122"/>
            </a:endParaRPr>
          </a:p>
          <a:p>
            <a:pPr eaLnBrk="1" hangingPunct="1">
              <a:lnSpc>
                <a:spcPct val="150000"/>
              </a:lnSpc>
              <a:buFontTx/>
              <a:buAutoNum type="circleNumDbPlain"/>
            </a:pPr>
            <a:r>
              <a:rPr lang="zh-CN" altLang="en-US" sz="2000" dirty="0">
                <a:solidFill>
                  <a:srgbClr val="FF0000"/>
                </a:solidFill>
                <a:highlight>
                  <a:srgbClr val="FFFF00"/>
                </a:highlight>
                <a:latin typeface="微软雅黑" panose="020B0503020204020204" pitchFamily="34" charset="-122"/>
                <a:ea typeface="微软雅黑" panose="020B0503020204020204" pitchFamily="34" charset="-122"/>
              </a:rPr>
              <a:t>完整性约束</a:t>
            </a:r>
            <a:endParaRPr lang="zh-CN" altLang="zh-CN" sz="2000" dirty="0">
              <a:solidFill>
                <a:srgbClr val="FF0000"/>
              </a:solidFill>
              <a:highlight>
                <a:srgbClr val="FFFF00"/>
              </a:highlight>
              <a:latin typeface="微软雅黑" panose="020B0503020204020204" pitchFamily="34" charset="-122"/>
              <a:ea typeface="微软雅黑" panose="020B0503020204020204" pitchFamily="34" charset="-122"/>
            </a:endParaRPr>
          </a:p>
        </p:txBody>
      </p:sp>
      <p:grpSp>
        <p:nvGrpSpPr>
          <p:cNvPr id="14" name="Group 12"/>
          <p:cNvGrpSpPr/>
          <p:nvPr/>
        </p:nvGrpSpPr>
        <p:grpSpPr bwMode="auto">
          <a:xfrm>
            <a:off x="4946370" y="1208201"/>
            <a:ext cx="2848681" cy="305152"/>
            <a:chOff x="0" y="0"/>
            <a:chExt cx="1920" cy="288"/>
          </a:xfrm>
        </p:grpSpPr>
        <p:sp>
          <p:nvSpPr>
            <p:cNvPr id="78884" name="Line 13"/>
            <p:cNvSpPr>
              <a:spLocks noChangeShapeType="1"/>
            </p:cNvSpPr>
            <p:nvPr/>
          </p:nvSpPr>
          <p:spPr bwMode="auto">
            <a:xfrm>
              <a:off x="0" y="0"/>
              <a:ext cx="1920" cy="0"/>
            </a:xfrm>
            <a:prstGeom prst="line">
              <a:avLst/>
            </a:prstGeom>
            <a:noFill/>
            <a:ln w="38100"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p>
          </p:txBody>
        </p:sp>
        <p:sp>
          <p:nvSpPr>
            <p:cNvPr id="78885" name="Line 14"/>
            <p:cNvSpPr>
              <a:spLocks noChangeShapeType="1"/>
            </p:cNvSpPr>
            <p:nvPr/>
          </p:nvSpPr>
          <p:spPr bwMode="auto">
            <a:xfrm>
              <a:off x="1920" y="0"/>
              <a:ext cx="0" cy="288"/>
            </a:xfrm>
            <a:prstGeom prst="line">
              <a:avLst/>
            </a:prstGeom>
            <a:noFill/>
            <a:ln w="38100" cap="sq">
              <a:solidFill>
                <a:schemeClr val="tx1"/>
              </a:solidFill>
              <a:rou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p>
          </p:txBody>
        </p:sp>
      </p:grpSp>
      <p:grpSp>
        <p:nvGrpSpPr>
          <p:cNvPr id="17" name="Group 15"/>
          <p:cNvGrpSpPr/>
          <p:nvPr/>
        </p:nvGrpSpPr>
        <p:grpSpPr bwMode="auto">
          <a:xfrm>
            <a:off x="3106634" y="1213491"/>
            <a:ext cx="1257652" cy="292806"/>
            <a:chOff x="0" y="0"/>
            <a:chExt cx="576" cy="192"/>
          </a:xfrm>
        </p:grpSpPr>
        <p:sp>
          <p:nvSpPr>
            <p:cNvPr id="78882" name="Line 16"/>
            <p:cNvSpPr>
              <a:spLocks noChangeShapeType="1"/>
            </p:cNvSpPr>
            <p:nvPr/>
          </p:nvSpPr>
          <p:spPr bwMode="auto">
            <a:xfrm>
              <a:off x="288" y="0"/>
              <a:ext cx="0" cy="192"/>
            </a:xfrm>
            <a:prstGeom prst="line">
              <a:avLst/>
            </a:prstGeom>
            <a:noFill/>
            <a:ln w="38100" cap="sq">
              <a:solidFill>
                <a:schemeClr val="tx1"/>
              </a:solidFill>
              <a:rou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p>
          </p:txBody>
        </p:sp>
        <p:sp>
          <p:nvSpPr>
            <p:cNvPr id="78883" name="Line 17"/>
            <p:cNvSpPr>
              <a:spLocks noChangeShapeType="1"/>
            </p:cNvSpPr>
            <p:nvPr/>
          </p:nvSpPr>
          <p:spPr bwMode="auto">
            <a:xfrm>
              <a:off x="0" y="0"/>
              <a:ext cx="576" cy="0"/>
            </a:xfrm>
            <a:prstGeom prst="line">
              <a:avLst/>
            </a:prstGeom>
            <a:noFill/>
            <a:ln w="38100"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p>
          </p:txBody>
        </p:sp>
      </p:grpSp>
      <p:grpSp>
        <p:nvGrpSpPr>
          <p:cNvPr id="20" name="Group 18"/>
          <p:cNvGrpSpPr/>
          <p:nvPr/>
        </p:nvGrpSpPr>
        <p:grpSpPr bwMode="auto">
          <a:xfrm>
            <a:off x="4586536" y="1986074"/>
            <a:ext cx="1880306" cy="1622778"/>
            <a:chOff x="0" y="0"/>
            <a:chExt cx="2160" cy="1152"/>
          </a:xfrm>
        </p:grpSpPr>
        <p:sp>
          <p:nvSpPr>
            <p:cNvPr id="21" name="Line 19"/>
            <p:cNvSpPr>
              <a:spLocks noChangeShapeType="1"/>
            </p:cNvSpPr>
            <p:nvPr/>
          </p:nvSpPr>
          <p:spPr bwMode="auto">
            <a:xfrm flipH="1">
              <a:off x="0" y="0"/>
              <a:ext cx="2160" cy="1056"/>
            </a:xfrm>
            <a:prstGeom prst="line">
              <a:avLst/>
            </a:prstGeom>
            <a:ln>
              <a:solidFill>
                <a:srgbClr val="FF0000"/>
              </a:solidFill>
            </a:ln>
          </p:spPr>
          <p:style>
            <a:lnRef idx="1">
              <a:schemeClr val="accent6"/>
            </a:lnRef>
            <a:fillRef idx="0">
              <a:schemeClr val="accent6"/>
            </a:fillRef>
            <a:effectRef idx="0">
              <a:schemeClr val="accent6"/>
            </a:effectRef>
            <a:fontRef idx="minor">
              <a:schemeClr val="tx1"/>
            </a:fontRef>
          </p:style>
          <p:txBody>
            <a:bodyPr wrap="none" anchor="ctr"/>
            <a:lstStyle/>
            <a:p>
              <a:pPr eaLnBrk="1" hangingPunct="1">
                <a:defRPr/>
              </a:pPr>
              <a:endParaRPr lang="zh-CN" altLang="en-US" sz="1555" dirty="0"/>
            </a:p>
          </p:txBody>
        </p:sp>
        <p:sp>
          <p:nvSpPr>
            <p:cNvPr id="22" name="Line 20"/>
            <p:cNvSpPr>
              <a:spLocks noChangeShapeType="1"/>
            </p:cNvSpPr>
            <p:nvPr/>
          </p:nvSpPr>
          <p:spPr bwMode="auto">
            <a:xfrm>
              <a:off x="0" y="1056"/>
              <a:ext cx="0" cy="96"/>
            </a:xfrm>
            <a:prstGeom prst="line">
              <a:avLst/>
            </a:prstGeom>
            <a:ln>
              <a:solidFill>
                <a:srgbClr val="FF0000"/>
              </a:solidFill>
              <a:tailEnd type="triangle" w="sm" len="sm"/>
            </a:ln>
          </p:spPr>
          <p:style>
            <a:lnRef idx="1">
              <a:schemeClr val="accent6"/>
            </a:lnRef>
            <a:fillRef idx="0">
              <a:schemeClr val="accent6"/>
            </a:fillRef>
            <a:effectRef idx="0">
              <a:schemeClr val="accent6"/>
            </a:effectRef>
            <a:fontRef idx="minor">
              <a:schemeClr val="tx1"/>
            </a:fontRef>
          </p:style>
          <p:txBody>
            <a:bodyPr wrap="none" anchor="ctr"/>
            <a:lstStyle/>
            <a:p>
              <a:pPr eaLnBrk="1" hangingPunct="1">
                <a:defRPr/>
              </a:pPr>
              <a:endParaRPr lang="zh-CN" altLang="en-US" sz="1555"/>
            </a:p>
          </p:txBody>
        </p:sp>
      </p:grpSp>
      <p:grpSp>
        <p:nvGrpSpPr>
          <p:cNvPr id="23" name="Group 21"/>
          <p:cNvGrpSpPr/>
          <p:nvPr/>
        </p:nvGrpSpPr>
        <p:grpSpPr bwMode="auto">
          <a:xfrm>
            <a:off x="6495064" y="2411173"/>
            <a:ext cx="313972" cy="1188861"/>
            <a:chOff x="0" y="0"/>
            <a:chExt cx="432" cy="720"/>
          </a:xfrm>
        </p:grpSpPr>
        <p:sp>
          <p:nvSpPr>
            <p:cNvPr id="24" name="Line 22"/>
            <p:cNvSpPr>
              <a:spLocks noChangeShapeType="1"/>
            </p:cNvSpPr>
            <p:nvPr/>
          </p:nvSpPr>
          <p:spPr bwMode="auto">
            <a:xfrm flipH="1">
              <a:off x="0" y="0"/>
              <a:ext cx="432" cy="576"/>
            </a:xfrm>
            <a:prstGeom prst="line">
              <a:avLst/>
            </a:prstGeom>
            <a:ln>
              <a:solidFill>
                <a:srgbClr val="FF0000"/>
              </a:solidFill>
            </a:ln>
          </p:spPr>
          <p:style>
            <a:lnRef idx="1">
              <a:schemeClr val="accent6"/>
            </a:lnRef>
            <a:fillRef idx="0">
              <a:schemeClr val="accent6"/>
            </a:fillRef>
            <a:effectRef idx="0">
              <a:schemeClr val="accent6"/>
            </a:effectRef>
            <a:fontRef idx="minor">
              <a:schemeClr val="tx1"/>
            </a:fontRef>
          </p:style>
          <p:txBody>
            <a:bodyPr wrap="none" anchor="ctr"/>
            <a:lstStyle/>
            <a:p>
              <a:pPr eaLnBrk="1" hangingPunct="1">
                <a:defRPr/>
              </a:pPr>
              <a:endParaRPr lang="zh-CN" altLang="en-US" sz="1555"/>
            </a:p>
          </p:txBody>
        </p:sp>
        <p:sp>
          <p:nvSpPr>
            <p:cNvPr id="25" name="Line 23"/>
            <p:cNvSpPr>
              <a:spLocks noChangeShapeType="1"/>
            </p:cNvSpPr>
            <p:nvPr/>
          </p:nvSpPr>
          <p:spPr bwMode="auto">
            <a:xfrm>
              <a:off x="0" y="576"/>
              <a:ext cx="0" cy="144"/>
            </a:xfrm>
            <a:prstGeom prst="line">
              <a:avLst/>
            </a:prstGeom>
            <a:ln>
              <a:solidFill>
                <a:srgbClr val="FF0000"/>
              </a:solidFill>
              <a:tailEnd type="triangle" w="sm" len="sm"/>
            </a:ln>
          </p:spPr>
          <p:style>
            <a:lnRef idx="1">
              <a:schemeClr val="accent6"/>
            </a:lnRef>
            <a:fillRef idx="0">
              <a:schemeClr val="accent6"/>
            </a:fillRef>
            <a:effectRef idx="0">
              <a:schemeClr val="accent6"/>
            </a:effectRef>
            <a:fontRef idx="minor">
              <a:schemeClr val="tx1"/>
            </a:fontRef>
          </p:style>
          <p:txBody>
            <a:bodyPr wrap="none" anchor="ctr"/>
            <a:lstStyle/>
            <a:p>
              <a:pPr eaLnBrk="1" hangingPunct="1">
                <a:defRPr/>
              </a:pPr>
              <a:endParaRPr lang="zh-CN" altLang="en-US" sz="1555"/>
            </a:p>
          </p:txBody>
        </p:sp>
      </p:grpSp>
      <p:grpSp>
        <p:nvGrpSpPr>
          <p:cNvPr id="26" name="Group 24"/>
          <p:cNvGrpSpPr/>
          <p:nvPr/>
        </p:nvGrpSpPr>
        <p:grpSpPr bwMode="auto">
          <a:xfrm>
            <a:off x="7849731" y="2804519"/>
            <a:ext cx="377472" cy="804333"/>
            <a:chOff x="0" y="0"/>
            <a:chExt cx="384" cy="336"/>
          </a:xfrm>
        </p:grpSpPr>
        <p:sp>
          <p:nvSpPr>
            <p:cNvPr id="27" name="Line 25"/>
            <p:cNvSpPr>
              <a:spLocks noChangeShapeType="1"/>
            </p:cNvSpPr>
            <p:nvPr/>
          </p:nvSpPr>
          <p:spPr bwMode="auto">
            <a:xfrm>
              <a:off x="0" y="0"/>
              <a:ext cx="384" cy="192"/>
            </a:xfrm>
            <a:prstGeom prst="line">
              <a:avLst/>
            </a:prstGeom>
            <a:ln>
              <a:solidFill>
                <a:srgbClr val="FF0000"/>
              </a:solidFill>
            </a:ln>
          </p:spPr>
          <p:style>
            <a:lnRef idx="1">
              <a:schemeClr val="accent6"/>
            </a:lnRef>
            <a:fillRef idx="0">
              <a:schemeClr val="accent6"/>
            </a:fillRef>
            <a:effectRef idx="0">
              <a:schemeClr val="accent6"/>
            </a:effectRef>
            <a:fontRef idx="minor">
              <a:schemeClr val="tx1"/>
            </a:fontRef>
          </p:style>
          <p:txBody>
            <a:bodyPr wrap="none" anchor="ctr"/>
            <a:lstStyle/>
            <a:p>
              <a:pPr eaLnBrk="1" hangingPunct="1">
                <a:defRPr/>
              </a:pPr>
              <a:endParaRPr lang="zh-CN" altLang="en-US" sz="1555"/>
            </a:p>
          </p:txBody>
        </p:sp>
        <p:sp>
          <p:nvSpPr>
            <p:cNvPr id="28" name="Line 26"/>
            <p:cNvSpPr>
              <a:spLocks noChangeShapeType="1"/>
            </p:cNvSpPr>
            <p:nvPr/>
          </p:nvSpPr>
          <p:spPr bwMode="auto">
            <a:xfrm>
              <a:off x="384" y="192"/>
              <a:ext cx="0" cy="144"/>
            </a:xfrm>
            <a:prstGeom prst="line">
              <a:avLst/>
            </a:prstGeom>
            <a:ln>
              <a:solidFill>
                <a:srgbClr val="FF0000"/>
              </a:solidFill>
              <a:tailEnd type="triangle" w="sm" len="sm"/>
            </a:ln>
          </p:spPr>
          <p:style>
            <a:lnRef idx="1">
              <a:schemeClr val="accent6"/>
            </a:lnRef>
            <a:fillRef idx="0">
              <a:schemeClr val="accent6"/>
            </a:fillRef>
            <a:effectRef idx="0">
              <a:schemeClr val="accent6"/>
            </a:effectRef>
            <a:fontRef idx="minor">
              <a:schemeClr val="tx1"/>
            </a:fontRef>
          </p:style>
          <p:txBody>
            <a:bodyPr wrap="none" anchor="ctr"/>
            <a:lstStyle/>
            <a:p>
              <a:pPr eaLnBrk="1" hangingPunct="1">
                <a:defRPr/>
              </a:pPr>
              <a:endParaRPr lang="zh-CN" altLang="en-US" sz="1555"/>
            </a:p>
          </p:txBody>
        </p:sp>
      </p:grpSp>
      <p:sp>
        <p:nvSpPr>
          <p:cNvPr id="29" name="Text Box 27"/>
          <p:cNvSpPr txBox="1">
            <a:spLocks noChangeArrowheads="1"/>
          </p:cNvSpPr>
          <p:nvPr/>
        </p:nvSpPr>
        <p:spPr bwMode="auto">
          <a:xfrm>
            <a:off x="7366491" y="3600034"/>
            <a:ext cx="1800931" cy="807078"/>
          </a:xfrm>
          <a:prstGeom prst="rect">
            <a:avLst/>
          </a:prstGeom>
          <a:solidFill>
            <a:schemeClr val="bg1">
              <a:lumMod val="85000"/>
            </a:schemeClr>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algn="ctr" defTabSz="914400">
              <a:defRPr sz="1600" b="1">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zh-CN" sz="1400" b="0">
                <a:latin typeface="微软雅黑" panose="020B0503020204020204" pitchFamily="34" charset="-122"/>
                <a:ea typeface="微软雅黑" panose="020B0503020204020204" pitchFamily="34" charset="-122"/>
              </a:rPr>
              <a:t>如何保证数据的</a:t>
            </a:r>
          </a:p>
          <a:p>
            <a:r>
              <a:rPr lang="zh-CN" altLang="zh-CN" sz="1400" b="0">
                <a:latin typeface="微软雅黑" panose="020B0503020204020204" pitchFamily="34" charset="-122"/>
                <a:ea typeface="微软雅黑" panose="020B0503020204020204" pitchFamily="34" charset="-122"/>
              </a:rPr>
              <a:t>约束条件得到满足</a:t>
            </a:r>
          </a:p>
        </p:txBody>
      </p:sp>
      <p:sp>
        <p:nvSpPr>
          <p:cNvPr id="30" name="Text Box 28"/>
          <p:cNvSpPr txBox="1">
            <a:spLocks noChangeArrowheads="1"/>
          </p:cNvSpPr>
          <p:nvPr/>
        </p:nvSpPr>
        <p:spPr bwMode="auto">
          <a:xfrm>
            <a:off x="5678356" y="3600033"/>
            <a:ext cx="1601611" cy="807079"/>
          </a:xfrm>
          <a:prstGeom prst="rect">
            <a:avLst/>
          </a:prstGeom>
          <a:solidFill>
            <a:schemeClr val="bg1">
              <a:lumMod val="85000"/>
            </a:schemeClr>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algn="ctr" defTabSz="914400">
              <a:defRPr sz="1600" b="1">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zh-CN" sz="1400" b="0">
                <a:latin typeface="微软雅黑" panose="020B0503020204020204" pitchFamily="34" charset="-122"/>
                <a:ea typeface="微软雅黑" panose="020B0503020204020204" pitchFamily="34" charset="-122"/>
              </a:rPr>
              <a:t>如  何  实  现</a:t>
            </a:r>
          </a:p>
          <a:p>
            <a:r>
              <a:rPr lang="zh-CN" altLang="zh-CN" sz="1400" b="0">
                <a:latin typeface="微软雅黑" panose="020B0503020204020204" pitchFamily="34" charset="-122"/>
                <a:ea typeface="微软雅黑" panose="020B0503020204020204" pitchFamily="34" charset="-122"/>
              </a:rPr>
              <a:t>查、增、删、改</a:t>
            </a:r>
          </a:p>
        </p:txBody>
      </p:sp>
      <p:sp>
        <p:nvSpPr>
          <p:cNvPr id="31" name="Text Box 29"/>
          <p:cNvSpPr txBox="1">
            <a:spLocks noChangeArrowheads="1"/>
          </p:cNvSpPr>
          <p:nvPr/>
        </p:nvSpPr>
        <p:spPr bwMode="auto">
          <a:xfrm>
            <a:off x="3554972" y="3596506"/>
            <a:ext cx="2031325" cy="830997"/>
          </a:xfrm>
          <a:prstGeom prst="rect">
            <a:avLst/>
          </a:prstGeom>
          <a:solidFill>
            <a:schemeClr val="bg1">
              <a:lumMod val="85000"/>
            </a:schemeClr>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algn="ctr" defTabSz="914400">
              <a:defRPr sz="1600" b="1">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zh-CN" sz="1400" b="0" dirty="0">
                <a:latin typeface="微软雅黑" panose="020B0503020204020204" pitchFamily="34" charset="-122"/>
                <a:ea typeface="微软雅黑" panose="020B0503020204020204" pitchFamily="34" charset="-122"/>
              </a:rPr>
              <a:t>如何表示</a:t>
            </a:r>
          </a:p>
          <a:p>
            <a:r>
              <a:rPr lang="zh-CN" altLang="zh-CN" sz="1400" b="0" dirty="0">
                <a:latin typeface="微软雅黑" panose="020B0503020204020204" pitchFamily="34" charset="-122"/>
                <a:ea typeface="微软雅黑" panose="020B0503020204020204" pitchFamily="34" charset="-122"/>
              </a:rPr>
              <a:t>实体及联系</a:t>
            </a:r>
          </a:p>
          <a:p>
            <a:r>
              <a:rPr lang="zh-CN" altLang="zh-CN" sz="1400" b="0" dirty="0">
                <a:latin typeface="微软雅黑" panose="020B0503020204020204" pitchFamily="34" charset="-122"/>
                <a:ea typeface="微软雅黑" panose="020B0503020204020204" pitchFamily="34" charset="-122"/>
              </a:rPr>
              <a:t>（难点是表示联系）</a:t>
            </a:r>
          </a:p>
        </p:txBody>
      </p:sp>
      <p:sp>
        <p:nvSpPr>
          <p:cNvPr id="32" name="Text Box 30"/>
          <p:cNvSpPr txBox="1">
            <a:spLocks noChangeArrowheads="1"/>
          </p:cNvSpPr>
          <p:nvPr/>
        </p:nvSpPr>
        <p:spPr bwMode="auto">
          <a:xfrm>
            <a:off x="2919759" y="4559589"/>
            <a:ext cx="22664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zh-CN" altLang="zh-CN" sz="1200" dirty="0">
                <a:latin typeface="华文中宋" panose="02010600040101010101" pitchFamily="2" charset="-122"/>
                <a:ea typeface="华文中宋" panose="02010600040101010101" pitchFamily="2" charset="-122"/>
              </a:rPr>
              <a:t>根据现实世界实体间联系的特征用四种不同的方法进行抽象</a:t>
            </a:r>
          </a:p>
        </p:txBody>
      </p:sp>
      <p:grpSp>
        <p:nvGrpSpPr>
          <p:cNvPr id="33" name="Group 31"/>
          <p:cNvGrpSpPr/>
          <p:nvPr/>
        </p:nvGrpSpPr>
        <p:grpSpPr bwMode="auto">
          <a:xfrm>
            <a:off x="5823904" y="4764478"/>
            <a:ext cx="1372307" cy="845228"/>
            <a:chOff x="32" y="18"/>
            <a:chExt cx="778" cy="556"/>
          </a:xfrm>
        </p:grpSpPr>
        <p:sp>
          <p:nvSpPr>
            <p:cNvPr id="78874" name="Text Box 32"/>
            <p:cNvSpPr txBox="1">
              <a:spLocks noChangeArrowheads="1"/>
            </p:cNvSpPr>
            <p:nvPr/>
          </p:nvSpPr>
          <p:spPr bwMode="auto">
            <a:xfrm>
              <a:off x="171" y="18"/>
              <a:ext cx="639"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zh-CN" sz="1220" b="1" dirty="0">
                  <a:latin typeface="微软雅黑" panose="020B0503020204020204" pitchFamily="34" charset="-122"/>
                  <a:ea typeface="微软雅黑" panose="020B0503020204020204" pitchFamily="34" charset="-122"/>
                </a:rPr>
                <a:t>层次模型</a:t>
              </a:r>
            </a:p>
            <a:p>
              <a:pPr eaLnBrk="1" hangingPunct="1"/>
              <a:r>
                <a:rPr lang="zh-CN" altLang="zh-CN" sz="1220" b="1" dirty="0">
                  <a:latin typeface="微软雅黑" panose="020B0503020204020204" pitchFamily="34" charset="-122"/>
                  <a:ea typeface="微软雅黑" panose="020B0503020204020204" pitchFamily="34" charset="-122"/>
                </a:rPr>
                <a:t>网状模型</a:t>
              </a:r>
            </a:p>
            <a:p>
              <a:pPr eaLnBrk="1" hangingPunct="1"/>
              <a:r>
                <a:rPr lang="zh-CN" altLang="zh-CN" sz="1220" b="1" dirty="0">
                  <a:latin typeface="微软雅黑" panose="020B0503020204020204" pitchFamily="34" charset="-122"/>
                  <a:ea typeface="微软雅黑" panose="020B0503020204020204" pitchFamily="34" charset="-122"/>
                </a:rPr>
                <a:t>关系模型</a:t>
              </a:r>
            </a:p>
            <a:p>
              <a:pPr eaLnBrk="1" hangingPunct="1"/>
              <a:r>
                <a:rPr lang="zh-CN" altLang="zh-CN" sz="1220" b="1" dirty="0">
                  <a:latin typeface="微软雅黑" panose="020B0503020204020204" pitchFamily="34" charset="-122"/>
                  <a:ea typeface="微软雅黑" panose="020B0503020204020204" pitchFamily="34" charset="-122"/>
                </a:rPr>
                <a:t>面向对象模型</a:t>
              </a:r>
            </a:p>
          </p:txBody>
        </p:sp>
        <p:sp>
          <p:nvSpPr>
            <p:cNvPr id="35" name="AutoShape 33"/>
            <p:cNvSpPr/>
            <p:nvPr/>
          </p:nvSpPr>
          <p:spPr bwMode="auto">
            <a:xfrm>
              <a:off x="32" y="68"/>
              <a:ext cx="144" cy="478"/>
            </a:xfrm>
            <a:prstGeom prst="leftBrace">
              <a:avLst>
                <a:gd name="adj1" fmla="val 27778"/>
                <a:gd name="adj2" fmla="val 50000"/>
              </a:avLst>
            </a:prstGeom>
            <a:ln>
              <a:solidFill>
                <a:srgbClr val="FF0000"/>
              </a:solidFill>
            </a:ln>
          </p:spPr>
          <p:style>
            <a:lnRef idx="1">
              <a:schemeClr val="dk1"/>
            </a:lnRef>
            <a:fillRef idx="0">
              <a:schemeClr val="dk1"/>
            </a:fillRef>
            <a:effectRef idx="0">
              <a:schemeClr val="dk1"/>
            </a:effectRef>
            <a:fontRef idx="minor">
              <a:schemeClr val="tx1"/>
            </a:fontRef>
          </p:style>
          <p:txBody>
            <a:bodyPr wrap="none" anchor="ctr"/>
            <a:lstStyle/>
            <a:p>
              <a:pPr eaLnBrk="1" hangingPunct="1">
                <a:defRPr/>
              </a:pPr>
              <a:endParaRPr lang="zh-CN" altLang="en-US" sz="1555"/>
            </a:p>
          </p:txBody>
        </p:sp>
      </p:grpSp>
      <p:grpSp>
        <p:nvGrpSpPr>
          <p:cNvPr id="39" name="Group 37"/>
          <p:cNvGrpSpPr/>
          <p:nvPr/>
        </p:nvGrpSpPr>
        <p:grpSpPr bwMode="auto">
          <a:xfrm>
            <a:off x="5029272" y="4441408"/>
            <a:ext cx="762000" cy="762000"/>
            <a:chOff x="0" y="0"/>
            <a:chExt cx="432" cy="912"/>
          </a:xfrm>
        </p:grpSpPr>
        <p:sp>
          <p:nvSpPr>
            <p:cNvPr id="62488" name="Line 38"/>
            <p:cNvSpPr>
              <a:spLocks noChangeShapeType="1"/>
            </p:cNvSpPr>
            <p:nvPr/>
          </p:nvSpPr>
          <p:spPr bwMode="auto">
            <a:xfrm>
              <a:off x="0" y="0"/>
              <a:ext cx="0" cy="912"/>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txBody>
            <a:bodyPr wrap="none" anchor="ctr"/>
            <a:lstStyle/>
            <a:p>
              <a:pPr eaLnBrk="1" hangingPunct="1">
                <a:defRPr/>
              </a:pPr>
              <a:endParaRPr lang="zh-CN" altLang="en-US" sz="3555"/>
            </a:p>
          </p:txBody>
        </p:sp>
        <p:sp>
          <p:nvSpPr>
            <p:cNvPr id="62489" name="Line 39"/>
            <p:cNvSpPr>
              <a:spLocks noChangeShapeType="1"/>
            </p:cNvSpPr>
            <p:nvPr/>
          </p:nvSpPr>
          <p:spPr bwMode="auto">
            <a:xfrm>
              <a:off x="0" y="912"/>
              <a:ext cx="432" cy="0"/>
            </a:xfrm>
            <a:prstGeom prst="line">
              <a:avLst/>
            </a:prstGeom>
            <a:ln>
              <a:solidFill>
                <a:srgbClr val="FF0000"/>
              </a:solidFill>
              <a:tailEnd type="triangle" w="sm" len="sm"/>
            </a:ln>
          </p:spPr>
          <p:style>
            <a:lnRef idx="1">
              <a:schemeClr val="dk1"/>
            </a:lnRef>
            <a:fillRef idx="0">
              <a:schemeClr val="dk1"/>
            </a:fillRef>
            <a:effectRef idx="0">
              <a:schemeClr val="dk1"/>
            </a:effectRef>
            <a:fontRef idx="minor">
              <a:schemeClr val="tx1"/>
            </a:fontRef>
          </p:style>
          <p:txBody>
            <a:bodyPr wrap="none" anchor="ctr"/>
            <a:lstStyle/>
            <a:p>
              <a:pPr eaLnBrk="1" hangingPunct="1">
                <a:defRPr/>
              </a:pPr>
              <a:endParaRPr lang="zh-CN" altLang="en-US" sz="3555"/>
            </a:p>
          </p:txBody>
        </p:sp>
      </p:grpSp>
      <p:sp>
        <p:nvSpPr>
          <p:cNvPr id="43" name="Text Box 41"/>
          <p:cNvSpPr txBox="1">
            <a:spLocks noChangeArrowheads="1"/>
          </p:cNvSpPr>
          <p:nvPr/>
        </p:nvSpPr>
        <p:spPr bwMode="auto">
          <a:xfrm>
            <a:off x="7849730" y="2090145"/>
            <a:ext cx="1095172"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zh-CN" sz="1780">
                <a:solidFill>
                  <a:srgbClr val="FF0000"/>
                </a:solidFill>
                <a:latin typeface="微软雅黑" panose="020B0503020204020204" pitchFamily="34" charset="-122"/>
                <a:ea typeface="微软雅黑" panose="020B0503020204020204" pitchFamily="34" charset="-122"/>
              </a:rPr>
              <a:t>（动态）</a:t>
            </a:r>
          </a:p>
        </p:txBody>
      </p:sp>
      <p:sp>
        <p:nvSpPr>
          <p:cNvPr id="44" name="Text Box 42"/>
          <p:cNvSpPr txBox="1">
            <a:spLocks noChangeArrowheads="1"/>
          </p:cNvSpPr>
          <p:nvPr/>
        </p:nvSpPr>
        <p:spPr bwMode="auto">
          <a:xfrm>
            <a:off x="7842674" y="1656228"/>
            <a:ext cx="1095172"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zh-CN" sz="1780">
                <a:solidFill>
                  <a:srgbClr val="FF0000"/>
                </a:solidFill>
                <a:latin typeface="微软雅黑" panose="020B0503020204020204" pitchFamily="34" charset="-122"/>
                <a:ea typeface="微软雅黑" panose="020B0503020204020204" pitchFamily="34" charset="-122"/>
              </a:rPr>
              <a:t>（静态）</a:t>
            </a:r>
          </a:p>
        </p:txBody>
      </p:sp>
      <p:grpSp>
        <p:nvGrpSpPr>
          <p:cNvPr id="3" name="组合 2"/>
          <p:cNvGrpSpPr/>
          <p:nvPr/>
        </p:nvGrpSpPr>
        <p:grpSpPr bwMode="auto">
          <a:xfrm>
            <a:off x="5105119" y="1839672"/>
            <a:ext cx="820209" cy="966611"/>
            <a:chOff x="4714875" y="1633538"/>
            <a:chExt cx="738188" cy="869950"/>
          </a:xfrm>
        </p:grpSpPr>
        <p:sp>
          <p:nvSpPr>
            <p:cNvPr id="78869" name="Line 16"/>
            <p:cNvSpPr>
              <a:spLocks noChangeShapeType="1"/>
            </p:cNvSpPr>
            <p:nvPr/>
          </p:nvSpPr>
          <p:spPr bwMode="auto">
            <a:xfrm>
              <a:off x="4724400" y="1633538"/>
              <a:ext cx="728663" cy="0"/>
            </a:xfrm>
            <a:prstGeom prst="line">
              <a:avLst/>
            </a:prstGeom>
            <a:noFill/>
            <a:ln w="38100" cap="sq">
              <a:solidFill>
                <a:schemeClr val="tx1"/>
              </a:solidFill>
              <a:rou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p>
          </p:txBody>
        </p:sp>
        <p:sp>
          <p:nvSpPr>
            <p:cNvPr id="78870" name="Line 16"/>
            <p:cNvSpPr>
              <a:spLocks noChangeShapeType="1"/>
            </p:cNvSpPr>
            <p:nvPr/>
          </p:nvSpPr>
          <p:spPr bwMode="auto">
            <a:xfrm>
              <a:off x="4714875" y="2065338"/>
              <a:ext cx="728663" cy="0"/>
            </a:xfrm>
            <a:prstGeom prst="line">
              <a:avLst/>
            </a:prstGeom>
            <a:noFill/>
            <a:ln w="38100" cap="sq">
              <a:solidFill>
                <a:schemeClr val="tx1"/>
              </a:solidFill>
              <a:rou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p>
          </p:txBody>
        </p:sp>
        <p:sp>
          <p:nvSpPr>
            <p:cNvPr id="78871" name="Line 16"/>
            <p:cNvSpPr>
              <a:spLocks noChangeShapeType="1"/>
            </p:cNvSpPr>
            <p:nvPr/>
          </p:nvSpPr>
          <p:spPr bwMode="auto">
            <a:xfrm>
              <a:off x="4724400" y="2503488"/>
              <a:ext cx="728663" cy="0"/>
            </a:xfrm>
            <a:prstGeom prst="line">
              <a:avLst/>
            </a:prstGeom>
            <a:noFill/>
            <a:ln w="38100" cap="sq">
              <a:solidFill>
                <a:schemeClr val="tx1"/>
              </a:solidFill>
              <a:rou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p>
          </p:txBody>
        </p:sp>
      </p:gr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iterate type="wd">
                                    <p:tmPct val="100000"/>
                                  </p:iterate>
                                  <p:childTnLst>
                                    <p:set>
                                      <p:cBhvr>
                                        <p:cTn id="18" dur="1" fill="hold">
                                          <p:stCondLst>
                                            <p:cond delay="0"/>
                                          </p:stCondLst>
                                        </p:cTn>
                                        <p:tgtEl>
                                          <p:spTgt spid="10">
                                            <p:bg/>
                                          </p:spTgt>
                                        </p:tgtEl>
                                        <p:attrNameLst>
                                          <p:attrName>style.visibility</p:attrName>
                                        </p:attrNameLst>
                                      </p:cBhvr>
                                      <p:to>
                                        <p:strVal val="visible"/>
                                      </p:to>
                                    </p:set>
                                    <p:anim calcmode="lin" valueType="num">
                                      <p:cBhvr additive="base">
                                        <p:cTn id="19" dur="500" fill="hold"/>
                                        <p:tgtEl>
                                          <p:spTgt spid="10">
                                            <p:bg/>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
                                            <p:bg/>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 calcmode="lin" valueType="num">
                                      <p:cBhvr additive="base">
                                        <p:cTn id="2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anim calcmode="lin" valueType="num">
                                      <p:cBhvr additive="base">
                                        <p:cTn id="29"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ppt_x"/>
                                          </p:val>
                                        </p:tav>
                                        <p:tav tm="100000">
                                          <p:val>
                                            <p:strVal val="#ppt_x"/>
                                          </p:val>
                                        </p:tav>
                                      </p:tavLst>
                                    </p:anim>
                                    <p:anim calcmode="lin" valueType="num">
                                      <p:cBhvr additive="base">
                                        <p:cTn id="47"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0-#ppt_w/2"/>
                                          </p:val>
                                        </p:tav>
                                        <p:tav tm="100000">
                                          <p:val>
                                            <p:strVal val="#ppt_x"/>
                                          </p:val>
                                        </p:tav>
                                      </p:tavLst>
                                    </p:anim>
                                    <p:anim calcmode="lin" valueType="num">
                                      <p:cBhvr additive="base">
                                        <p:cTn id="53"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iterate type="wd">
                                    <p:tmPct val="100000"/>
                                  </p:iterate>
                                  <p:childTnLst>
                                    <p:set>
                                      <p:cBhvr>
                                        <p:cTn id="57" dur="1" fill="hold">
                                          <p:stCondLst>
                                            <p:cond delay="0"/>
                                          </p:stCondLst>
                                        </p:cTn>
                                        <p:tgtEl>
                                          <p:spTgt spid="31">
                                            <p:bg/>
                                          </p:spTgt>
                                        </p:tgtEl>
                                        <p:attrNameLst>
                                          <p:attrName>style.visibility</p:attrName>
                                        </p:attrNameLst>
                                      </p:cBhvr>
                                      <p:to>
                                        <p:strVal val="visible"/>
                                      </p:to>
                                    </p:set>
                                    <p:anim calcmode="lin" valueType="num">
                                      <p:cBhvr additive="base">
                                        <p:cTn id="58" dur="500" fill="hold"/>
                                        <p:tgtEl>
                                          <p:spTgt spid="31">
                                            <p:bg/>
                                          </p:spTgt>
                                        </p:tgtEl>
                                        <p:attrNameLst>
                                          <p:attrName>ppt_x</p:attrName>
                                        </p:attrNameLst>
                                      </p:cBhvr>
                                      <p:tavLst>
                                        <p:tav tm="0">
                                          <p:val>
                                            <p:strVal val="0-#ppt_w/2"/>
                                          </p:val>
                                        </p:tav>
                                        <p:tav tm="100000">
                                          <p:val>
                                            <p:strVal val="#ppt_x"/>
                                          </p:val>
                                        </p:tav>
                                      </p:tavLst>
                                    </p:anim>
                                    <p:anim calcmode="lin" valueType="num">
                                      <p:cBhvr additive="base">
                                        <p:cTn id="59" dur="500" fill="hold"/>
                                        <p:tgtEl>
                                          <p:spTgt spid="31">
                                            <p:bg/>
                                          </p:spTgt>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31">
                                            <p:txEl>
                                              <p:pRg st="0" end="0"/>
                                            </p:txEl>
                                          </p:spTgt>
                                        </p:tgtEl>
                                        <p:attrNameLst>
                                          <p:attrName>style.visibility</p:attrName>
                                        </p:attrNameLst>
                                      </p:cBhvr>
                                      <p:to>
                                        <p:strVal val="visible"/>
                                      </p:to>
                                    </p:set>
                                    <p:anim calcmode="lin" valueType="num">
                                      <p:cBhvr additive="base">
                                        <p:cTn id="64"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31">
                                            <p:txEl>
                                              <p:pRg st="1" end="1"/>
                                            </p:txEl>
                                          </p:spTgt>
                                        </p:tgtEl>
                                        <p:attrNameLst>
                                          <p:attrName>style.visibility</p:attrName>
                                        </p:attrNameLst>
                                      </p:cBhvr>
                                      <p:to>
                                        <p:strVal val="visible"/>
                                      </p:to>
                                    </p:set>
                                    <p:anim calcmode="lin" valueType="num">
                                      <p:cBhvr additive="base">
                                        <p:cTn id="70"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31">
                                            <p:txEl>
                                              <p:pRg st="2" end="2"/>
                                            </p:txEl>
                                          </p:spTgt>
                                        </p:tgtEl>
                                        <p:attrNameLst>
                                          <p:attrName>style.visibility</p:attrName>
                                        </p:attrNameLst>
                                      </p:cBhvr>
                                      <p:to>
                                        <p:strVal val="visible"/>
                                      </p:to>
                                    </p:set>
                                    <p:anim calcmode="lin" valueType="num">
                                      <p:cBhvr additive="base">
                                        <p:cTn id="76" dur="500" fill="hold"/>
                                        <p:tgtEl>
                                          <p:spTgt spid="31">
                                            <p:txEl>
                                              <p:pRg st="2" end="2"/>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6" fill="hold" nodeType="click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additive="base">
                                        <p:cTn id="82" dur="500" fill="hold"/>
                                        <p:tgtEl>
                                          <p:spTgt spid="23"/>
                                        </p:tgtEl>
                                        <p:attrNameLst>
                                          <p:attrName>ppt_x</p:attrName>
                                        </p:attrNameLst>
                                      </p:cBhvr>
                                      <p:tavLst>
                                        <p:tav tm="0">
                                          <p:val>
                                            <p:strVal val="1+#ppt_w/2"/>
                                          </p:val>
                                        </p:tav>
                                        <p:tav tm="100000">
                                          <p:val>
                                            <p:strVal val="#ppt_x"/>
                                          </p:val>
                                        </p:tav>
                                      </p:tavLst>
                                    </p:anim>
                                    <p:anim calcmode="lin" valueType="num">
                                      <p:cBhvr additive="base">
                                        <p:cTn id="8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 presetClass="entr" presetSubtype="32" fill="hold" grpId="0" nodeType="click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box(out)">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15" presetClass="entr" presetSubtype="0" fill="hold" grpId="0" nodeType="clickEffect">
                                  <p:stCondLst>
                                    <p:cond delay="0"/>
                                  </p:stCondLst>
                                  <p:childTnLst>
                                    <p:set>
                                      <p:cBhvr>
                                        <p:cTn id="92" dur="1" fill="hold">
                                          <p:stCondLst>
                                            <p:cond delay="0"/>
                                          </p:stCondLst>
                                        </p:cTn>
                                        <p:tgtEl>
                                          <p:spTgt spid="44"/>
                                        </p:tgtEl>
                                        <p:attrNameLst>
                                          <p:attrName>style.visibility</p:attrName>
                                        </p:attrNameLst>
                                      </p:cBhvr>
                                      <p:to>
                                        <p:strVal val="visible"/>
                                      </p:to>
                                    </p:set>
                                    <p:anim calcmode="lin" valueType="num">
                                      <p:cBhvr additive="base">
                                        <p:cTn id="93" dur="1000" fill="hold"/>
                                        <p:tgtEl>
                                          <p:spTgt spid="44"/>
                                        </p:tgtEl>
                                        <p:attrNameLst>
                                          <p:attrName>ppt_w</p:attrName>
                                        </p:attrNameLst>
                                      </p:cBhvr>
                                      <p:tavLst>
                                        <p:tav tm="0">
                                          <p:val>
                                            <p:fltVal val="0"/>
                                          </p:val>
                                        </p:tav>
                                        <p:tav tm="100000">
                                          <p:val>
                                            <p:strVal val="#ppt_w"/>
                                          </p:val>
                                        </p:tav>
                                      </p:tavLst>
                                    </p:anim>
                                    <p:anim calcmode="lin" valueType="num">
                                      <p:cBhvr additive="base">
                                        <p:cTn id="94" dur="1000" fill="hold"/>
                                        <p:tgtEl>
                                          <p:spTgt spid="44"/>
                                        </p:tgtEl>
                                        <p:attrNameLst>
                                          <p:attrName>ppt_h</p:attrName>
                                        </p:attrNameLst>
                                      </p:cBhvr>
                                      <p:tavLst>
                                        <p:tav tm="0">
                                          <p:val>
                                            <p:fltVal val="0"/>
                                          </p:val>
                                        </p:tav>
                                        <p:tav tm="100000">
                                          <p:val>
                                            <p:strVal val="#ppt_h"/>
                                          </p:val>
                                        </p:tav>
                                      </p:tavLst>
                                    </p:anim>
                                    <p:anim calcmode="lin" valueType="num">
                                      <p:cBhvr additive="base">
                                        <p:cTn id="95" dur="1000" fill="hold"/>
                                        <p:tgtEl>
                                          <p:spTgt spid="44"/>
                                        </p:tgtEl>
                                        <p:attrNameLst>
                                          <p:attrName>ppt_x</p:attrName>
                                        </p:attrNameLst>
                                      </p:cBhvr>
                                      <p:tavLst>
                                        <p:tav tm="0" fmla="#ppt_x+(cos(-2*pi*(1-$))*-#ppt_x-sin(-2*pi*(1-$))*(1-#ppt_y))*(1-$)">
                                          <p:val>
                                            <p:fltVal val="0"/>
                                          </p:val>
                                        </p:tav>
                                        <p:tav tm="100000">
                                          <p:val>
                                            <p:fltVal val="1"/>
                                          </p:val>
                                        </p:tav>
                                      </p:tavLst>
                                    </p:anim>
                                    <p:anim calcmode="lin" valueType="num">
                                      <p:cBhvr additive="base">
                                        <p:cTn id="96" dur="1000" fill="hold"/>
                                        <p:tgtEl>
                                          <p:spTgt spid="4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97" fill="hold">
                      <p:stCondLst>
                        <p:cond delay="indefinite"/>
                      </p:stCondLst>
                      <p:childTnLst>
                        <p:par>
                          <p:cTn id="98" fill="hold">
                            <p:stCondLst>
                              <p:cond delay="0"/>
                            </p:stCondLst>
                            <p:childTnLst>
                              <p:par>
                                <p:cTn id="99" presetID="15" presetClass="entr" presetSubtype="0" fill="hold" grpId="0" nodeType="click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additive="base">
                                        <p:cTn id="101" dur="1000" fill="hold"/>
                                        <p:tgtEl>
                                          <p:spTgt spid="43"/>
                                        </p:tgtEl>
                                        <p:attrNameLst>
                                          <p:attrName>ppt_w</p:attrName>
                                        </p:attrNameLst>
                                      </p:cBhvr>
                                      <p:tavLst>
                                        <p:tav tm="0">
                                          <p:val>
                                            <p:fltVal val="0"/>
                                          </p:val>
                                        </p:tav>
                                        <p:tav tm="100000">
                                          <p:val>
                                            <p:strVal val="#ppt_w"/>
                                          </p:val>
                                        </p:tav>
                                      </p:tavLst>
                                    </p:anim>
                                    <p:anim calcmode="lin" valueType="num">
                                      <p:cBhvr additive="base">
                                        <p:cTn id="102" dur="1000" fill="hold"/>
                                        <p:tgtEl>
                                          <p:spTgt spid="43"/>
                                        </p:tgtEl>
                                        <p:attrNameLst>
                                          <p:attrName>ppt_h</p:attrName>
                                        </p:attrNameLst>
                                      </p:cBhvr>
                                      <p:tavLst>
                                        <p:tav tm="0">
                                          <p:val>
                                            <p:fltVal val="0"/>
                                          </p:val>
                                        </p:tav>
                                        <p:tav tm="100000">
                                          <p:val>
                                            <p:strVal val="#ppt_h"/>
                                          </p:val>
                                        </p:tav>
                                      </p:tavLst>
                                    </p:anim>
                                    <p:anim calcmode="lin" valueType="num">
                                      <p:cBhvr additive="base">
                                        <p:cTn id="103" dur="1000" fill="hold"/>
                                        <p:tgtEl>
                                          <p:spTgt spid="43"/>
                                        </p:tgtEl>
                                        <p:attrNameLst>
                                          <p:attrName>ppt_x</p:attrName>
                                        </p:attrNameLst>
                                      </p:cBhvr>
                                      <p:tavLst>
                                        <p:tav tm="0" fmla="#ppt_x+(cos(-2*pi*(1-$))*-#ppt_x-sin(-2*pi*(1-$))*(1-#ppt_y))*(1-$)">
                                          <p:val>
                                            <p:fltVal val="0"/>
                                          </p:val>
                                        </p:tav>
                                        <p:tav tm="100000">
                                          <p:val>
                                            <p:fltVal val="1"/>
                                          </p:val>
                                        </p:tav>
                                      </p:tavLst>
                                    </p:anim>
                                    <p:anim calcmode="lin" valueType="num">
                                      <p:cBhvr additive="base">
                                        <p:cTn id="104" dur="1000" fill="hold"/>
                                        <p:tgtEl>
                                          <p:spTgt spid="4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2" fill="hold" nodeType="clickEffect">
                                  <p:stCondLst>
                                    <p:cond delay="0"/>
                                  </p:stCondLst>
                                  <p:childTnLst>
                                    <p:set>
                                      <p:cBhvr>
                                        <p:cTn id="108" dur="1" fill="hold">
                                          <p:stCondLst>
                                            <p:cond delay="0"/>
                                          </p:stCondLst>
                                        </p:cTn>
                                        <p:tgtEl>
                                          <p:spTgt spid="26"/>
                                        </p:tgtEl>
                                        <p:attrNameLst>
                                          <p:attrName>style.visibility</p:attrName>
                                        </p:attrNameLst>
                                      </p:cBhvr>
                                      <p:to>
                                        <p:strVal val="visible"/>
                                      </p:to>
                                    </p:set>
                                    <p:anim calcmode="lin" valueType="num">
                                      <p:cBhvr additive="base">
                                        <p:cTn id="109" dur="500" fill="hold"/>
                                        <p:tgtEl>
                                          <p:spTgt spid="26"/>
                                        </p:tgtEl>
                                        <p:attrNameLst>
                                          <p:attrName>ppt_x</p:attrName>
                                        </p:attrNameLst>
                                      </p:cBhvr>
                                      <p:tavLst>
                                        <p:tav tm="0">
                                          <p:val>
                                            <p:strVal val="1+#ppt_w/2"/>
                                          </p:val>
                                        </p:tav>
                                        <p:tav tm="100000">
                                          <p:val>
                                            <p:strVal val="#ppt_x"/>
                                          </p:val>
                                        </p:tav>
                                      </p:tavLst>
                                    </p:anim>
                                    <p:anim calcmode="lin" valueType="num">
                                      <p:cBhvr additive="base">
                                        <p:cTn id="110"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2" fill="hold" grpId="0" nodeType="click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additive="base">
                                        <p:cTn id="115" dur="500" fill="hold"/>
                                        <p:tgtEl>
                                          <p:spTgt spid="29"/>
                                        </p:tgtEl>
                                        <p:attrNameLst>
                                          <p:attrName>ppt_x</p:attrName>
                                        </p:attrNameLst>
                                      </p:cBhvr>
                                      <p:tavLst>
                                        <p:tav tm="0">
                                          <p:val>
                                            <p:strVal val="1+#ppt_w/2"/>
                                          </p:val>
                                        </p:tav>
                                        <p:tav tm="100000">
                                          <p:val>
                                            <p:strVal val="#ppt_x"/>
                                          </p:val>
                                        </p:tav>
                                      </p:tavLst>
                                    </p:anim>
                                    <p:anim calcmode="lin" valueType="num">
                                      <p:cBhvr additive="base">
                                        <p:cTn id="116"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5" presetClass="entr" presetSubtype="5" fill="hold" grpId="0" nodeType="click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checkerboard(down)">
                                      <p:cBhvr>
                                        <p:cTn id="121" dur="500"/>
                                        <p:tgtEl>
                                          <p:spTgt spid="32"/>
                                        </p:tgtEl>
                                      </p:cBhvr>
                                    </p:animEffect>
                                  </p:childTnLst>
                                </p:cTn>
                              </p:par>
                            </p:childTnLst>
                          </p:cTn>
                        </p:par>
                      </p:childTnLst>
                    </p:cTn>
                  </p:par>
                  <p:par>
                    <p:cTn id="122" fill="hold">
                      <p:stCondLst>
                        <p:cond delay="indefinite"/>
                      </p:stCondLst>
                      <p:childTnLst>
                        <p:par>
                          <p:cTn id="123" fill="hold">
                            <p:stCondLst>
                              <p:cond delay="0"/>
                            </p:stCondLst>
                            <p:childTnLst>
                              <p:par>
                                <p:cTn id="124" presetID="2" presetClass="entr" presetSubtype="8" fill="hold" nodeType="clickEffect">
                                  <p:stCondLst>
                                    <p:cond delay="0"/>
                                  </p:stCondLst>
                                  <p:childTnLst>
                                    <p:set>
                                      <p:cBhvr>
                                        <p:cTn id="125" dur="1" fill="hold">
                                          <p:stCondLst>
                                            <p:cond delay="0"/>
                                          </p:stCondLst>
                                        </p:cTn>
                                        <p:tgtEl>
                                          <p:spTgt spid="39"/>
                                        </p:tgtEl>
                                        <p:attrNameLst>
                                          <p:attrName>style.visibility</p:attrName>
                                        </p:attrNameLst>
                                      </p:cBhvr>
                                      <p:to>
                                        <p:strVal val="visible"/>
                                      </p:to>
                                    </p:set>
                                    <p:anim calcmode="lin" valueType="num">
                                      <p:cBhvr additive="base">
                                        <p:cTn id="126" dur="500" fill="hold"/>
                                        <p:tgtEl>
                                          <p:spTgt spid="39"/>
                                        </p:tgtEl>
                                        <p:attrNameLst>
                                          <p:attrName>ppt_x</p:attrName>
                                        </p:attrNameLst>
                                      </p:cBhvr>
                                      <p:tavLst>
                                        <p:tav tm="0">
                                          <p:val>
                                            <p:strVal val="0-#ppt_w/2"/>
                                          </p:val>
                                        </p:tav>
                                        <p:tav tm="100000">
                                          <p:val>
                                            <p:strVal val="#ppt_x"/>
                                          </p:val>
                                        </p:tav>
                                      </p:tavLst>
                                    </p:anim>
                                    <p:anim calcmode="lin" valueType="num">
                                      <p:cBhvr additive="base">
                                        <p:cTn id="127"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7" presetClass="entr" presetSubtype="4" fill="hold" nodeType="clickEffect">
                                  <p:stCondLst>
                                    <p:cond delay="0"/>
                                  </p:stCondLst>
                                  <p:childTnLst>
                                    <p:set>
                                      <p:cBhvr>
                                        <p:cTn id="131" dur="1" fill="hold">
                                          <p:stCondLst>
                                            <p:cond delay="0"/>
                                          </p:stCondLst>
                                        </p:cTn>
                                        <p:tgtEl>
                                          <p:spTgt spid="33"/>
                                        </p:tgtEl>
                                        <p:attrNameLst>
                                          <p:attrName>style.visibility</p:attrName>
                                        </p:attrNameLst>
                                      </p:cBhvr>
                                      <p:to>
                                        <p:strVal val="visible"/>
                                      </p:to>
                                    </p:set>
                                    <p:anim calcmode="lin" valueType="num">
                                      <p:cBhvr additive="base">
                                        <p:cTn id="132" dur="5000" fill="hold"/>
                                        <p:tgtEl>
                                          <p:spTgt spid="33"/>
                                        </p:tgtEl>
                                        <p:attrNameLst>
                                          <p:attrName>ppt_x</p:attrName>
                                        </p:attrNameLst>
                                      </p:cBhvr>
                                      <p:tavLst>
                                        <p:tav tm="0">
                                          <p:val>
                                            <p:strVal val="#ppt_x"/>
                                          </p:val>
                                        </p:tav>
                                        <p:tav tm="100000">
                                          <p:val>
                                            <p:strVal val="#ppt_x"/>
                                          </p:val>
                                        </p:tav>
                                      </p:tavLst>
                                    </p:anim>
                                    <p:anim calcmode="lin" valueType="num">
                                      <p:cBhvr additive="base">
                                        <p:cTn id="133" dur="50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animBg="1" autoUpdateAnimBg="0"/>
      <p:bldP spid="11" grpId="0"/>
      <p:bldP spid="29" grpId="0" animBg="1" autoUpdateAnimBg="0"/>
      <p:bldP spid="30" grpId="0" animBg="1" autoUpdateAnimBg="0"/>
      <p:bldP spid="31" grpId="0" build="p" animBg="1" autoUpdateAnimBg="0"/>
      <p:bldP spid="32" grpId="0" animBg="1" autoUpdateAnimBg="0"/>
      <p:bldP spid="43" grpId="0" animBg="1" autoUpdateAnimBg="0"/>
      <p:bldP spid="4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Box 3"/>
          <p:cNvSpPr txBox="1">
            <a:spLocks noChangeArrowheads="1"/>
          </p:cNvSpPr>
          <p:nvPr/>
        </p:nvSpPr>
        <p:spPr bwMode="auto">
          <a:xfrm>
            <a:off x="4016159"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spcBef>
                <a:spcPct val="20000"/>
              </a:spcBef>
              <a:defRPr sz="3110" b="1">
                <a:latin typeface="微软雅黑" panose="020B0503020204020204" pitchFamily="34" charset="-122"/>
                <a:ea typeface="微软雅黑" panose="020B0503020204020204" pitchFamily="34" charset="-122"/>
              </a:defRPr>
            </a:lvl1pPr>
            <a:lvl2pPr>
              <a:defRPr sz="3200">
                <a:latin typeface="Arial" panose="020B0604020202020204" pitchFamily="34" charset="0"/>
                <a:ea typeface="宋体" panose="02010600030101010101" pitchFamily="2" charset="-122"/>
              </a:defRPr>
            </a:lvl2pPr>
            <a:lvl3pPr>
              <a:defRPr sz="3200">
                <a:latin typeface="Arial" panose="020B0604020202020204" pitchFamily="34" charset="0"/>
                <a:ea typeface="宋体" panose="02010600030101010101" pitchFamily="2" charset="-122"/>
              </a:defRPr>
            </a:lvl3pPr>
            <a:lvl4pPr>
              <a:defRPr sz="3200">
                <a:latin typeface="Arial" panose="020B0604020202020204" pitchFamily="34" charset="0"/>
                <a:ea typeface="宋体" panose="02010600030101010101" pitchFamily="2" charset="-122"/>
              </a:defRPr>
            </a:lvl4pPr>
            <a:lvl5pPr>
              <a:defRPr sz="3200">
                <a:latin typeface="Arial" panose="020B0604020202020204" pitchFamily="34" charset="0"/>
                <a:ea typeface="宋体" panose="02010600030101010101" pitchFamily="2" charset="-122"/>
              </a:defRPr>
            </a:lvl5pPr>
            <a:lvl6pPr indent="1905" eaLnBrk="0" fontAlgn="base" hangingPunct="0">
              <a:spcBef>
                <a:spcPct val="0"/>
              </a:spcBef>
              <a:spcAft>
                <a:spcPct val="0"/>
              </a:spcAft>
              <a:defRPr sz="3200">
                <a:latin typeface="Arial" panose="020B0604020202020204" pitchFamily="34" charset="0"/>
                <a:ea typeface="宋体" panose="02010600030101010101" pitchFamily="2" charset="-122"/>
              </a:defRPr>
            </a:lvl6pPr>
            <a:lvl7pPr indent="1905" eaLnBrk="0" fontAlgn="base" hangingPunct="0">
              <a:spcBef>
                <a:spcPct val="0"/>
              </a:spcBef>
              <a:spcAft>
                <a:spcPct val="0"/>
              </a:spcAft>
              <a:defRPr sz="3200">
                <a:latin typeface="Arial" panose="020B0604020202020204" pitchFamily="34" charset="0"/>
                <a:ea typeface="宋体" panose="02010600030101010101" pitchFamily="2" charset="-122"/>
              </a:defRPr>
            </a:lvl7pPr>
            <a:lvl8pPr indent="1905" eaLnBrk="0" fontAlgn="base" hangingPunct="0">
              <a:spcBef>
                <a:spcPct val="0"/>
              </a:spcBef>
              <a:spcAft>
                <a:spcPct val="0"/>
              </a:spcAft>
              <a:defRPr sz="3200">
                <a:latin typeface="Arial" panose="020B0604020202020204" pitchFamily="34" charset="0"/>
                <a:ea typeface="宋体" panose="02010600030101010101" pitchFamily="2" charset="-122"/>
              </a:defRPr>
            </a:lvl8pPr>
            <a:lvl9pPr indent="1905" eaLnBrk="0" fontAlgn="base" hangingPunct="0">
              <a:spcBef>
                <a:spcPct val="0"/>
              </a:spcBef>
              <a:spcAft>
                <a:spcPct val="0"/>
              </a:spcAft>
              <a:defRPr sz="3200">
                <a:latin typeface="Arial" panose="020B0604020202020204" pitchFamily="34" charset="0"/>
                <a:ea typeface="宋体" panose="02010600030101010101" pitchFamily="2" charset="-122"/>
              </a:defRPr>
            </a:lvl9pPr>
          </a:lstStyle>
          <a:p>
            <a:r>
              <a:rPr lang="zh-CN" altLang="en-US" dirty="0"/>
              <a:t>数据模型</a:t>
            </a:r>
          </a:p>
        </p:txBody>
      </p:sp>
      <p:sp>
        <p:nvSpPr>
          <p:cNvPr id="12" name="矩形 48"/>
          <p:cNvSpPr>
            <a:spLocks noChangeArrowheads="1"/>
          </p:cNvSpPr>
          <p:nvPr/>
        </p:nvSpPr>
        <p:spPr bwMode="auto">
          <a:xfrm>
            <a:off x="4039306" y="2524125"/>
            <a:ext cx="3896431" cy="180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1000" indent="-381000" eaLnBrk="1" hangingPunct="1">
              <a:lnSpc>
                <a:spcPct val="120000"/>
              </a:lnSpc>
              <a:spcBef>
                <a:spcPts val="665"/>
              </a:spcBef>
              <a:buFont typeface="Arial" panose="020B0604020202020204" pitchFamily="34" charset="0"/>
              <a:buChar char="•"/>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两大类数据模型</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a:p>
            <a:pPr marL="381000" indent="-381000" eaLnBrk="1" hangingPunct="1">
              <a:lnSpc>
                <a:spcPct val="120000"/>
              </a:lnSpc>
              <a:spcBef>
                <a:spcPts val="665"/>
              </a:spcBef>
              <a:buFont typeface="Arial" panose="020B0604020202020204" pitchFamily="34" charset="0"/>
              <a:buChar char="•"/>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数据模型的组成要素</a:t>
            </a:r>
          </a:p>
          <a:p>
            <a:pPr marL="381000" indent="-381000" eaLnBrk="1" hangingPunct="1">
              <a:lnSpc>
                <a:spcPct val="120000"/>
              </a:lnSpc>
              <a:spcBef>
                <a:spcPts val="665"/>
              </a:spcBef>
              <a:buFont typeface="Arial" panose="020B0604020202020204" pitchFamily="34" charset="0"/>
              <a:buChar char="•"/>
              <a:defRPr/>
            </a:pPr>
            <a:r>
              <a:rPr lang="zh-CN" altLang="en-US" sz="2000" dirty="0">
                <a:solidFill>
                  <a:srgbClr val="FF0000"/>
                </a:solidFill>
                <a:latin typeface="微软雅黑" panose="020B0503020204020204" pitchFamily="34" charset="-122"/>
                <a:ea typeface="微软雅黑" panose="020B0503020204020204" pitchFamily="34" charset="-122"/>
              </a:rPr>
              <a:t>概念模型</a:t>
            </a:r>
            <a:endParaRPr lang="en-US" altLang="zh-CN" sz="2000" dirty="0">
              <a:solidFill>
                <a:srgbClr val="FF0000"/>
              </a:solidFill>
              <a:latin typeface="微软雅黑" panose="020B0503020204020204" pitchFamily="34" charset="-122"/>
              <a:ea typeface="微软雅黑" panose="020B0503020204020204" pitchFamily="34" charset="-122"/>
            </a:endParaRPr>
          </a:p>
          <a:p>
            <a:pPr marL="381000" indent="-381000" eaLnBrk="1" hangingPunct="1">
              <a:lnSpc>
                <a:spcPct val="120000"/>
              </a:lnSpc>
              <a:spcBef>
                <a:spcPts val="665"/>
              </a:spcBef>
              <a:buFont typeface="Arial" panose="020B0604020202020204" pitchFamily="34" charset="0"/>
              <a:buChar char="•"/>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最常用的数据模型 </a:t>
            </a:r>
          </a:p>
        </p:txBody>
      </p:sp>
      <p:sp>
        <p:nvSpPr>
          <p:cNvPr id="7" name="椭圆 6"/>
          <p:cNvSpPr/>
          <p:nvPr/>
        </p:nvSpPr>
        <p:spPr>
          <a:xfrm>
            <a:off x="2979209" y="1924404"/>
            <a:ext cx="869597" cy="883708"/>
          </a:xfrm>
          <a:prstGeom prst="ellipse">
            <a:avLst/>
          </a:prstGeom>
          <a:ln>
            <a:solidFill>
              <a:srgbClr val="0B2880"/>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5">
              <a:latin typeface="Impact" panose="020B0806030902050204" pitchFamily="34" charset="0"/>
            </a:endParaRPr>
          </a:p>
        </p:txBody>
      </p:sp>
      <p:sp>
        <p:nvSpPr>
          <p:cNvPr id="8" name="椭圆 7"/>
          <p:cNvSpPr/>
          <p:nvPr/>
        </p:nvSpPr>
        <p:spPr>
          <a:xfrm>
            <a:off x="3053291" y="2007306"/>
            <a:ext cx="720000" cy="720000"/>
          </a:xfrm>
          <a:prstGeom prst="ellipse">
            <a:avLst/>
          </a:prstGeom>
          <a:solidFill>
            <a:srgbClr val="0B2880"/>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eaLnBrk="0" fontAlgn="base" hangingPunct="0">
              <a:spcBef>
                <a:spcPct val="20000"/>
              </a:spcBef>
              <a:spcAft>
                <a:spcPct val="0"/>
              </a:spcAft>
              <a:defRPr/>
            </a:pPr>
            <a:r>
              <a:rPr lang="en-US" altLang="zh-CN" sz="4890" dirty="0">
                <a:latin typeface="Impact" panose="020B0806030902050204" pitchFamily="34" charset="0"/>
              </a:rPr>
              <a:t>3</a:t>
            </a:r>
            <a:endParaRPr lang="zh-CN" altLang="en-US" sz="4890" dirty="0">
              <a:latin typeface="Impact" panose="020B0806030902050204" pitchFamily="34" charset="0"/>
            </a:endParaRPr>
          </a:p>
        </p:txBody>
      </p:sp>
      <p:cxnSp>
        <p:nvCxnSpPr>
          <p:cNvPr id="13" name="直接连接符 12"/>
          <p:cNvCxnSpPr/>
          <p:nvPr/>
        </p:nvCxnSpPr>
        <p:spPr>
          <a:xfrm>
            <a:off x="3848806" y="2382371"/>
            <a:ext cx="3600098" cy="0"/>
          </a:xfrm>
          <a:prstGeom prst="line">
            <a:avLst/>
          </a:prstGeom>
          <a:ln w="28575">
            <a:solidFill>
              <a:srgbClr val="0B2880"/>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31527" y="701577"/>
            <a:ext cx="4590107"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6" name="矩形 5"/>
          <p:cNvSpPr/>
          <p:nvPr/>
        </p:nvSpPr>
        <p:spPr>
          <a:xfrm>
            <a:off x="5486955" y="701577"/>
            <a:ext cx="4673045"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80898" name="Rectangle 2"/>
          <p:cNvSpPr>
            <a:spLocks noGrp="1" noChangeArrowheads="1"/>
          </p:cNvSpPr>
          <p:nvPr>
            <p:ph type="title"/>
          </p:nvPr>
        </p:nvSpPr>
        <p:spPr bwMode="auto">
          <a:xfrm>
            <a:off x="719765" y="120856"/>
            <a:ext cx="9136196" cy="49039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dirty="0">
                <a:highlight>
                  <a:srgbClr val="FFFF00"/>
                </a:highlight>
              </a:rPr>
              <a:t>概念模型</a:t>
            </a:r>
          </a:p>
        </p:txBody>
      </p:sp>
      <p:sp>
        <p:nvSpPr>
          <p:cNvPr id="87043" name="Rectangle 3"/>
          <p:cNvSpPr>
            <a:spLocks noGrp="1" noChangeArrowheads="1"/>
          </p:cNvSpPr>
          <p:nvPr>
            <p:ph sz="quarter" idx="10"/>
          </p:nvPr>
        </p:nvSpPr>
        <p:spPr bwMode="auto">
          <a:xfrm>
            <a:off x="858499" y="769938"/>
            <a:ext cx="4077485" cy="4942059"/>
          </a:xfrm>
        </p:spPr>
        <p:txBody>
          <a:bodyPr wrap="square">
            <a:spAutoFit/>
          </a:bodyPr>
          <a:lstStyle/>
          <a:p>
            <a:pPr marL="317500" indent="-317500" eaLnBrk="1" hangingPunct="1">
              <a:lnSpc>
                <a:spcPct val="150000"/>
              </a:lnSpc>
              <a:buSzPct val="80000"/>
              <a:defRPr/>
            </a:pPr>
            <a:r>
              <a:rPr lang="zh-CN" altLang="en-US" dirty="0">
                <a:solidFill>
                  <a:schemeClr val="tx1">
                    <a:lumMod val="95000"/>
                    <a:lumOff val="5000"/>
                  </a:schemeClr>
                </a:solidFill>
              </a:rPr>
              <a:t>概念模型的用途</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概念模型用于信息世界的建模</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是现实世界到机器世界的一个中间层次</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是数据库设计的有力工具</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数据库设计人员和用户之间进行交流的语言</a:t>
            </a:r>
          </a:p>
          <a:p>
            <a:pPr marL="317500" indent="-317500" eaLnBrk="1" hangingPunct="1">
              <a:lnSpc>
                <a:spcPct val="150000"/>
              </a:lnSpc>
              <a:buSzPct val="80000"/>
              <a:defRPr/>
            </a:pPr>
            <a:r>
              <a:rPr lang="zh-CN" altLang="en-US" dirty="0"/>
              <a:t>对概念模型的基本要求</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较强的语义表达能力，能够方便、直接地表达应用中的各种语义知识</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简单、清晰、易于用户理解</a:t>
            </a:r>
          </a:p>
          <a:p>
            <a:pPr marL="317500" indent="-317500" eaLnBrk="1" hangingPunct="1">
              <a:lnSpc>
                <a:spcPct val="150000"/>
              </a:lnSpc>
              <a:buSzPct val="80000"/>
              <a:defRPr/>
            </a:pPr>
            <a:endParaRPr lang="en-US" altLang="zh-CN" dirty="0">
              <a:solidFill>
                <a:schemeClr val="tx1">
                  <a:lumMod val="50000"/>
                  <a:lumOff val="50000"/>
                </a:schemeClr>
              </a:solidFill>
            </a:endParaRPr>
          </a:p>
        </p:txBody>
      </p:sp>
      <p:pic>
        <p:nvPicPr>
          <p:cNvPr id="80900" name="Picture 5"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543" y="1633364"/>
            <a:ext cx="3024336" cy="30243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10"/>
          <p:cNvSpPr/>
          <p:nvPr/>
        </p:nvSpPr>
        <p:spPr>
          <a:xfrm>
            <a:off x="5184870" y="3299809"/>
            <a:ext cx="4143600" cy="2308339"/>
          </a:xfrm>
          <a:prstGeom prst="rect">
            <a:avLst/>
          </a:prstGeom>
          <a:solidFill>
            <a:srgbClr val="00B050"/>
          </a:solidFill>
          <a:ln w="12700" cap="flat" cmpd="sng" algn="ctr">
            <a:noFill/>
            <a:prstDash val="solid"/>
            <a:miter lim="800000"/>
          </a:ln>
          <a:effectLst/>
        </p:spPr>
        <p:txBody>
          <a:bodyPr rtlCol="0" anchor="ctr"/>
          <a:lstStyle/>
          <a:p>
            <a:pPr algn="ctr"/>
            <a:endParaRPr lang="en-US" kern="0">
              <a:solidFill>
                <a:srgbClr val="F6F8F8"/>
              </a:solidFill>
              <a:latin typeface="Lato Light"/>
            </a:endParaRPr>
          </a:p>
        </p:txBody>
      </p:sp>
      <p:sp>
        <p:nvSpPr>
          <p:cNvPr id="26" name="Rounded Rectangle 4"/>
          <p:cNvSpPr/>
          <p:nvPr/>
        </p:nvSpPr>
        <p:spPr>
          <a:xfrm>
            <a:off x="5184872" y="833589"/>
            <a:ext cx="4143600" cy="2308339"/>
          </a:xfrm>
          <a:prstGeom prst="rect">
            <a:avLst/>
          </a:prstGeom>
          <a:solidFill>
            <a:srgbClr val="0000CC">
              <a:alpha val="81000"/>
            </a:srgbClr>
          </a:solidFill>
          <a:ln w="12700" cap="flat" cmpd="sng" algn="ctr">
            <a:noFill/>
            <a:prstDash val="solid"/>
            <a:miter lim="800000"/>
          </a:ln>
          <a:effectLst/>
        </p:spPr>
        <p:txBody>
          <a:bodyPr rtlCol="0" anchor="ctr"/>
          <a:lstStyle/>
          <a:p>
            <a:pPr algn="ctr"/>
            <a:endParaRPr lang="en-US" kern="0">
              <a:solidFill>
                <a:srgbClr val="F6F8F8"/>
              </a:solidFill>
              <a:latin typeface="Lato Light"/>
            </a:endParaRPr>
          </a:p>
        </p:txBody>
      </p:sp>
      <p:sp>
        <p:nvSpPr>
          <p:cNvPr id="40" name="Rounded Rectangle 9"/>
          <p:cNvSpPr/>
          <p:nvPr/>
        </p:nvSpPr>
        <p:spPr>
          <a:xfrm>
            <a:off x="865826" y="3299809"/>
            <a:ext cx="4142978" cy="2308339"/>
          </a:xfrm>
          <a:prstGeom prst="rect">
            <a:avLst/>
          </a:prstGeom>
          <a:solidFill>
            <a:srgbClr val="7030A0"/>
          </a:solidFill>
          <a:ln w="12700" cap="flat" cmpd="sng" algn="ctr">
            <a:noFill/>
            <a:prstDash val="solid"/>
            <a:miter lim="800000"/>
          </a:ln>
          <a:effectLst/>
        </p:spPr>
        <p:txBody>
          <a:bodyPr rtlCol="0" anchor="ctr"/>
          <a:lstStyle/>
          <a:p>
            <a:pPr algn="ctr"/>
            <a:endParaRPr lang="en-US" kern="0">
              <a:solidFill>
                <a:srgbClr val="F6F8F8"/>
              </a:solidFill>
              <a:latin typeface="Lato Light"/>
            </a:endParaRPr>
          </a:p>
        </p:txBody>
      </p:sp>
      <p:sp>
        <p:nvSpPr>
          <p:cNvPr id="28" name="Rounded Rectangle 3"/>
          <p:cNvSpPr/>
          <p:nvPr/>
        </p:nvSpPr>
        <p:spPr>
          <a:xfrm>
            <a:off x="865826" y="833589"/>
            <a:ext cx="4142978" cy="2308339"/>
          </a:xfrm>
          <a:prstGeom prst="rect">
            <a:avLst/>
          </a:prstGeom>
          <a:solidFill>
            <a:srgbClr val="3FACD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6F8F8"/>
              </a:solidFill>
              <a:effectLst/>
              <a:uLnTx/>
              <a:uFillTx/>
              <a:latin typeface="Lato Light"/>
              <a:ea typeface="+mn-ea"/>
              <a:cs typeface="+mn-cs"/>
            </a:endParaRPr>
          </a:p>
        </p:txBody>
      </p:sp>
      <p:sp>
        <p:nvSpPr>
          <p:cNvPr id="45058" name="Rectangle 2"/>
          <p:cNvSpPr>
            <a:spLocks noGrp="1" noChangeArrowheads="1"/>
          </p:cNvSpPr>
          <p:nvPr>
            <p:ph type="title"/>
          </p:nvPr>
        </p:nvSpPr>
        <p:spPr bwMode="auto">
          <a:xfrm>
            <a:off x="719765" y="106852"/>
            <a:ext cx="9136196" cy="518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spAutoFit/>
          </a:bodyPr>
          <a:lstStyle/>
          <a:p>
            <a:pPr eaLnBrk="1" hangingPunct="1"/>
            <a:r>
              <a:t>四个基本概念</a:t>
            </a:r>
          </a:p>
        </p:txBody>
      </p:sp>
      <p:pic>
        <p:nvPicPr>
          <p:cNvPr id="45062" name="Picture 6"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792" y="4449153"/>
            <a:ext cx="121187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23"/>
          <p:cNvSpPr txBox="1"/>
          <p:nvPr/>
        </p:nvSpPr>
        <p:spPr>
          <a:xfrm>
            <a:off x="2409792" y="965048"/>
            <a:ext cx="912429" cy="892552"/>
          </a:xfrm>
          <a:prstGeom prst="rect">
            <a:avLst/>
          </a:prstGeom>
          <a:noFill/>
        </p:spPr>
        <p:txBody>
          <a:bodyPr wrap="none" rtlCol="0">
            <a:spAutoFit/>
          </a:bodyPr>
          <a:lstStyle/>
          <a:p>
            <a:r>
              <a:rPr lang="zh-CN" altLang="en-US" sz="2800" b="1" dirty="0">
                <a:solidFill>
                  <a:srgbClr val="FFFFFF"/>
                </a:solidFill>
                <a:latin typeface="微软雅黑" panose="020B0503020204020204" pitchFamily="34" charset="-122"/>
                <a:ea typeface="微软雅黑" panose="020B0503020204020204" pitchFamily="34" charset="-122"/>
              </a:rPr>
              <a:t>数据</a:t>
            </a:r>
            <a:endParaRPr lang="en-US" altLang="zh-CN" sz="2800" b="1" dirty="0">
              <a:solidFill>
                <a:srgbClr val="FFFFFF"/>
              </a:solidFill>
              <a:latin typeface="微软雅黑" panose="020B0503020204020204" pitchFamily="34" charset="-122"/>
              <a:ea typeface="微软雅黑" panose="020B0503020204020204" pitchFamily="34" charset="-122"/>
            </a:endParaRPr>
          </a:p>
          <a:p>
            <a:r>
              <a:rPr lang="en-US" altLang="zh-CN" sz="2400" b="1" dirty="0">
                <a:solidFill>
                  <a:srgbClr val="FFFFFF"/>
                </a:solidFill>
                <a:latin typeface="微软雅黑" panose="020B0503020204020204" pitchFamily="34" charset="-122"/>
                <a:ea typeface="微软雅黑" panose="020B0503020204020204" pitchFamily="34" charset="-122"/>
              </a:rPr>
              <a:t>Data</a:t>
            </a:r>
            <a:endParaRPr lang="id-ID" sz="2400" b="1" dirty="0">
              <a:solidFill>
                <a:srgbClr val="FFFFFF"/>
              </a:solidFill>
              <a:latin typeface="微软雅黑" panose="020B0503020204020204" pitchFamily="34" charset="-122"/>
              <a:ea typeface="微软雅黑" panose="020B0503020204020204" pitchFamily="34" charset="-122"/>
            </a:endParaRPr>
          </a:p>
        </p:txBody>
      </p:sp>
      <p:sp>
        <p:nvSpPr>
          <p:cNvPr id="55" name="TextBox 23"/>
          <p:cNvSpPr txBox="1"/>
          <p:nvPr/>
        </p:nvSpPr>
        <p:spPr>
          <a:xfrm>
            <a:off x="6625031" y="965048"/>
            <a:ext cx="1623778" cy="892552"/>
          </a:xfrm>
          <a:prstGeom prst="rect">
            <a:avLst/>
          </a:prstGeom>
          <a:noFill/>
        </p:spPr>
        <p:txBody>
          <a:bodyPr wrap="none" rtlCol="0">
            <a:spAutoFit/>
          </a:bodyPr>
          <a:lstStyle/>
          <a:p>
            <a:pPr algn="ctr"/>
            <a:r>
              <a:rPr lang="zh-CN" altLang="en-US" sz="2800" b="1" dirty="0">
                <a:solidFill>
                  <a:srgbClr val="FFFFFF"/>
                </a:solidFill>
                <a:latin typeface="微软雅黑" panose="020B0503020204020204" pitchFamily="34" charset="-122"/>
                <a:ea typeface="微软雅黑" panose="020B0503020204020204" pitchFamily="34" charset="-122"/>
              </a:rPr>
              <a:t>数据库</a:t>
            </a:r>
            <a:endParaRPr lang="en-US" altLang="zh-CN" sz="2800" b="1" dirty="0">
              <a:solidFill>
                <a:srgbClr val="FFFFFF"/>
              </a:solidFill>
              <a:latin typeface="微软雅黑" panose="020B0503020204020204" pitchFamily="34" charset="-122"/>
              <a:ea typeface="微软雅黑" panose="020B0503020204020204" pitchFamily="34" charset="-122"/>
            </a:endParaRPr>
          </a:p>
          <a:p>
            <a:pPr algn="ctr"/>
            <a:r>
              <a:rPr lang="en-US" altLang="zh-CN" sz="2400" b="1" dirty="0">
                <a:solidFill>
                  <a:srgbClr val="FFFFFF"/>
                </a:solidFill>
                <a:latin typeface="微软雅黑" panose="020B0503020204020204" pitchFamily="34" charset="-122"/>
                <a:ea typeface="微软雅黑" panose="020B0503020204020204" pitchFamily="34" charset="-122"/>
              </a:rPr>
              <a:t>Database</a:t>
            </a:r>
            <a:endParaRPr lang="id-ID" sz="2800" b="1" dirty="0">
              <a:solidFill>
                <a:srgbClr val="FFFFFF"/>
              </a:solidFill>
              <a:latin typeface="微软雅黑" panose="020B0503020204020204" pitchFamily="34" charset="-122"/>
              <a:ea typeface="微软雅黑" panose="020B0503020204020204" pitchFamily="34" charset="-122"/>
            </a:endParaRPr>
          </a:p>
        </p:txBody>
      </p:sp>
      <p:sp>
        <p:nvSpPr>
          <p:cNvPr id="56" name="TextBox 23"/>
          <p:cNvSpPr txBox="1"/>
          <p:nvPr/>
        </p:nvSpPr>
        <p:spPr>
          <a:xfrm>
            <a:off x="5817398" y="3406601"/>
            <a:ext cx="2830840" cy="892552"/>
          </a:xfrm>
          <a:prstGeom prst="rect">
            <a:avLst/>
          </a:prstGeom>
          <a:noFill/>
        </p:spPr>
        <p:txBody>
          <a:bodyPr wrap="none" rtlCol="0">
            <a:spAutoFit/>
          </a:bodyPr>
          <a:lstStyle/>
          <a:p>
            <a:pPr algn="ctr"/>
            <a:r>
              <a:rPr lang="zh-CN" altLang="en-US" sz="2800" b="1" dirty="0">
                <a:solidFill>
                  <a:srgbClr val="FFFFFF"/>
                </a:solidFill>
                <a:latin typeface="微软雅黑" panose="020B0503020204020204" pitchFamily="34" charset="-122"/>
                <a:ea typeface="微软雅黑" panose="020B0503020204020204" pitchFamily="34" charset="-122"/>
              </a:rPr>
              <a:t>数据库系统</a:t>
            </a:r>
            <a:endParaRPr lang="en-US" altLang="zh-CN" sz="2800" b="1" dirty="0">
              <a:solidFill>
                <a:srgbClr val="FFFFFF"/>
              </a:solidFill>
              <a:latin typeface="微软雅黑" panose="020B0503020204020204" pitchFamily="34" charset="-122"/>
              <a:ea typeface="微软雅黑" panose="020B0503020204020204" pitchFamily="34" charset="-122"/>
            </a:endParaRPr>
          </a:p>
          <a:p>
            <a:pPr algn="ctr"/>
            <a:r>
              <a:rPr lang="en-US" altLang="zh-CN" sz="2400" b="1" dirty="0">
                <a:solidFill>
                  <a:srgbClr val="FFFFFF"/>
                </a:solidFill>
                <a:latin typeface="微软雅黑" panose="020B0503020204020204" pitchFamily="34" charset="-122"/>
                <a:ea typeface="微软雅黑" panose="020B0503020204020204" pitchFamily="34" charset="-122"/>
              </a:rPr>
              <a:t>Database System</a:t>
            </a:r>
            <a:endParaRPr lang="id-ID" sz="2400" b="1" dirty="0">
              <a:solidFill>
                <a:srgbClr val="FFFFFF"/>
              </a:solidFill>
              <a:latin typeface="微软雅黑" panose="020B0503020204020204" pitchFamily="34" charset="-122"/>
              <a:ea typeface="微软雅黑" panose="020B0503020204020204" pitchFamily="34" charset="-122"/>
            </a:endParaRPr>
          </a:p>
        </p:txBody>
      </p:sp>
      <p:sp>
        <p:nvSpPr>
          <p:cNvPr id="57" name="TextBox 23"/>
          <p:cNvSpPr txBox="1"/>
          <p:nvPr/>
        </p:nvSpPr>
        <p:spPr>
          <a:xfrm>
            <a:off x="1145440" y="3406601"/>
            <a:ext cx="3852017" cy="800219"/>
          </a:xfrm>
          <a:prstGeom prst="rect">
            <a:avLst/>
          </a:prstGeom>
          <a:noFill/>
        </p:spPr>
        <p:txBody>
          <a:bodyPr wrap="none" rtlCol="0">
            <a:spAutoFit/>
          </a:bodyPr>
          <a:lstStyle/>
          <a:p>
            <a:pPr algn="ctr"/>
            <a:r>
              <a:rPr lang="zh-CN" altLang="en-US" sz="2800" b="1" dirty="0">
                <a:solidFill>
                  <a:srgbClr val="FFFFFF"/>
                </a:solidFill>
                <a:latin typeface="微软雅黑" panose="020B0503020204020204" pitchFamily="34" charset="-122"/>
                <a:ea typeface="微软雅黑" panose="020B0503020204020204" pitchFamily="34" charset="-122"/>
              </a:rPr>
              <a:t>数据库管理系统</a:t>
            </a:r>
            <a:endParaRPr lang="en-US" altLang="zh-CN" sz="2800" b="1" dirty="0">
              <a:solidFill>
                <a:srgbClr val="FFFFFF"/>
              </a:solidFill>
              <a:latin typeface="微软雅黑" panose="020B0503020204020204" pitchFamily="34" charset="-122"/>
              <a:ea typeface="微软雅黑" panose="020B0503020204020204" pitchFamily="34" charset="-122"/>
            </a:endParaRPr>
          </a:p>
          <a:p>
            <a:pPr algn="ctr"/>
            <a:r>
              <a:rPr lang="en-US" altLang="zh-CN" b="1" dirty="0">
                <a:solidFill>
                  <a:srgbClr val="FFFFFF"/>
                </a:solidFill>
                <a:latin typeface="微软雅黑" panose="020B0503020204020204" pitchFamily="34" charset="-122"/>
                <a:ea typeface="微软雅黑" panose="020B0503020204020204" pitchFamily="34" charset="-122"/>
              </a:rPr>
              <a:t>Database Management  System</a:t>
            </a:r>
            <a:endParaRPr lang="id-ID" b="1" dirty="0">
              <a:solidFill>
                <a:srgbClr val="FFFFFF"/>
              </a:solidFill>
              <a:latin typeface="微软雅黑" panose="020B0503020204020204" pitchFamily="34" charset="-122"/>
              <a:ea typeface="微软雅黑" panose="020B0503020204020204" pitchFamily="34" charset="-122"/>
            </a:endParaRPr>
          </a:p>
        </p:txBody>
      </p:sp>
      <p:pic>
        <p:nvPicPr>
          <p:cNvPr id="1026" name="Picture 2" descr="查看源图像"/>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3676" y="1870223"/>
            <a:ext cx="1227277" cy="12272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查看源图像"/>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69047" y="1852481"/>
            <a:ext cx="1134593" cy="11345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查看源图像"/>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31086" y="4245655"/>
            <a:ext cx="1560538" cy="1326549"/>
          </a:xfrm>
          <a:prstGeom prst="rect">
            <a:avLst/>
          </a:prstGeom>
          <a:noFill/>
          <a:extLst>
            <a:ext uri="{909E8E84-426E-40DD-AFC4-6F175D3DCCD1}">
              <a14:hiddenFill xmlns:a14="http://schemas.microsoft.com/office/drawing/2010/main">
                <a:solidFill>
                  <a:srgbClr val="FFFFFF"/>
                </a:solidFill>
              </a14:hiddenFill>
            </a:ext>
          </a:extLst>
        </p:spPr>
      </p:pic>
      <p:sp>
        <p:nvSpPr>
          <p:cNvPr id="6" name="椭圆 5"/>
          <p:cNvSpPr/>
          <p:nvPr/>
        </p:nvSpPr>
        <p:spPr>
          <a:xfrm>
            <a:off x="4750123" y="2862550"/>
            <a:ext cx="647398"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0000">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60000">
                                          <p:cBhvr additive="base">
                                            <p:cTn id="7" dur="500" fill="hold"/>
                                            <p:tgtEl>
                                              <p:spTgt spid="28"/>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14:bounceEnd="60000">
                                          <p:cBhvr additive="base">
                                            <p:cTn id="11" dur="500" fill="hold"/>
                                            <p:tgtEl>
                                              <p:spTgt spid="41"/>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41"/>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14:presetBounceEnd="60000">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14:bounceEnd="60000">
                                          <p:cBhvr additive="base">
                                            <p:cTn id="15" dur="500" fill="hold"/>
                                            <p:tgtEl>
                                              <p:spTgt spid="40"/>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40"/>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60000">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14:bounceEnd="60000">
                                          <p:cBhvr additive="base">
                                            <p:cTn id="19" dur="500" fill="hold"/>
                                            <p:tgtEl>
                                              <p:spTgt spid="26"/>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6" grpId="0" animBg="1"/>
          <p:bldP spid="40" grpId="0" animBg="1"/>
          <p:bldP spid="28" grpId="0" animBg="1"/>
          <p:bldP spid="47" grpId="0"/>
          <p:bldP spid="55" grpId="0"/>
          <p:bldP spid="56" grpId="0"/>
          <p:bldP spid="5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ppt_x"/>
                                              </p:val>
                                            </p:tav>
                                            <p:tav tm="100000">
                                              <p:val>
                                                <p:strVal val="#ppt_x"/>
                                              </p:val>
                                            </p:tav>
                                          </p:tavLst>
                                        </p:anim>
                                        <p:anim calcmode="lin" valueType="num">
                                          <p:cBhvr additive="base">
                                            <p:cTn id="12" dur="500" fill="hold"/>
                                            <p:tgtEl>
                                              <p:spTgt spid="41"/>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ppt_x"/>
                                              </p:val>
                                            </p:tav>
                                            <p:tav tm="100000">
                                              <p:val>
                                                <p:strVal val="#ppt_x"/>
                                              </p:val>
                                            </p:tav>
                                          </p:tavLst>
                                        </p:anim>
                                        <p:anim calcmode="lin" valueType="num">
                                          <p:cBhvr additive="base">
                                            <p:cTn id="16" dur="500" fill="hold"/>
                                            <p:tgtEl>
                                              <p:spTgt spid="40"/>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6" grpId="0" animBg="1"/>
          <p:bldP spid="40" grpId="0" animBg="1"/>
          <p:bldP spid="28" grpId="0" animBg="1"/>
          <p:bldP spid="47" grpId="0"/>
          <p:bldP spid="55" grpId="0"/>
          <p:bldP spid="56" grpId="0"/>
          <p:bldP spid="57"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66191" y="3244849"/>
            <a:ext cx="6310616" cy="2281146"/>
          </a:xfrm>
          <a:prstGeom prst="rect">
            <a:avLst/>
          </a:prstGeom>
        </p:spPr>
      </p:pic>
      <p:sp>
        <p:nvSpPr>
          <p:cNvPr id="81922" name="Rectangle 2"/>
          <p:cNvSpPr>
            <a:spLocks noGrp="1" noChangeArrowheads="1"/>
          </p:cNvSpPr>
          <p:nvPr>
            <p:ph type="title"/>
          </p:nvPr>
        </p:nvSpPr>
        <p:spPr bwMode="auto">
          <a:xfrm>
            <a:off x="719765" y="120856"/>
            <a:ext cx="9136196" cy="49039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dirty="0">
                <a:highlight>
                  <a:srgbClr val="FFFF00"/>
                </a:highlight>
              </a:rPr>
              <a:t>信息世界中的基本概念</a:t>
            </a:r>
          </a:p>
        </p:txBody>
      </p:sp>
      <p:sp>
        <p:nvSpPr>
          <p:cNvPr id="2" name="文本框 1"/>
          <p:cNvSpPr txBox="1"/>
          <p:nvPr/>
        </p:nvSpPr>
        <p:spPr>
          <a:xfrm>
            <a:off x="4287912" y="3669688"/>
            <a:ext cx="1210588"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组合属性</a:t>
            </a:r>
          </a:p>
        </p:txBody>
      </p:sp>
      <p:pic>
        <p:nvPicPr>
          <p:cNvPr id="7" name="图片 6"/>
          <p:cNvPicPr>
            <a:picLocks noChangeAspect="1"/>
          </p:cNvPicPr>
          <p:nvPr/>
        </p:nvPicPr>
        <p:blipFill>
          <a:blip r:embed="rId3"/>
          <a:stretch>
            <a:fillRect/>
          </a:stretch>
        </p:blipFill>
        <p:spPr>
          <a:xfrm>
            <a:off x="1500970" y="3366758"/>
            <a:ext cx="1165587" cy="685859"/>
          </a:xfrm>
          <a:prstGeom prst="rect">
            <a:avLst/>
          </a:prstGeom>
        </p:spPr>
      </p:pic>
      <p:sp>
        <p:nvSpPr>
          <p:cNvPr id="9" name="ïṥḻîḋé"/>
          <p:cNvSpPr/>
          <p:nvPr/>
        </p:nvSpPr>
        <p:spPr>
          <a:xfrm>
            <a:off x="1191568" y="2014100"/>
            <a:ext cx="3501850" cy="1046095"/>
          </a:xfrm>
          <a:prstGeom prst="rect">
            <a:avLst/>
          </a:prstGeom>
          <a:ln>
            <a:noFill/>
          </a:ln>
        </p:spPr>
        <p:txBody>
          <a:bodyPr wrap="square" lIns="91440" tIns="45720" rIns="91440" bIns="45720" anchor="t">
            <a:noAutofit/>
          </a:bodyPr>
          <a:lstStyle/>
          <a:p>
            <a:pPr>
              <a:lnSpc>
                <a:spcPct val="150000"/>
              </a:lnSpc>
            </a:pPr>
            <a:r>
              <a:rPr lang="zh-CN" altLang="en-US" sz="1600" kern="0" dirty="0">
                <a:highlight>
                  <a:srgbClr val="FFFF00"/>
                </a:highlight>
                <a:latin typeface="微软雅黑" panose="020B0503020204020204" pitchFamily="34" charset="-122"/>
                <a:ea typeface="微软雅黑" panose="020B0503020204020204" pitchFamily="34" charset="-122"/>
              </a:rPr>
              <a:t>客观存在并可相互区别的事物称为实体</a:t>
            </a:r>
            <a:r>
              <a:rPr lang="zh-CN" altLang="en-US" sz="1600" kern="0" dirty="0">
                <a:latin typeface="微软雅黑" panose="020B0503020204020204" pitchFamily="34" charset="-122"/>
                <a:ea typeface="微软雅黑" panose="020B0503020204020204" pitchFamily="34" charset="-122"/>
              </a:rPr>
              <a:t>，可以是具体的人、事、物或抽象的概念。</a:t>
            </a:r>
            <a:endParaRPr lang="en-US" altLang="zh-CN" sz="1600" kern="0" dirty="0">
              <a:latin typeface="微软雅黑" panose="020B0503020204020204" pitchFamily="34" charset="-122"/>
              <a:ea typeface="微软雅黑" panose="020B0503020204020204" pitchFamily="34" charset="-122"/>
            </a:endParaRPr>
          </a:p>
        </p:txBody>
      </p:sp>
      <p:sp>
        <p:nvSpPr>
          <p:cNvPr id="11" name="iślíḑê"/>
          <p:cNvSpPr txBox="1"/>
          <p:nvPr/>
        </p:nvSpPr>
        <p:spPr>
          <a:xfrm>
            <a:off x="2129461" y="1547469"/>
            <a:ext cx="1219376" cy="400110"/>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b="1" kern="0">
                <a:solidFill>
                  <a:prstClr val="black">
                    <a:lumMod val="85000"/>
                    <a:lumOff val="15000"/>
                  </a:prstClr>
                </a:solidFill>
                <a:latin typeface="微软雅黑" panose="020B0503020204020204" pitchFamily="34" charset="-122"/>
                <a:ea typeface="微软雅黑" panose="020B0503020204020204" pitchFamily="34" charset="-122"/>
              </a:defRPr>
            </a:lvl1pPr>
          </a:lstStyle>
          <a:p>
            <a:r>
              <a:rPr lang="zh-CN" altLang="en-US" sz="2000" dirty="0"/>
              <a:t>实体</a:t>
            </a:r>
            <a:endParaRPr lang="en-US" altLang="zh-CN" sz="2000" dirty="0"/>
          </a:p>
        </p:txBody>
      </p:sp>
      <p:sp>
        <p:nvSpPr>
          <p:cNvPr id="12" name="íśľiḓè"/>
          <p:cNvSpPr/>
          <p:nvPr/>
        </p:nvSpPr>
        <p:spPr>
          <a:xfrm>
            <a:off x="6372756" y="865129"/>
            <a:ext cx="499485" cy="518399"/>
          </a:xfrm>
          <a:prstGeom prst="ellipse">
            <a:avLst/>
          </a:prstGeom>
          <a:solidFill>
            <a:srgbClr val="ED7D31"/>
          </a:solidFill>
          <a:ln w="12700" cap="rnd" cmpd="sng" algn="ctr">
            <a:noFill/>
            <a:prstDash val="solid"/>
            <a:round/>
          </a:ln>
          <a:effectLst>
            <a:outerShdw blurRad="254000" dist="127000" algn="ctr" rotWithShape="0">
              <a:srgbClr val="ED7D31">
                <a:alpha val="32000"/>
              </a:srgb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a:ea typeface="等线" panose="02010600030101010101" charset="-122"/>
              <a:cs typeface="+mn-cs"/>
            </a:endParaRPr>
          </a:p>
        </p:txBody>
      </p:sp>
      <p:sp>
        <p:nvSpPr>
          <p:cNvPr id="13" name="iślíḑê"/>
          <p:cNvSpPr txBox="1"/>
          <p:nvPr/>
        </p:nvSpPr>
        <p:spPr>
          <a:xfrm>
            <a:off x="5991395" y="1547469"/>
            <a:ext cx="1219376" cy="400110"/>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b="1" kern="0">
                <a:solidFill>
                  <a:prstClr val="black">
                    <a:lumMod val="85000"/>
                    <a:lumOff val="15000"/>
                  </a:prstClr>
                </a:solidFill>
                <a:latin typeface="微软雅黑" panose="020B0503020204020204" pitchFamily="34" charset="-122"/>
                <a:ea typeface="微软雅黑" panose="020B0503020204020204" pitchFamily="34" charset="-122"/>
              </a:defRPr>
            </a:lvl1pPr>
          </a:lstStyle>
          <a:p>
            <a:r>
              <a:rPr lang="zh-CN" altLang="en-US" sz="2000" dirty="0"/>
              <a:t>属性</a:t>
            </a:r>
            <a:endParaRPr lang="en-US" altLang="zh-CN" sz="2000" dirty="0"/>
          </a:p>
        </p:txBody>
      </p:sp>
      <p:cxnSp>
        <p:nvCxnSpPr>
          <p:cNvPr id="14" name="ïṣlïḍé"/>
          <p:cNvCxnSpPr/>
          <p:nvPr/>
        </p:nvCxnSpPr>
        <p:spPr>
          <a:xfrm>
            <a:off x="4863976" y="936302"/>
            <a:ext cx="0" cy="2211664"/>
          </a:xfrm>
          <a:prstGeom prst="line">
            <a:avLst/>
          </a:prstGeom>
          <a:noFill/>
          <a:ln w="19050" cap="rnd" cmpd="sng" algn="ctr">
            <a:solidFill>
              <a:sysClr val="window" lastClr="FFFFFF">
                <a:lumMod val="95000"/>
              </a:sysClr>
            </a:solidFill>
            <a:prstDash val="solid"/>
            <a:round/>
          </a:ln>
          <a:effectLst/>
        </p:spPr>
      </p:cxnSp>
      <p:sp>
        <p:nvSpPr>
          <p:cNvPr id="15" name="矩形 14"/>
          <p:cNvSpPr/>
          <p:nvPr/>
        </p:nvSpPr>
        <p:spPr>
          <a:xfrm flipH="1">
            <a:off x="5152007" y="2014100"/>
            <a:ext cx="3501848" cy="1027845"/>
          </a:xfrm>
          <a:prstGeom prst="rect">
            <a:avLst/>
          </a:prstGeom>
          <a:ln>
            <a:noFill/>
          </a:ln>
        </p:spPr>
        <p:txBody>
          <a:bodyPr wrap="square" lIns="91440" tIns="45720" rIns="91440" bIns="45720" anchor="t">
            <a:noAutofit/>
          </a:bodyPr>
          <a:lstStyle/>
          <a:p>
            <a:pPr>
              <a:lnSpc>
                <a:spcPct val="150000"/>
              </a:lnSpc>
            </a:pPr>
            <a:r>
              <a:rPr lang="zh-CN" altLang="en-US" sz="1600" kern="0" dirty="0">
                <a:latin typeface="微软雅黑" panose="020B0503020204020204" pitchFamily="34" charset="-122"/>
                <a:ea typeface="微软雅黑" panose="020B0503020204020204" pitchFamily="34" charset="-122"/>
              </a:rPr>
              <a:t>实体所具有的某一特性称为属性，一个实体可以由若干个属性来刻画。</a:t>
            </a:r>
          </a:p>
        </p:txBody>
      </p:sp>
      <p:sp>
        <p:nvSpPr>
          <p:cNvPr id="23" name="任意多边形: 形状 22"/>
          <p:cNvSpPr/>
          <p:nvPr/>
        </p:nvSpPr>
        <p:spPr>
          <a:xfrm>
            <a:off x="6416601" y="949558"/>
            <a:ext cx="368963" cy="366624"/>
          </a:xfrm>
          <a:custGeom>
            <a:avLst/>
            <a:gdLst>
              <a:gd name="connsiteX0" fmla="*/ 166554 w 607356"/>
              <a:gd name="connsiteY0" fmla="*/ 567324 h 606439"/>
              <a:gd name="connsiteX1" fmla="*/ 166554 w 607356"/>
              <a:gd name="connsiteY1" fmla="*/ 586882 h 606439"/>
              <a:gd name="connsiteX2" fmla="*/ 235028 w 607356"/>
              <a:gd name="connsiteY2" fmla="*/ 586882 h 606439"/>
              <a:gd name="connsiteX3" fmla="*/ 235028 w 607356"/>
              <a:gd name="connsiteY3" fmla="*/ 567324 h 606439"/>
              <a:gd name="connsiteX4" fmla="*/ 78343 w 607356"/>
              <a:gd name="connsiteY4" fmla="*/ 567324 h 606439"/>
              <a:gd name="connsiteX5" fmla="*/ 78343 w 607356"/>
              <a:gd name="connsiteY5" fmla="*/ 586882 h 606439"/>
              <a:gd name="connsiteX6" fmla="*/ 146968 w 607356"/>
              <a:gd name="connsiteY6" fmla="*/ 586882 h 606439"/>
              <a:gd name="connsiteX7" fmla="*/ 146968 w 607356"/>
              <a:gd name="connsiteY7" fmla="*/ 567324 h 606439"/>
              <a:gd name="connsiteX8" fmla="*/ 509388 w 607356"/>
              <a:gd name="connsiteY8" fmla="*/ 528212 h 606439"/>
              <a:gd name="connsiteX9" fmla="*/ 509388 w 607356"/>
              <a:gd name="connsiteY9" fmla="*/ 547768 h 606439"/>
              <a:gd name="connsiteX10" fmla="*/ 548575 w 607356"/>
              <a:gd name="connsiteY10" fmla="*/ 586882 h 606439"/>
              <a:gd name="connsiteX11" fmla="*/ 587762 w 607356"/>
              <a:gd name="connsiteY11" fmla="*/ 547768 h 606439"/>
              <a:gd name="connsiteX12" fmla="*/ 587762 w 607356"/>
              <a:gd name="connsiteY12" fmla="*/ 528212 h 606439"/>
              <a:gd name="connsiteX13" fmla="*/ 509388 w 607356"/>
              <a:gd name="connsiteY13" fmla="*/ 489098 h 606439"/>
              <a:gd name="connsiteX14" fmla="*/ 509388 w 607356"/>
              <a:gd name="connsiteY14" fmla="*/ 508655 h 606439"/>
              <a:gd name="connsiteX15" fmla="*/ 587762 w 607356"/>
              <a:gd name="connsiteY15" fmla="*/ 508655 h 606439"/>
              <a:gd name="connsiteX16" fmla="*/ 587762 w 607356"/>
              <a:gd name="connsiteY16" fmla="*/ 489098 h 606439"/>
              <a:gd name="connsiteX17" fmla="*/ 166554 w 607356"/>
              <a:gd name="connsiteY17" fmla="*/ 489093 h 606439"/>
              <a:gd name="connsiteX18" fmla="*/ 166554 w 607356"/>
              <a:gd name="connsiteY18" fmla="*/ 547766 h 606439"/>
              <a:gd name="connsiteX19" fmla="*/ 235028 w 607356"/>
              <a:gd name="connsiteY19" fmla="*/ 547766 h 606439"/>
              <a:gd name="connsiteX20" fmla="*/ 235028 w 607356"/>
              <a:gd name="connsiteY20" fmla="*/ 489093 h 606439"/>
              <a:gd name="connsiteX21" fmla="*/ 78343 w 607356"/>
              <a:gd name="connsiteY21" fmla="*/ 489093 h 606439"/>
              <a:gd name="connsiteX22" fmla="*/ 78343 w 607356"/>
              <a:gd name="connsiteY22" fmla="*/ 547766 h 606439"/>
              <a:gd name="connsiteX23" fmla="*/ 146968 w 607356"/>
              <a:gd name="connsiteY23" fmla="*/ 547766 h 606439"/>
              <a:gd name="connsiteX24" fmla="*/ 146968 w 607356"/>
              <a:gd name="connsiteY24" fmla="*/ 489093 h 606439"/>
              <a:gd name="connsiteX25" fmla="*/ 78343 w 607356"/>
              <a:gd name="connsiteY25" fmla="*/ 401008 h 606439"/>
              <a:gd name="connsiteX26" fmla="*/ 78343 w 607356"/>
              <a:gd name="connsiteY26" fmla="*/ 469536 h 606439"/>
              <a:gd name="connsiteX27" fmla="*/ 146968 w 607356"/>
              <a:gd name="connsiteY27" fmla="*/ 469536 h 606439"/>
              <a:gd name="connsiteX28" fmla="*/ 146968 w 607356"/>
              <a:gd name="connsiteY28" fmla="*/ 440123 h 606439"/>
              <a:gd name="connsiteX29" fmla="*/ 166554 w 607356"/>
              <a:gd name="connsiteY29" fmla="*/ 440123 h 606439"/>
              <a:gd name="connsiteX30" fmla="*/ 166554 w 607356"/>
              <a:gd name="connsiteY30" fmla="*/ 469536 h 606439"/>
              <a:gd name="connsiteX31" fmla="*/ 235028 w 607356"/>
              <a:gd name="connsiteY31" fmla="*/ 469536 h 606439"/>
              <a:gd name="connsiteX32" fmla="*/ 235028 w 607356"/>
              <a:gd name="connsiteY32" fmla="*/ 401008 h 606439"/>
              <a:gd name="connsiteX33" fmla="*/ 254613 w 607356"/>
              <a:gd name="connsiteY33" fmla="*/ 283662 h 606439"/>
              <a:gd name="connsiteX34" fmla="*/ 254613 w 607356"/>
              <a:gd name="connsiteY34" fmla="*/ 401008 h 606439"/>
              <a:gd name="connsiteX35" fmla="*/ 293785 w 607356"/>
              <a:gd name="connsiteY35" fmla="*/ 361893 h 606439"/>
              <a:gd name="connsiteX36" fmla="*/ 293785 w 607356"/>
              <a:gd name="connsiteY36" fmla="*/ 283662 h 606439"/>
              <a:gd name="connsiteX37" fmla="*/ 19586 w 607356"/>
              <a:gd name="connsiteY37" fmla="*/ 283662 h 606439"/>
              <a:gd name="connsiteX38" fmla="*/ 19586 w 607356"/>
              <a:gd name="connsiteY38" fmla="*/ 361893 h 606439"/>
              <a:gd name="connsiteX39" fmla="*/ 58757 w 607356"/>
              <a:gd name="connsiteY39" fmla="*/ 401008 h 606439"/>
              <a:gd name="connsiteX40" fmla="*/ 58757 w 607356"/>
              <a:gd name="connsiteY40" fmla="*/ 283662 h 606439"/>
              <a:gd name="connsiteX41" fmla="*/ 124953 w 607356"/>
              <a:gd name="connsiteY41" fmla="*/ 195577 h 606439"/>
              <a:gd name="connsiteX42" fmla="*/ 156685 w 607356"/>
              <a:gd name="connsiteY42" fmla="*/ 221957 h 606439"/>
              <a:gd name="connsiteX43" fmla="*/ 188417 w 607356"/>
              <a:gd name="connsiteY43" fmla="*/ 195577 h 606439"/>
              <a:gd name="connsiteX44" fmla="*/ 88211 w 607356"/>
              <a:gd name="connsiteY44" fmla="*/ 195577 h 606439"/>
              <a:gd name="connsiteX45" fmla="*/ 19586 w 607356"/>
              <a:gd name="connsiteY45" fmla="*/ 264104 h 606439"/>
              <a:gd name="connsiteX46" fmla="*/ 58757 w 607356"/>
              <a:gd name="connsiteY46" fmla="*/ 264104 h 606439"/>
              <a:gd name="connsiteX47" fmla="*/ 58757 w 607356"/>
              <a:gd name="connsiteY47" fmla="*/ 244547 h 606439"/>
              <a:gd name="connsiteX48" fmla="*/ 78343 w 607356"/>
              <a:gd name="connsiteY48" fmla="*/ 244547 h 606439"/>
              <a:gd name="connsiteX49" fmla="*/ 78343 w 607356"/>
              <a:gd name="connsiteY49" fmla="*/ 381450 h 606439"/>
              <a:gd name="connsiteX50" fmla="*/ 235028 w 607356"/>
              <a:gd name="connsiteY50" fmla="*/ 381450 h 606439"/>
              <a:gd name="connsiteX51" fmla="*/ 235028 w 607356"/>
              <a:gd name="connsiteY51" fmla="*/ 244547 h 606439"/>
              <a:gd name="connsiteX52" fmla="*/ 254613 w 607356"/>
              <a:gd name="connsiteY52" fmla="*/ 244547 h 606439"/>
              <a:gd name="connsiteX53" fmla="*/ 254613 w 607356"/>
              <a:gd name="connsiteY53" fmla="*/ 264104 h 606439"/>
              <a:gd name="connsiteX54" fmla="*/ 293785 w 607356"/>
              <a:gd name="connsiteY54" fmla="*/ 264104 h 606439"/>
              <a:gd name="connsiteX55" fmla="*/ 225311 w 607356"/>
              <a:gd name="connsiteY55" fmla="*/ 195577 h 606439"/>
              <a:gd name="connsiteX56" fmla="*/ 219086 w 607356"/>
              <a:gd name="connsiteY56" fmla="*/ 195577 h 606439"/>
              <a:gd name="connsiteX57" fmla="*/ 156685 w 607356"/>
              <a:gd name="connsiteY57" fmla="*/ 247427 h 606439"/>
              <a:gd name="connsiteX58" fmla="*/ 94436 w 607356"/>
              <a:gd name="connsiteY58" fmla="*/ 195577 h 606439"/>
              <a:gd name="connsiteX59" fmla="*/ 558296 w 607356"/>
              <a:gd name="connsiteY59" fmla="*/ 97808 h 606439"/>
              <a:gd name="connsiteX60" fmla="*/ 558296 w 607356"/>
              <a:gd name="connsiteY60" fmla="*/ 469541 h 606439"/>
              <a:gd name="connsiteX61" fmla="*/ 587762 w 607356"/>
              <a:gd name="connsiteY61" fmla="*/ 469541 h 606439"/>
              <a:gd name="connsiteX62" fmla="*/ 587762 w 607356"/>
              <a:gd name="connsiteY62" fmla="*/ 97808 h 606439"/>
              <a:gd name="connsiteX63" fmla="*/ 509388 w 607356"/>
              <a:gd name="connsiteY63" fmla="*/ 97808 h 606439"/>
              <a:gd name="connsiteX64" fmla="*/ 509388 w 607356"/>
              <a:gd name="connsiteY64" fmla="*/ 469541 h 606439"/>
              <a:gd name="connsiteX65" fmla="*/ 538702 w 607356"/>
              <a:gd name="connsiteY65" fmla="*/ 469541 h 606439"/>
              <a:gd name="connsiteX66" fmla="*/ 538702 w 607356"/>
              <a:gd name="connsiteY66" fmla="*/ 97808 h 606439"/>
              <a:gd name="connsiteX67" fmla="*/ 88211 w 607356"/>
              <a:gd name="connsiteY67" fmla="*/ 78231 h 606439"/>
              <a:gd name="connsiteX68" fmla="*/ 88211 w 607356"/>
              <a:gd name="connsiteY68" fmla="*/ 107643 h 606439"/>
              <a:gd name="connsiteX69" fmla="*/ 156685 w 607356"/>
              <a:gd name="connsiteY69" fmla="*/ 176019 h 606439"/>
              <a:gd name="connsiteX70" fmla="*/ 225311 w 607356"/>
              <a:gd name="connsiteY70" fmla="*/ 107643 h 606439"/>
              <a:gd name="connsiteX71" fmla="*/ 225311 w 607356"/>
              <a:gd name="connsiteY71" fmla="*/ 78231 h 606439"/>
              <a:gd name="connsiteX72" fmla="*/ 548575 w 607356"/>
              <a:gd name="connsiteY72" fmla="*/ 36408 h 606439"/>
              <a:gd name="connsiteX73" fmla="*/ 518653 w 607356"/>
              <a:gd name="connsiteY73" fmla="*/ 78251 h 606439"/>
              <a:gd name="connsiteX74" fmla="*/ 578497 w 607356"/>
              <a:gd name="connsiteY74" fmla="*/ 78251 h 606439"/>
              <a:gd name="connsiteX75" fmla="*/ 352726 w 607356"/>
              <a:gd name="connsiteY75" fmla="*/ 19558 h 606439"/>
              <a:gd name="connsiteX76" fmla="*/ 352726 w 607356"/>
              <a:gd name="connsiteY76" fmla="*/ 586882 h 606439"/>
              <a:gd name="connsiteX77" fmla="*/ 450660 w 607356"/>
              <a:gd name="connsiteY77" fmla="*/ 586882 h 606439"/>
              <a:gd name="connsiteX78" fmla="*/ 450660 w 607356"/>
              <a:gd name="connsiteY78" fmla="*/ 567324 h 606439"/>
              <a:gd name="connsiteX79" fmla="*/ 421204 w 607356"/>
              <a:gd name="connsiteY79" fmla="*/ 567324 h 606439"/>
              <a:gd name="connsiteX80" fmla="*/ 421204 w 607356"/>
              <a:gd name="connsiteY80" fmla="*/ 547766 h 606439"/>
              <a:gd name="connsiteX81" fmla="*/ 450660 w 607356"/>
              <a:gd name="connsiteY81" fmla="*/ 547766 h 606439"/>
              <a:gd name="connsiteX82" fmla="*/ 450660 w 607356"/>
              <a:gd name="connsiteY82" fmla="*/ 528209 h 606439"/>
              <a:gd name="connsiteX83" fmla="*/ 421204 w 607356"/>
              <a:gd name="connsiteY83" fmla="*/ 528209 h 606439"/>
              <a:gd name="connsiteX84" fmla="*/ 421204 w 607356"/>
              <a:gd name="connsiteY84" fmla="*/ 508651 h 606439"/>
              <a:gd name="connsiteX85" fmla="*/ 450660 w 607356"/>
              <a:gd name="connsiteY85" fmla="*/ 508651 h 606439"/>
              <a:gd name="connsiteX86" fmla="*/ 450660 w 607356"/>
              <a:gd name="connsiteY86" fmla="*/ 489093 h 606439"/>
              <a:gd name="connsiteX87" fmla="*/ 401617 w 607356"/>
              <a:gd name="connsiteY87" fmla="*/ 489093 h 606439"/>
              <a:gd name="connsiteX88" fmla="*/ 401617 w 607356"/>
              <a:gd name="connsiteY88" fmla="*/ 469536 h 606439"/>
              <a:gd name="connsiteX89" fmla="*/ 450660 w 607356"/>
              <a:gd name="connsiteY89" fmla="*/ 469536 h 606439"/>
              <a:gd name="connsiteX90" fmla="*/ 450660 w 607356"/>
              <a:gd name="connsiteY90" fmla="*/ 449978 h 606439"/>
              <a:gd name="connsiteX91" fmla="*/ 421204 w 607356"/>
              <a:gd name="connsiteY91" fmla="*/ 449978 h 606439"/>
              <a:gd name="connsiteX92" fmla="*/ 421204 w 607356"/>
              <a:gd name="connsiteY92" fmla="*/ 430420 h 606439"/>
              <a:gd name="connsiteX93" fmla="*/ 450660 w 607356"/>
              <a:gd name="connsiteY93" fmla="*/ 430420 h 606439"/>
              <a:gd name="connsiteX94" fmla="*/ 450660 w 607356"/>
              <a:gd name="connsiteY94" fmla="*/ 410863 h 606439"/>
              <a:gd name="connsiteX95" fmla="*/ 421204 w 607356"/>
              <a:gd name="connsiteY95" fmla="*/ 410863 h 606439"/>
              <a:gd name="connsiteX96" fmla="*/ 421204 w 607356"/>
              <a:gd name="connsiteY96" fmla="*/ 391305 h 606439"/>
              <a:gd name="connsiteX97" fmla="*/ 450660 w 607356"/>
              <a:gd name="connsiteY97" fmla="*/ 391305 h 606439"/>
              <a:gd name="connsiteX98" fmla="*/ 450660 w 607356"/>
              <a:gd name="connsiteY98" fmla="*/ 371747 h 606439"/>
              <a:gd name="connsiteX99" fmla="*/ 401617 w 607356"/>
              <a:gd name="connsiteY99" fmla="*/ 371747 h 606439"/>
              <a:gd name="connsiteX100" fmla="*/ 401617 w 607356"/>
              <a:gd name="connsiteY100" fmla="*/ 352038 h 606439"/>
              <a:gd name="connsiteX101" fmla="*/ 450660 w 607356"/>
              <a:gd name="connsiteY101" fmla="*/ 352038 h 606439"/>
              <a:gd name="connsiteX102" fmla="*/ 450660 w 607356"/>
              <a:gd name="connsiteY102" fmla="*/ 332480 h 606439"/>
              <a:gd name="connsiteX103" fmla="*/ 421204 w 607356"/>
              <a:gd name="connsiteY103" fmla="*/ 332480 h 606439"/>
              <a:gd name="connsiteX104" fmla="*/ 421204 w 607356"/>
              <a:gd name="connsiteY104" fmla="*/ 312923 h 606439"/>
              <a:gd name="connsiteX105" fmla="*/ 450660 w 607356"/>
              <a:gd name="connsiteY105" fmla="*/ 312923 h 606439"/>
              <a:gd name="connsiteX106" fmla="*/ 450660 w 607356"/>
              <a:gd name="connsiteY106" fmla="*/ 293365 h 606439"/>
              <a:gd name="connsiteX107" fmla="*/ 421204 w 607356"/>
              <a:gd name="connsiteY107" fmla="*/ 293365 h 606439"/>
              <a:gd name="connsiteX108" fmla="*/ 421204 w 607356"/>
              <a:gd name="connsiteY108" fmla="*/ 273807 h 606439"/>
              <a:gd name="connsiteX109" fmla="*/ 450660 w 607356"/>
              <a:gd name="connsiteY109" fmla="*/ 273807 h 606439"/>
              <a:gd name="connsiteX110" fmla="*/ 450660 w 607356"/>
              <a:gd name="connsiteY110" fmla="*/ 254250 h 606439"/>
              <a:gd name="connsiteX111" fmla="*/ 401617 w 607356"/>
              <a:gd name="connsiteY111" fmla="*/ 254250 h 606439"/>
              <a:gd name="connsiteX112" fmla="*/ 401617 w 607356"/>
              <a:gd name="connsiteY112" fmla="*/ 234692 h 606439"/>
              <a:gd name="connsiteX113" fmla="*/ 450660 w 607356"/>
              <a:gd name="connsiteY113" fmla="*/ 234692 h 606439"/>
              <a:gd name="connsiteX114" fmla="*/ 450660 w 607356"/>
              <a:gd name="connsiteY114" fmla="*/ 215134 h 606439"/>
              <a:gd name="connsiteX115" fmla="*/ 421204 w 607356"/>
              <a:gd name="connsiteY115" fmla="*/ 215134 h 606439"/>
              <a:gd name="connsiteX116" fmla="*/ 421204 w 607356"/>
              <a:gd name="connsiteY116" fmla="*/ 195577 h 606439"/>
              <a:gd name="connsiteX117" fmla="*/ 450660 w 607356"/>
              <a:gd name="connsiteY117" fmla="*/ 195577 h 606439"/>
              <a:gd name="connsiteX118" fmla="*/ 450660 w 607356"/>
              <a:gd name="connsiteY118" fmla="*/ 176019 h 606439"/>
              <a:gd name="connsiteX119" fmla="*/ 421204 w 607356"/>
              <a:gd name="connsiteY119" fmla="*/ 176019 h 606439"/>
              <a:gd name="connsiteX120" fmla="*/ 421204 w 607356"/>
              <a:gd name="connsiteY120" fmla="*/ 156462 h 606439"/>
              <a:gd name="connsiteX121" fmla="*/ 450660 w 607356"/>
              <a:gd name="connsiteY121" fmla="*/ 156462 h 606439"/>
              <a:gd name="connsiteX122" fmla="*/ 450660 w 607356"/>
              <a:gd name="connsiteY122" fmla="*/ 136904 h 606439"/>
              <a:gd name="connsiteX123" fmla="*/ 401617 w 607356"/>
              <a:gd name="connsiteY123" fmla="*/ 136904 h 606439"/>
              <a:gd name="connsiteX124" fmla="*/ 401617 w 607356"/>
              <a:gd name="connsiteY124" fmla="*/ 117346 h 606439"/>
              <a:gd name="connsiteX125" fmla="*/ 450660 w 607356"/>
              <a:gd name="connsiteY125" fmla="*/ 117346 h 606439"/>
              <a:gd name="connsiteX126" fmla="*/ 450660 w 607356"/>
              <a:gd name="connsiteY126" fmla="*/ 97789 h 606439"/>
              <a:gd name="connsiteX127" fmla="*/ 421204 w 607356"/>
              <a:gd name="connsiteY127" fmla="*/ 97789 h 606439"/>
              <a:gd name="connsiteX128" fmla="*/ 421204 w 607356"/>
              <a:gd name="connsiteY128" fmla="*/ 78231 h 606439"/>
              <a:gd name="connsiteX129" fmla="*/ 450660 w 607356"/>
              <a:gd name="connsiteY129" fmla="*/ 78231 h 606439"/>
              <a:gd name="connsiteX130" fmla="*/ 450660 w 607356"/>
              <a:gd name="connsiteY130" fmla="*/ 58673 h 606439"/>
              <a:gd name="connsiteX131" fmla="*/ 421204 w 607356"/>
              <a:gd name="connsiteY131" fmla="*/ 58673 h 606439"/>
              <a:gd name="connsiteX132" fmla="*/ 421204 w 607356"/>
              <a:gd name="connsiteY132" fmla="*/ 39116 h 606439"/>
              <a:gd name="connsiteX133" fmla="*/ 450660 w 607356"/>
              <a:gd name="connsiteY133" fmla="*/ 39116 h 606439"/>
              <a:gd name="connsiteX134" fmla="*/ 450660 w 607356"/>
              <a:gd name="connsiteY134" fmla="*/ 19558 h 606439"/>
              <a:gd name="connsiteX135" fmla="*/ 127383 w 607356"/>
              <a:gd name="connsiteY135" fmla="*/ 19558 h 606439"/>
              <a:gd name="connsiteX136" fmla="*/ 88211 w 607356"/>
              <a:gd name="connsiteY136" fmla="*/ 58673 h 606439"/>
              <a:gd name="connsiteX137" fmla="*/ 225311 w 607356"/>
              <a:gd name="connsiteY137" fmla="*/ 58673 h 606439"/>
              <a:gd name="connsiteX138" fmla="*/ 186139 w 607356"/>
              <a:gd name="connsiteY138" fmla="*/ 19558 h 606439"/>
              <a:gd name="connsiteX139" fmla="*/ 548575 w 607356"/>
              <a:gd name="connsiteY139" fmla="*/ 2752 h 606439"/>
              <a:gd name="connsiteX140" fmla="*/ 607356 w 607356"/>
              <a:gd name="connsiteY140" fmla="*/ 84922 h 606439"/>
              <a:gd name="connsiteX141" fmla="*/ 607356 w 607356"/>
              <a:gd name="connsiteY141" fmla="*/ 547768 h 606439"/>
              <a:gd name="connsiteX142" fmla="*/ 548575 w 607356"/>
              <a:gd name="connsiteY142" fmla="*/ 606439 h 606439"/>
              <a:gd name="connsiteX143" fmla="*/ 489794 w 607356"/>
              <a:gd name="connsiteY143" fmla="*/ 547768 h 606439"/>
              <a:gd name="connsiteX144" fmla="*/ 489794 w 607356"/>
              <a:gd name="connsiteY144" fmla="*/ 84922 h 606439"/>
              <a:gd name="connsiteX145" fmla="*/ 333139 w 607356"/>
              <a:gd name="connsiteY145" fmla="*/ 0 h 606439"/>
              <a:gd name="connsiteX146" fmla="*/ 470247 w 607356"/>
              <a:gd name="connsiteY146" fmla="*/ 0 h 606439"/>
              <a:gd name="connsiteX147" fmla="*/ 470247 w 607356"/>
              <a:gd name="connsiteY147" fmla="*/ 606439 h 606439"/>
              <a:gd name="connsiteX148" fmla="*/ 333139 w 607356"/>
              <a:gd name="connsiteY148" fmla="*/ 606439 h 606439"/>
              <a:gd name="connsiteX149" fmla="*/ 127383 w 607356"/>
              <a:gd name="connsiteY149" fmla="*/ 0 h 606439"/>
              <a:gd name="connsiteX150" fmla="*/ 186139 w 607356"/>
              <a:gd name="connsiteY150" fmla="*/ 0 h 606439"/>
              <a:gd name="connsiteX151" fmla="*/ 244896 w 607356"/>
              <a:gd name="connsiteY151" fmla="*/ 58673 h 606439"/>
              <a:gd name="connsiteX152" fmla="*/ 274199 w 607356"/>
              <a:gd name="connsiteY152" fmla="*/ 58673 h 606439"/>
              <a:gd name="connsiteX153" fmla="*/ 274199 w 607356"/>
              <a:gd name="connsiteY153" fmla="*/ 78231 h 606439"/>
              <a:gd name="connsiteX154" fmla="*/ 244896 w 607356"/>
              <a:gd name="connsiteY154" fmla="*/ 78231 h 606439"/>
              <a:gd name="connsiteX155" fmla="*/ 244896 w 607356"/>
              <a:gd name="connsiteY155" fmla="*/ 107643 h 606439"/>
              <a:gd name="connsiteX156" fmla="*/ 211950 w 607356"/>
              <a:gd name="connsiteY156" fmla="*/ 176019 h 606439"/>
              <a:gd name="connsiteX157" fmla="*/ 225311 w 607356"/>
              <a:gd name="connsiteY157" fmla="*/ 176019 h 606439"/>
              <a:gd name="connsiteX158" fmla="*/ 313522 w 607356"/>
              <a:gd name="connsiteY158" fmla="*/ 264104 h 606439"/>
              <a:gd name="connsiteX159" fmla="*/ 313522 w 607356"/>
              <a:gd name="connsiteY159" fmla="*/ 361893 h 606439"/>
              <a:gd name="connsiteX160" fmla="*/ 254613 w 607356"/>
              <a:gd name="connsiteY160" fmla="*/ 420566 h 606439"/>
              <a:gd name="connsiteX161" fmla="*/ 254613 w 607356"/>
              <a:gd name="connsiteY161" fmla="*/ 469536 h 606439"/>
              <a:gd name="connsiteX162" fmla="*/ 264482 w 607356"/>
              <a:gd name="connsiteY162" fmla="*/ 469536 h 606439"/>
              <a:gd name="connsiteX163" fmla="*/ 264482 w 607356"/>
              <a:gd name="connsiteY163" fmla="*/ 489093 h 606439"/>
              <a:gd name="connsiteX164" fmla="*/ 254613 w 607356"/>
              <a:gd name="connsiteY164" fmla="*/ 489093 h 606439"/>
              <a:gd name="connsiteX165" fmla="*/ 254613 w 607356"/>
              <a:gd name="connsiteY165" fmla="*/ 606439 h 606439"/>
              <a:gd name="connsiteX166" fmla="*/ 58757 w 607356"/>
              <a:gd name="connsiteY166" fmla="*/ 606439 h 606439"/>
              <a:gd name="connsiteX167" fmla="*/ 58757 w 607356"/>
              <a:gd name="connsiteY167" fmla="*/ 489093 h 606439"/>
              <a:gd name="connsiteX168" fmla="*/ 49040 w 607356"/>
              <a:gd name="connsiteY168" fmla="*/ 489093 h 606439"/>
              <a:gd name="connsiteX169" fmla="*/ 49040 w 607356"/>
              <a:gd name="connsiteY169" fmla="*/ 469536 h 606439"/>
              <a:gd name="connsiteX170" fmla="*/ 58757 w 607356"/>
              <a:gd name="connsiteY170" fmla="*/ 469536 h 606439"/>
              <a:gd name="connsiteX171" fmla="*/ 58757 w 607356"/>
              <a:gd name="connsiteY171" fmla="*/ 420566 h 606439"/>
              <a:gd name="connsiteX172" fmla="*/ 0 w 607356"/>
              <a:gd name="connsiteY172" fmla="*/ 361893 h 606439"/>
              <a:gd name="connsiteX173" fmla="*/ 0 w 607356"/>
              <a:gd name="connsiteY173" fmla="*/ 264104 h 606439"/>
              <a:gd name="connsiteX174" fmla="*/ 88211 w 607356"/>
              <a:gd name="connsiteY174" fmla="*/ 176019 h 606439"/>
              <a:gd name="connsiteX175" fmla="*/ 101420 w 607356"/>
              <a:gd name="connsiteY175" fmla="*/ 176019 h 606439"/>
              <a:gd name="connsiteX176" fmla="*/ 68626 w 607356"/>
              <a:gd name="connsiteY176" fmla="*/ 107643 h 606439"/>
              <a:gd name="connsiteX177" fmla="*/ 68626 w 607356"/>
              <a:gd name="connsiteY177" fmla="*/ 78231 h 606439"/>
              <a:gd name="connsiteX178" fmla="*/ 68626 w 607356"/>
              <a:gd name="connsiteY178" fmla="*/ 58673 h 606439"/>
              <a:gd name="connsiteX179" fmla="*/ 127383 w 607356"/>
              <a:gd name="connsiteY179" fmla="*/ 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607356" h="606439">
                <a:moveTo>
                  <a:pt x="166554" y="567324"/>
                </a:moveTo>
                <a:lnTo>
                  <a:pt x="166554" y="586882"/>
                </a:lnTo>
                <a:lnTo>
                  <a:pt x="235028" y="586882"/>
                </a:lnTo>
                <a:lnTo>
                  <a:pt x="235028" y="567324"/>
                </a:lnTo>
                <a:close/>
                <a:moveTo>
                  <a:pt x="78343" y="567324"/>
                </a:moveTo>
                <a:lnTo>
                  <a:pt x="78343" y="586882"/>
                </a:lnTo>
                <a:lnTo>
                  <a:pt x="146968" y="586882"/>
                </a:lnTo>
                <a:lnTo>
                  <a:pt x="146968" y="567324"/>
                </a:lnTo>
                <a:close/>
                <a:moveTo>
                  <a:pt x="509388" y="528212"/>
                </a:moveTo>
                <a:lnTo>
                  <a:pt x="509388" y="547768"/>
                </a:lnTo>
                <a:cubicBezTo>
                  <a:pt x="509388" y="569296"/>
                  <a:pt x="527007" y="586882"/>
                  <a:pt x="548575" y="586882"/>
                </a:cubicBezTo>
                <a:cubicBezTo>
                  <a:pt x="570143" y="586882"/>
                  <a:pt x="587762" y="569296"/>
                  <a:pt x="587762" y="547768"/>
                </a:cubicBezTo>
                <a:lnTo>
                  <a:pt x="587762" y="528212"/>
                </a:lnTo>
                <a:close/>
                <a:moveTo>
                  <a:pt x="509388" y="489098"/>
                </a:moveTo>
                <a:lnTo>
                  <a:pt x="509388" y="508655"/>
                </a:lnTo>
                <a:lnTo>
                  <a:pt x="587762" y="508655"/>
                </a:lnTo>
                <a:lnTo>
                  <a:pt x="587762" y="489098"/>
                </a:lnTo>
                <a:close/>
                <a:moveTo>
                  <a:pt x="166554" y="489093"/>
                </a:moveTo>
                <a:lnTo>
                  <a:pt x="166554" y="547766"/>
                </a:lnTo>
                <a:lnTo>
                  <a:pt x="235028" y="547766"/>
                </a:lnTo>
                <a:lnTo>
                  <a:pt x="235028" y="489093"/>
                </a:lnTo>
                <a:close/>
                <a:moveTo>
                  <a:pt x="78343" y="489093"/>
                </a:moveTo>
                <a:lnTo>
                  <a:pt x="78343" y="547766"/>
                </a:lnTo>
                <a:lnTo>
                  <a:pt x="146968" y="547766"/>
                </a:lnTo>
                <a:lnTo>
                  <a:pt x="146968" y="489093"/>
                </a:lnTo>
                <a:close/>
                <a:moveTo>
                  <a:pt x="78343" y="401008"/>
                </a:moveTo>
                <a:lnTo>
                  <a:pt x="78343" y="469536"/>
                </a:lnTo>
                <a:lnTo>
                  <a:pt x="146968" y="469536"/>
                </a:lnTo>
                <a:lnTo>
                  <a:pt x="146968" y="440123"/>
                </a:lnTo>
                <a:lnTo>
                  <a:pt x="166554" y="440123"/>
                </a:lnTo>
                <a:lnTo>
                  <a:pt x="166554" y="469536"/>
                </a:lnTo>
                <a:lnTo>
                  <a:pt x="235028" y="469536"/>
                </a:lnTo>
                <a:lnTo>
                  <a:pt x="235028" y="401008"/>
                </a:lnTo>
                <a:close/>
                <a:moveTo>
                  <a:pt x="254613" y="283662"/>
                </a:moveTo>
                <a:lnTo>
                  <a:pt x="254613" y="401008"/>
                </a:lnTo>
                <a:cubicBezTo>
                  <a:pt x="276324" y="401008"/>
                  <a:pt x="293785" y="383421"/>
                  <a:pt x="293785" y="361893"/>
                </a:cubicBezTo>
                <a:lnTo>
                  <a:pt x="293785" y="283662"/>
                </a:lnTo>
                <a:close/>
                <a:moveTo>
                  <a:pt x="19586" y="283662"/>
                </a:moveTo>
                <a:lnTo>
                  <a:pt x="19586" y="361893"/>
                </a:lnTo>
                <a:cubicBezTo>
                  <a:pt x="19586" y="383421"/>
                  <a:pt x="37198" y="401008"/>
                  <a:pt x="58757" y="401008"/>
                </a:cubicBezTo>
                <a:lnTo>
                  <a:pt x="58757" y="283662"/>
                </a:lnTo>
                <a:close/>
                <a:moveTo>
                  <a:pt x="124953" y="195577"/>
                </a:moveTo>
                <a:lnTo>
                  <a:pt x="156685" y="221957"/>
                </a:lnTo>
                <a:lnTo>
                  <a:pt x="188417" y="195577"/>
                </a:lnTo>
                <a:close/>
                <a:moveTo>
                  <a:pt x="88211" y="195577"/>
                </a:moveTo>
                <a:cubicBezTo>
                  <a:pt x="50406" y="195577"/>
                  <a:pt x="19586" y="226354"/>
                  <a:pt x="19586" y="264104"/>
                </a:cubicBezTo>
                <a:lnTo>
                  <a:pt x="58757" y="264104"/>
                </a:lnTo>
                <a:lnTo>
                  <a:pt x="58757" y="244547"/>
                </a:lnTo>
                <a:lnTo>
                  <a:pt x="78343" y="244547"/>
                </a:lnTo>
                <a:lnTo>
                  <a:pt x="78343" y="381450"/>
                </a:lnTo>
                <a:lnTo>
                  <a:pt x="235028" y="381450"/>
                </a:lnTo>
                <a:lnTo>
                  <a:pt x="235028" y="244547"/>
                </a:lnTo>
                <a:lnTo>
                  <a:pt x="254613" y="244547"/>
                </a:lnTo>
                <a:lnTo>
                  <a:pt x="254613" y="264104"/>
                </a:lnTo>
                <a:lnTo>
                  <a:pt x="293785" y="264104"/>
                </a:lnTo>
                <a:cubicBezTo>
                  <a:pt x="293785" y="226354"/>
                  <a:pt x="263116" y="195577"/>
                  <a:pt x="225311" y="195577"/>
                </a:cubicBezTo>
                <a:lnTo>
                  <a:pt x="219086" y="195577"/>
                </a:lnTo>
                <a:lnTo>
                  <a:pt x="156685" y="247427"/>
                </a:lnTo>
                <a:lnTo>
                  <a:pt x="94436" y="195577"/>
                </a:lnTo>
                <a:close/>
                <a:moveTo>
                  <a:pt x="558296" y="97808"/>
                </a:moveTo>
                <a:lnTo>
                  <a:pt x="558296" y="469541"/>
                </a:lnTo>
                <a:lnTo>
                  <a:pt x="587762" y="469541"/>
                </a:lnTo>
                <a:lnTo>
                  <a:pt x="587762" y="97808"/>
                </a:lnTo>
                <a:close/>
                <a:moveTo>
                  <a:pt x="509388" y="97808"/>
                </a:moveTo>
                <a:lnTo>
                  <a:pt x="509388" y="469541"/>
                </a:lnTo>
                <a:lnTo>
                  <a:pt x="538702" y="469541"/>
                </a:lnTo>
                <a:lnTo>
                  <a:pt x="538702" y="97808"/>
                </a:lnTo>
                <a:close/>
                <a:moveTo>
                  <a:pt x="88211" y="78231"/>
                </a:moveTo>
                <a:lnTo>
                  <a:pt x="88211" y="107643"/>
                </a:lnTo>
                <a:cubicBezTo>
                  <a:pt x="88211" y="145394"/>
                  <a:pt x="118880" y="176019"/>
                  <a:pt x="156685" y="176019"/>
                </a:cubicBezTo>
                <a:cubicBezTo>
                  <a:pt x="194490" y="176019"/>
                  <a:pt x="225311" y="145394"/>
                  <a:pt x="225311" y="107643"/>
                </a:cubicBezTo>
                <a:lnTo>
                  <a:pt x="225311" y="78231"/>
                </a:lnTo>
                <a:close/>
                <a:moveTo>
                  <a:pt x="548575" y="36408"/>
                </a:moveTo>
                <a:lnTo>
                  <a:pt x="518653" y="78251"/>
                </a:lnTo>
                <a:lnTo>
                  <a:pt x="578497" y="78251"/>
                </a:lnTo>
                <a:close/>
                <a:moveTo>
                  <a:pt x="352726" y="19558"/>
                </a:moveTo>
                <a:lnTo>
                  <a:pt x="352726" y="586882"/>
                </a:lnTo>
                <a:lnTo>
                  <a:pt x="450660" y="586882"/>
                </a:lnTo>
                <a:lnTo>
                  <a:pt x="450660" y="567324"/>
                </a:lnTo>
                <a:lnTo>
                  <a:pt x="421204" y="567324"/>
                </a:lnTo>
                <a:lnTo>
                  <a:pt x="421204" y="547766"/>
                </a:lnTo>
                <a:lnTo>
                  <a:pt x="450660" y="547766"/>
                </a:lnTo>
                <a:lnTo>
                  <a:pt x="450660" y="528209"/>
                </a:lnTo>
                <a:lnTo>
                  <a:pt x="421204" y="528209"/>
                </a:lnTo>
                <a:lnTo>
                  <a:pt x="421204" y="508651"/>
                </a:lnTo>
                <a:lnTo>
                  <a:pt x="450660" y="508651"/>
                </a:lnTo>
                <a:lnTo>
                  <a:pt x="450660" y="489093"/>
                </a:lnTo>
                <a:lnTo>
                  <a:pt x="401617" y="489093"/>
                </a:lnTo>
                <a:lnTo>
                  <a:pt x="401617" y="469536"/>
                </a:lnTo>
                <a:lnTo>
                  <a:pt x="450660" y="469536"/>
                </a:lnTo>
                <a:lnTo>
                  <a:pt x="450660" y="449978"/>
                </a:lnTo>
                <a:lnTo>
                  <a:pt x="421204" y="449978"/>
                </a:lnTo>
                <a:lnTo>
                  <a:pt x="421204" y="430420"/>
                </a:lnTo>
                <a:lnTo>
                  <a:pt x="450660" y="430420"/>
                </a:lnTo>
                <a:lnTo>
                  <a:pt x="450660" y="410863"/>
                </a:lnTo>
                <a:lnTo>
                  <a:pt x="421204" y="410863"/>
                </a:lnTo>
                <a:lnTo>
                  <a:pt x="421204" y="391305"/>
                </a:lnTo>
                <a:lnTo>
                  <a:pt x="450660" y="391305"/>
                </a:lnTo>
                <a:lnTo>
                  <a:pt x="450660" y="371747"/>
                </a:lnTo>
                <a:lnTo>
                  <a:pt x="401617" y="371747"/>
                </a:lnTo>
                <a:lnTo>
                  <a:pt x="401617" y="352038"/>
                </a:lnTo>
                <a:lnTo>
                  <a:pt x="450660" y="352038"/>
                </a:lnTo>
                <a:lnTo>
                  <a:pt x="450660" y="332480"/>
                </a:lnTo>
                <a:lnTo>
                  <a:pt x="421204" y="332480"/>
                </a:lnTo>
                <a:lnTo>
                  <a:pt x="421204" y="312923"/>
                </a:lnTo>
                <a:lnTo>
                  <a:pt x="450660" y="312923"/>
                </a:lnTo>
                <a:lnTo>
                  <a:pt x="450660" y="293365"/>
                </a:lnTo>
                <a:lnTo>
                  <a:pt x="421204" y="293365"/>
                </a:lnTo>
                <a:lnTo>
                  <a:pt x="421204" y="273807"/>
                </a:lnTo>
                <a:lnTo>
                  <a:pt x="450660" y="273807"/>
                </a:lnTo>
                <a:lnTo>
                  <a:pt x="450660" y="254250"/>
                </a:lnTo>
                <a:lnTo>
                  <a:pt x="401617" y="254250"/>
                </a:lnTo>
                <a:lnTo>
                  <a:pt x="401617" y="234692"/>
                </a:lnTo>
                <a:lnTo>
                  <a:pt x="450660" y="234692"/>
                </a:lnTo>
                <a:lnTo>
                  <a:pt x="450660" y="215134"/>
                </a:lnTo>
                <a:lnTo>
                  <a:pt x="421204" y="215134"/>
                </a:lnTo>
                <a:lnTo>
                  <a:pt x="421204" y="195577"/>
                </a:lnTo>
                <a:lnTo>
                  <a:pt x="450660" y="195577"/>
                </a:lnTo>
                <a:lnTo>
                  <a:pt x="450660" y="176019"/>
                </a:lnTo>
                <a:lnTo>
                  <a:pt x="421204" y="176019"/>
                </a:lnTo>
                <a:lnTo>
                  <a:pt x="421204" y="156462"/>
                </a:lnTo>
                <a:lnTo>
                  <a:pt x="450660" y="156462"/>
                </a:lnTo>
                <a:lnTo>
                  <a:pt x="450660" y="136904"/>
                </a:lnTo>
                <a:lnTo>
                  <a:pt x="401617" y="136904"/>
                </a:lnTo>
                <a:lnTo>
                  <a:pt x="401617" y="117346"/>
                </a:lnTo>
                <a:lnTo>
                  <a:pt x="450660" y="117346"/>
                </a:lnTo>
                <a:lnTo>
                  <a:pt x="450660" y="97789"/>
                </a:lnTo>
                <a:lnTo>
                  <a:pt x="421204" y="97789"/>
                </a:lnTo>
                <a:lnTo>
                  <a:pt x="421204" y="78231"/>
                </a:lnTo>
                <a:lnTo>
                  <a:pt x="450660" y="78231"/>
                </a:lnTo>
                <a:lnTo>
                  <a:pt x="450660" y="58673"/>
                </a:lnTo>
                <a:lnTo>
                  <a:pt x="421204" y="58673"/>
                </a:lnTo>
                <a:lnTo>
                  <a:pt x="421204" y="39116"/>
                </a:lnTo>
                <a:lnTo>
                  <a:pt x="450660" y="39116"/>
                </a:lnTo>
                <a:lnTo>
                  <a:pt x="450660" y="19558"/>
                </a:lnTo>
                <a:close/>
                <a:moveTo>
                  <a:pt x="127383" y="19558"/>
                </a:moveTo>
                <a:cubicBezTo>
                  <a:pt x="105671" y="19558"/>
                  <a:pt x="88211" y="37145"/>
                  <a:pt x="88211" y="58673"/>
                </a:cubicBezTo>
                <a:lnTo>
                  <a:pt x="225311" y="58673"/>
                </a:lnTo>
                <a:cubicBezTo>
                  <a:pt x="225311" y="37145"/>
                  <a:pt x="207699" y="19558"/>
                  <a:pt x="186139" y="19558"/>
                </a:cubicBezTo>
                <a:close/>
                <a:moveTo>
                  <a:pt x="548575" y="2752"/>
                </a:moveTo>
                <a:lnTo>
                  <a:pt x="607356" y="84922"/>
                </a:lnTo>
                <a:lnTo>
                  <a:pt x="607356" y="547768"/>
                </a:lnTo>
                <a:cubicBezTo>
                  <a:pt x="607356" y="580060"/>
                  <a:pt x="580927" y="606439"/>
                  <a:pt x="548575" y="606439"/>
                </a:cubicBezTo>
                <a:cubicBezTo>
                  <a:pt x="516071" y="606439"/>
                  <a:pt x="489794" y="580060"/>
                  <a:pt x="489794" y="547768"/>
                </a:cubicBezTo>
                <a:lnTo>
                  <a:pt x="489794" y="84922"/>
                </a:lnTo>
                <a:close/>
                <a:moveTo>
                  <a:pt x="333139" y="0"/>
                </a:moveTo>
                <a:lnTo>
                  <a:pt x="470247" y="0"/>
                </a:lnTo>
                <a:lnTo>
                  <a:pt x="470247" y="606439"/>
                </a:lnTo>
                <a:lnTo>
                  <a:pt x="333139" y="606439"/>
                </a:lnTo>
                <a:close/>
                <a:moveTo>
                  <a:pt x="127383" y="0"/>
                </a:moveTo>
                <a:lnTo>
                  <a:pt x="186139" y="0"/>
                </a:lnTo>
                <a:cubicBezTo>
                  <a:pt x="218479" y="0"/>
                  <a:pt x="244896" y="26380"/>
                  <a:pt x="244896" y="58673"/>
                </a:cubicBezTo>
                <a:lnTo>
                  <a:pt x="274199" y="58673"/>
                </a:lnTo>
                <a:lnTo>
                  <a:pt x="274199" y="78231"/>
                </a:lnTo>
                <a:lnTo>
                  <a:pt x="244896" y="78231"/>
                </a:lnTo>
                <a:lnTo>
                  <a:pt x="244896" y="107643"/>
                </a:lnTo>
                <a:cubicBezTo>
                  <a:pt x="244896" y="135236"/>
                  <a:pt x="231991" y="159949"/>
                  <a:pt x="211950" y="176019"/>
                </a:cubicBezTo>
                <a:lnTo>
                  <a:pt x="225311" y="176019"/>
                </a:lnTo>
                <a:cubicBezTo>
                  <a:pt x="273895" y="176019"/>
                  <a:pt x="313522" y="215589"/>
                  <a:pt x="313522" y="264104"/>
                </a:cubicBezTo>
                <a:lnTo>
                  <a:pt x="313522" y="361893"/>
                </a:lnTo>
                <a:cubicBezTo>
                  <a:pt x="313522" y="394337"/>
                  <a:pt x="287104" y="420566"/>
                  <a:pt x="254613" y="420566"/>
                </a:cubicBezTo>
                <a:lnTo>
                  <a:pt x="254613" y="469536"/>
                </a:lnTo>
                <a:lnTo>
                  <a:pt x="264482" y="469536"/>
                </a:lnTo>
                <a:lnTo>
                  <a:pt x="264482" y="489093"/>
                </a:lnTo>
                <a:lnTo>
                  <a:pt x="254613" y="489093"/>
                </a:lnTo>
                <a:lnTo>
                  <a:pt x="254613" y="606439"/>
                </a:lnTo>
                <a:lnTo>
                  <a:pt x="58757" y="606439"/>
                </a:lnTo>
                <a:lnTo>
                  <a:pt x="58757" y="489093"/>
                </a:lnTo>
                <a:lnTo>
                  <a:pt x="49040" y="489093"/>
                </a:lnTo>
                <a:lnTo>
                  <a:pt x="49040" y="469536"/>
                </a:lnTo>
                <a:lnTo>
                  <a:pt x="58757" y="469536"/>
                </a:lnTo>
                <a:lnTo>
                  <a:pt x="58757" y="420566"/>
                </a:lnTo>
                <a:cubicBezTo>
                  <a:pt x="26418" y="420566"/>
                  <a:pt x="0" y="394337"/>
                  <a:pt x="0" y="361893"/>
                </a:cubicBezTo>
                <a:lnTo>
                  <a:pt x="0" y="264104"/>
                </a:lnTo>
                <a:cubicBezTo>
                  <a:pt x="0" y="215589"/>
                  <a:pt x="39627" y="176019"/>
                  <a:pt x="88211" y="176019"/>
                </a:cubicBezTo>
                <a:lnTo>
                  <a:pt x="101420" y="176019"/>
                </a:lnTo>
                <a:cubicBezTo>
                  <a:pt x="81379" y="159949"/>
                  <a:pt x="68626" y="135236"/>
                  <a:pt x="68626" y="107643"/>
                </a:cubicBezTo>
                <a:lnTo>
                  <a:pt x="68626" y="78231"/>
                </a:lnTo>
                <a:lnTo>
                  <a:pt x="68626" y="58673"/>
                </a:lnTo>
                <a:cubicBezTo>
                  <a:pt x="68626" y="26380"/>
                  <a:pt x="94892" y="0"/>
                  <a:pt x="12738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íśľiḓè"/>
          <p:cNvSpPr/>
          <p:nvPr/>
        </p:nvSpPr>
        <p:spPr>
          <a:xfrm>
            <a:off x="2456569" y="873670"/>
            <a:ext cx="499485" cy="518399"/>
          </a:xfrm>
          <a:prstGeom prst="ellipse">
            <a:avLst/>
          </a:prstGeom>
          <a:solidFill>
            <a:srgbClr val="ED7D31"/>
          </a:solidFill>
          <a:ln w="12700" cap="rnd" cmpd="sng" algn="ctr">
            <a:noFill/>
            <a:prstDash val="solid"/>
            <a:round/>
          </a:ln>
          <a:effectLst>
            <a:outerShdw blurRad="254000" dist="127000" algn="ctr" rotWithShape="0">
              <a:srgbClr val="ED7D31">
                <a:alpha val="32000"/>
              </a:srgb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a:ea typeface="等线" panose="02010600030101010101" charset="-122"/>
              <a:cs typeface="+mn-cs"/>
            </a:endParaRPr>
          </a:p>
        </p:txBody>
      </p:sp>
      <p:sp>
        <p:nvSpPr>
          <p:cNvPr id="25" name="任意多边形: 形状 24"/>
          <p:cNvSpPr/>
          <p:nvPr/>
        </p:nvSpPr>
        <p:spPr>
          <a:xfrm>
            <a:off x="2554166" y="936302"/>
            <a:ext cx="304289" cy="400110"/>
          </a:xfrm>
          <a:custGeom>
            <a:avLst/>
            <a:gdLst>
              <a:gd name="connsiteX0" fmla="*/ 296914 w 451700"/>
              <a:gd name="connsiteY0" fmla="*/ 423730 h 602407"/>
              <a:gd name="connsiteX1" fmla="*/ 333264 w 451700"/>
              <a:gd name="connsiteY1" fmla="*/ 427396 h 602407"/>
              <a:gd name="connsiteX2" fmla="*/ 396394 w 451700"/>
              <a:gd name="connsiteY2" fmla="*/ 464662 h 602407"/>
              <a:gd name="connsiteX3" fmla="*/ 412822 w 451700"/>
              <a:gd name="connsiteY3" fmla="*/ 479662 h 602407"/>
              <a:gd name="connsiteX4" fmla="*/ 448494 w 451700"/>
              <a:gd name="connsiteY4" fmla="*/ 557945 h 602407"/>
              <a:gd name="connsiteX5" fmla="*/ 449433 w 451700"/>
              <a:gd name="connsiteY5" fmla="*/ 562866 h 602407"/>
              <a:gd name="connsiteX6" fmla="*/ 449902 w 451700"/>
              <a:gd name="connsiteY6" fmla="*/ 576226 h 602407"/>
              <a:gd name="connsiteX7" fmla="*/ 447321 w 451700"/>
              <a:gd name="connsiteY7" fmla="*/ 592164 h 602407"/>
              <a:gd name="connsiteX8" fmla="*/ 440984 w 451700"/>
              <a:gd name="connsiteY8" fmla="*/ 597789 h 602407"/>
              <a:gd name="connsiteX9" fmla="*/ 434413 w 451700"/>
              <a:gd name="connsiteY9" fmla="*/ 600367 h 602407"/>
              <a:gd name="connsiteX10" fmla="*/ 10338 w 451700"/>
              <a:gd name="connsiteY10" fmla="*/ 591695 h 602407"/>
              <a:gd name="connsiteX11" fmla="*/ 1185 w 451700"/>
              <a:gd name="connsiteY11" fmla="*/ 582554 h 602407"/>
              <a:gd name="connsiteX12" fmla="*/ 1420 w 451700"/>
              <a:gd name="connsiteY12" fmla="*/ 549976 h 602407"/>
              <a:gd name="connsiteX13" fmla="*/ 22307 w 451700"/>
              <a:gd name="connsiteY13" fmla="*/ 511772 h 602407"/>
              <a:gd name="connsiteX14" fmla="*/ 26297 w 451700"/>
              <a:gd name="connsiteY14" fmla="*/ 507085 h 602407"/>
              <a:gd name="connsiteX15" fmla="*/ 105855 w 451700"/>
              <a:gd name="connsiteY15" fmla="*/ 434193 h 602407"/>
              <a:gd name="connsiteX16" fmla="*/ 218269 w 451700"/>
              <a:gd name="connsiteY16" fmla="*/ 488100 h 602407"/>
              <a:gd name="connsiteX17" fmla="*/ 296914 w 451700"/>
              <a:gd name="connsiteY17" fmla="*/ 423730 h 602407"/>
              <a:gd name="connsiteX18" fmla="*/ 134223 w 451700"/>
              <a:gd name="connsiteY18" fmla="*/ 227054 h 602407"/>
              <a:gd name="connsiteX19" fmla="*/ 151118 w 451700"/>
              <a:gd name="connsiteY19" fmla="*/ 340937 h 602407"/>
              <a:gd name="connsiteX20" fmla="*/ 245685 w 451700"/>
              <a:gd name="connsiteY20" fmla="*/ 385459 h 602407"/>
              <a:gd name="connsiteX21" fmla="*/ 324530 w 451700"/>
              <a:gd name="connsiteY21" fmla="*/ 299930 h 602407"/>
              <a:gd name="connsiteX22" fmla="*/ 334385 w 451700"/>
              <a:gd name="connsiteY22" fmla="*/ 248612 h 602407"/>
              <a:gd name="connsiteX23" fmla="*/ 332273 w 451700"/>
              <a:gd name="connsiteY23" fmla="*/ 237599 h 602407"/>
              <a:gd name="connsiteX24" fmla="*/ 205793 w 451700"/>
              <a:gd name="connsiteY24" fmla="*/ 235724 h 602407"/>
              <a:gd name="connsiteX25" fmla="*/ 154872 w 451700"/>
              <a:gd name="connsiteY25" fmla="*/ 229397 h 602407"/>
              <a:gd name="connsiteX26" fmla="*/ 134223 w 451700"/>
              <a:gd name="connsiteY26" fmla="*/ 227054 h 602407"/>
              <a:gd name="connsiteX27" fmla="*/ 234421 w 451700"/>
              <a:gd name="connsiteY27" fmla="*/ 106610 h 602407"/>
              <a:gd name="connsiteX28" fmla="*/ 380378 w 451700"/>
              <a:gd name="connsiteY28" fmla="*/ 125356 h 602407"/>
              <a:gd name="connsiteX29" fmla="*/ 389530 w 451700"/>
              <a:gd name="connsiteY29" fmla="*/ 133323 h 602407"/>
              <a:gd name="connsiteX30" fmla="*/ 394927 w 451700"/>
              <a:gd name="connsiteY30" fmla="*/ 141993 h 602407"/>
              <a:gd name="connsiteX31" fmla="*/ 383663 w 451700"/>
              <a:gd name="connsiteY31" fmla="*/ 188624 h 602407"/>
              <a:gd name="connsiteX32" fmla="*/ 379909 w 451700"/>
              <a:gd name="connsiteY32" fmla="*/ 199404 h 602407"/>
              <a:gd name="connsiteX33" fmla="*/ 388356 w 451700"/>
              <a:gd name="connsiteY33" fmla="*/ 233850 h 602407"/>
              <a:gd name="connsiteX34" fmla="*/ 387652 w 451700"/>
              <a:gd name="connsiteY34" fmla="*/ 362495 h 602407"/>
              <a:gd name="connsiteX35" fmla="*/ 375450 w 451700"/>
              <a:gd name="connsiteY35" fmla="*/ 369525 h 602407"/>
              <a:gd name="connsiteX36" fmla="*/ 310450 w 451700"/>
              <a:gd name="connsiteY36" fmla="*/ 362495 h 602407"/>
              <a:gd name="connsiteX37" fmla="*/ 246154 w 451700"/>
              <a:gd name="connsiteY37" fmla="*/ 406783 h 602407"/>
              <a:gd name="connsiteX38" fmla="*/ 148302 w 451700"/>
              <a:gd name="connsiteY38" fmla="*/ 372103 h 602407"/>
              <a:gd name="connsiteX39" fmla="*/ 148067 w 451700"/>
              <a:gd name="connsiteY39" fmla="*/ 372103 h 602407"/>
              <a:gd name="connsiteX40" fmla="*/ 102544 w 451700"/>
              <a:gd name="connsiteY40" fmla="*/ 365776 h 602407"/>
              <a:gd name="connsiteX41" fmla="*/ 79782 w 451700"/>
              <a:gd name="connsiteY41" fmla="*/ 361089 h 602407"/>
              <a:gd name="connsiteX42" fmla="*/ 73681 w 451700"/>
              <a:gd name="connsiteY42" fmla="*/ 358043 h 602407"/>
              <a:gd name="connsiteX43" fmla="*/ 73212 w 451700"/>
              <a:gd name="connsiteY43" fmla="*/ 357809 h 602407"/>
              <a:gd name="connsiteX44" fmla="*/ 71335 w 451700"/>
              <a:gd name="connsiteY44" fmla="*/ 353357 h 602407"/>
              <a:gd name="connsiteX45" fmla="*/ 72039 w 451700"/>
              <a:gd name="connsiteY45" fmla="*/ 352185 h 602407"/>
              <a:gd name="connsiteX46" fmla="*/ 75324 w 451700"/>
              <a:gd name="connsiteY46" fmla="*/ 348436 h 602407"/>
              <a:gd name="connsiteX47" fmla="*/ 75324 w 451700"/>
              <a:gd name="connsiteY47" fmla="*/ 348201 h 602407"/>
              <a:gd name="connsiteX48" fmla="*/ 68284 w 451700"/>
              <a:gd name="connsiteY48" fmla="*/ 305788 h 602407"/>
              <a:gd name="connsiteX49" fmla="*/ 72273 w 451700"/>
              <a:gd name="connsiteY49" fmla="*/ 282590 h 602407"/>
              <a:gd name="connsiteX50" fmla="*/ 81425 w 451700"/>
              <a:gd name="connsiteY50" fmla="*/ 248847 h 602407"/>
              <a:gd name="connsiteX51" fmla="*/ 95270 w 451700"/>
              <a:gd name="connsiteY51" fmla="*/ 212292 h 602407"/>
              <a:gd name="connsiteX52" fmla="*/ 88699 w 451700"/>
              <a:gd name="connsiteY52" fmla="*/ 212057 h 602407"/>
              <a:gd name="connsiteX53" fmla="*/ 66172 w 451700"/>
              <a:gd name="connsiteY53" fmla="*/ 208542 h 602407"/>
              <a:gd name="connsiteX54" fmla="*/ 66172 w 451700"/>
              <a:gd name="connsiteY54" fmla="*/ 197763 h 602407"/>
              <a:gd name="connsiteX55" fmla="*/ 68988 w 451700"/>
              <a:gd name="connsiteY55" fmla="*/ 196357 h 602407"/>
              <a:gd name="connsiteX56" fmla="*/ 72977 w 451700"/>
              <a:gd name="connsiteY56" fmla="*/ 115046 h 602407"/>
              <a:gd name="connsiteX57" fmla="*/ 83771 w 451700"/>
              <a:gd name="connsiteY57" fmla="*/ 108953 h 602407"/>
              <a:gd name="connsiteX58" fmla="*/ 234421 w 451700"/>
              <a:gd name="connsiteY58" fmla="*/ 106610 h 602407"/>
              <a:gd name="connsiteX59" fmla="*/ 217569 w 451700"/>
              <a:gd name="connsiteY59" fmla="*/ 741 h 602407"/>
              <a:gd name="connsiteX60" fmla="*/ 316598 w 451700"/>
              <a:gd name="connsiteY60" fmla="*/ 24641 h 602407"/>
              <a:gd name="connsiteX61" fmla="*/ 432053 w 451700"/>
              <a:gd name="connsiteY61" fmla="*/ 86969 h 602407"/>
              <a:gd name="connsiteX62" fmla="*/ 435573 w 451700"/>
              <a:gd name="connsiteY62" fmla="*/ 90484 h 602407"/>
              <a:gd name="connsiteX63" fmla="*/ 436981 w 451700"/>
              <a:gd name="connsiteY63" fmla="*/ 90484 h 602407"/>
              <a:gd name="connsiteX64" fmla="*/ 446837 w 451700"/>
              <a:gd name="connsiteY64" fmla="*/ 100325 h 602407"/>
              <a:gd name="connsiteX65" fmla="*/ 422432 w 451700"/>
              <a:gd name="connsiteY65" fmla="*/ 225917 h 602407"/>
              <a:gd name="connsiteX66" fmla="*/ 428533 w 451700"/>
              <a:gd name="connsiteY66" fmla="*/ 228495 h 602407"/>
              <a:gd name="connsiteX67" fmla="*/ 430880 w 451700"/>
              <a:gd name="connsiteY67" fmla="*/ 276763 h 602407"/>
              <a:gd name="connsiteX68" fmla="*/ 413749 w 451700"/>
              <a:gd name="connsiteY68" fmla="*/ 276763 h 602407"/>
              <a:gd name="connsiteX69" fmla="*/ 425717 w 451700"/>
              <a:gd name="connsiteY69" fmla="*/ 110166 h 602407"/>
              <a:gd name="connsiteX70" fmla="*/ 216631 w 451700"/>
              <a:gd name="connsiteY70" fmla="*/ 104777 h 602407"/>
              <a:gd name="connsiteX71" fmla="*/ 107746 w 451700"/>
              <a:gd name="connsiteY71" fmla="*/ 99622 h 602407"/>
              <a:gd name="connsiteX72" fmla="*/ 16696 w 451700"/>
              <a:gd name="connsiteY72" fmla="*/ 91889 h 602407"/>
              <a:gd name="connsiteX73" fmla="*/ 13880 w 451700"/>
              <a:gd name="connsiteY73" fmla="*/ 88375 h 602407"/>
              <a:gd name="connsiteX74" fmla="*/ 14115 w 451700"/>
              <a:gd name="connsiteY74" fmla="*/ 77128 h 602407"/>
              <a:gd name="connsiteX75" fmla="*/ 113613 w 451700"/>
              <a:gd name="connsiteY75" fmla="*/ 32374 h 602407"/>
              <a:gd name="connsiteX76" fmla="*/ 217569 w 451700"/>
              <a:gd name="connsiteY76" fmla="*/ 741 h 60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51700" h="602407">
                <a:moveTo>
                  <a:pt x="296914" y="423730"/>
                </a:moveTo>
                <a:cubicBezTo>
                  <a:pt x="307742" y="421698"/>
                  <a:pt x="319711" y="422533"/>
                  <a:pt x="333264" y="427396"/>
                </a:cubicBezTo>
                <a:cubicBezTo>
                  <a:pt x="357906" y="436303"/>
                  <a:pt x="379262" y="448725"/>
                  <a:pt x="396394" y="464662"/>
                </a:cubicBezTo>
                <a:cubicBezTo>
                  <a:pt x="402496" y="469115"/>
                  <a:pt x="407894" y="474037"/>
                  <a:pt x="412822" y="479662"/>
                </a:cubicBezTo>
                <a:cubicBezTo>
                  <a:pt x="429015" y="498178"/>
                  <a:pt x="453657" y="531225"/>
                  <a:pt x="448494" y="557945"/>
                </a:cubicBezTo>
                <a:cubicBezTo>
                  <a:pt x="448729" y="559585"/>
                  <a:pt x="449198" y="561226"/>
                  <a:pt x="449433" y="562866"/>
                </a:cubicBezTo>
                <a:cubicBezTo>
                  <a:pt x="452249" y="566382"/>
                  <a:pt x="452484" y="572242"/>
                  <a:pt x="449902" y="576226"/>
                </a:cubicBezTo>
                <a:cubicBezTo>
                  <a:pt x="449433" y="581382"/>
                  <a:pt x="448729" y="586539"/>
                  <a:pt x="447321" y="592164"/>
                </a:cubicBezTo>
                <a:cubicBezTo>
                  <a:pt x="446147" y="595679"/>
                  <a:pt x="443800" y="597554"/>
                  <a:pt x="440984" y="597789"/>
                </a:cubicBezTo>
                <a:cubicBezTo>
                  <a:pt x="439107" y="599429"/>
                  <a:pt x="436760" y="600132"/>
                  <a:pt x="434413" y="600367"/>
                </a:cubicBezTo>
                <a:cubicBezTo>
                  <a:pt x="293133" y="604820"/>
                  <a:pt x="151149" y="602007"/>
                  <a:pt x="10338" y="591695"/>
                </a:cubicBezTo>
                <a:cubicBezTo>
                  <a:pt x="5410" y="591226"/>
                  <a:pt x="1185" y="587710"/>
                  <a:pt x="1185" y="582554"/>
                </a:cubicBezTo>
                <a:cubicBezTo>
                  <a:pt x="1185" y="574820"/>
                  <a:pt x="-1631" y="560054"/>
                  <a:pt x="1420" y="549976"/>
                </a:cubicBezTo>
                <a:cubicBezTo>
                  <a:pt x="3532" y="535679"/>
                  <a:pt x="13624" y="522319"/>
                  <a:pt x="22307" y="511772"/>
                </a:cubicBezTo>
                <a:cubicBezTo>
                  <a:pt x="23715" y="510132"/>
                  <a:pt x="24889" y="508725"/>
                  <a:pt x="26297" y="507085"/>
                </a:cubicBezTo>
                <a:cubicBezTo>
                  <a:pt x="41786" y="474037"/>
                  <a:pt x="72999" y="446850"/>
                  <a:pt x="105855" y="434193"/>
                </a:cubicBezTo>
                <a:cubicBezTo>
                  <a:pt x="160302" y="413099"/>
                  <a:pt x="184709" y="454584"/>
                  <a:pt x="218269" y="488100"/>
                </a:cubicBezTo>
                <a:cubicBezTo>
                  <a:pt x="242207" y="461732"/>
                  <a:pt x="264428" y="429828"/>
                  <a:pt x="296914" y="423730"/>
                </a:cubicBezTo>
                <a:close/>
                <a:moveTo>
                  <a:pt x="134223" y="227054"/>
                </a:moveTo>
                <a:cubicBezTo>
                  <a:pt x="123194" y="265953"/>
                  <a:pt x="129529" y="305788"/>
                  <a:pt x="151118" y="340937"/>
                </a:cubicBezTo>
                <a:cubicBezTo>
                  <a:pt x="171533" y="373743"/>
                  <a:pt x="205324" y="401862"/>
                  <a:pt x="245685" y="385459"/>
                </a:cubicBezTo>
                <a:cubicBezTo>
                  <a:pt x="281822" y="371165"/>
                  <a:pt x="310919" y="335782"/>
                  <a:pt x="324530" y="299930"/>
                </a:cubicBezTo>
                <a:cubicBezTo>
                  <a:pt x="330631" y="283761"/>
                  <a:pt x="335793" y="266187"/>
                  <a:pt x="334385" y="248612"/>
                </a:cubicBezTo>
                <a:cubicBezTo>
                  <a:pt x="333916" y="244629"/>
                  <a:pt x="333212" y="240879"/>
                  <a:pt x="332273" y="237599"/>
                </a:cubicBezTo>
                <a:cubicBezTo>
                  <a:pt x="290035" y="236193"/>
                  <a:pt x="247562" y="240645"/>
                  <a:pt x="205793" y="235724"/>
                </a:cubicBezTo>
                <a:cubicBezTo>
                  <a:pt x="188898" y="233615"/>
                  <a:pt x="171768" y="230803"/>
                  <a:pt x="154872" y="229397"/>
                </a:cubicBezTo>
                <a:cubicBezTo>
                  <a:pt x="148771" y="228694"/>
                  <a:pt x="140089" y="229632"/>
                  <a:pt x="134223" y="227054"/>
                </a:cubicBezTo>
                <a:close/>
                <a:moveTo>
                  <a:pt x="234421" y="106610"/>
                </a:moveTo>
                <a:cubicBezTo>
                  <a:pt x="283230" y="111062"/>
                  <a:pt x="331100" y="124184"/>
                  <a:pt x="380378" y="125356"/>
                </a:cubicBezTo>
                <a:cubicBezTo>
                  <a:pt x="385306" y="125356"/>
                  <a:pt x="388591" y="128871"/>
                  <a:pt x="389530" y="133323"/>
                </a:cubicBezTo>
                <a:cubicBezTo>
                  <a:pt x="392580" y="134729"/>
                  <a:pt x="394692" y="138010"/>
                  <a:pt x="394927" y="141993"/>
                </a:cubicBezTo>
                <a:cubicBezTo>
                  <a:pt x="396335" y="156287"/>
                  <a:pt x="396569" y="179017"/>
                  <a:pt x="383663" y="188624"/>
                </a:cubicBezTo>
                <a:cubicBezTo>
                  <a:pt x="382490" y="192374"/>
                  <a:pt x="381317" y="195889"/>
                  <a:pt x="379909" y="199404"/>
                </a:cubicBezTo>
                <a:cubicBezTo>
                  <a:pt x="384836" y="210183"/>
                  <a:pt x="386948" y="222133"/>
                  <a:pt x="388356" y="233850"/>
                </a:cubicBezTo>
                <a:cubicBezTo>
                  <a:pt x="393988" y="275091"/>
                  <a:pt x="395396" y="321019"/>
                  <a:pt x="387652" y="362495"/>
                </a:cubicBezTo>
                <a:cubicBezTo>
                  <a:pt x="386714" y="368119"/>
                  <a:pt x="380378" y="370463"/>
                  <a:pt x="375450" y="369525"/>
                </a:cubicBezTo>
                <a:cubicBezTo>
                  <a:pt x="353862" y="365542"/>
                  <a:pt x="332273" y="364604"/>
                  <a:pt x="310450" y="362495"/>
                </a:cubicBezTo>
                <a:cubicBezTo>
                  <a:pt x="293085" y="383351"/>
                  <a:pt x="271028" y="400222"/>
                  <a:pt x="246154" y="406783"/>
                </a:cubicBezTo>
                <a:cubicBezTo>
                  <a:pt x="207436" y="417328"/>
                  <a:pt x="172472" y="400925"/>
                  <a:pt x="148302" y="372103"/>
                </a:cubicBezTo>
                <a:cubicBezTo>
                  <a:pt x="148302" y="372103"/>
                  <a:pt x="148302" y="372103"/>
                  <a:pt x="148067" y="372103"/>
                </a:cubicBezTo>
                <a:cubicBezTo>
                  <a:pt x="132815" y="372571"/>
                  <a:pt x="117093" y="369057"/>
                  <a:pt x="102544" y="365776"/>
                </a:cubicBezTo>
                <a:cubicBezTo>
                  <a:pt x="94800" y="364136"/>
                  <a:pt x="87291" y="362495"/>
                  <a:pt x="79782" y="361089"/>
                </a:cubicBezTo>
                <a:cubicBezTo>
                  <a:pt x="77436" y="360621"/>
                  <a:pt x="75324" y="359918"/>
                  <a:pt x="73681" y="358043"/>
                </a:cubicBezTo>
                <a:cubicBezTo>
                  <a:pt x="73446" y="358043"/>
                  <a:pt x="73446" y="358043"/>
                  <a:pt x="73212" y="357809"/>
                </a:cubicBezTo>
                <a:cubicBezTo>
                  <a:pt x="71569" y="357340"/>
                  <a:pt x="70161" y="355231"/>
                  <a:pt x="71335" y="353357"/>
                </a:cubicBezTo>
                <a:cubicBezTo>
                  <a:pt x="71569" y="352888"/>
                  <a:pt x="71804" y="352419"/>
                  <a:pt x="72039" y="352185"/>
                </a:cubicBezTo>
                <a:cubicBezTo>
                  <a:pt x="72508" y="350310"/>
                  <a:pt x="73916" y="349373"/>
                  <a:pt x="75324" y="348436"/>
                </a:cubicBezTo>
                <a:cubicBezTo>
                  <a:pt x="75324" y="348436"/>
                  <a:pt x="75324" y="348201"/>
                  <a:pt x="75324" y="348201"/>
                </a:cubicBezTo>
                <a:cubicBezTo>
                  <a:pt x="67345" y="338360"/>
                  <a:pt x="66407" y="322425"/>
                  <a:pt x="68284" y="305788"/>
                </a:cubicBezTo>
                <a:cubicBezTo>
                  <a:pt x="68753" y="298055"/>
                  <a:pt x="70161" y="290323"/>
                  <a:pt x="72273" y="282590"/>
                </a:cubicBezTo>
                <a:cubicBezTo>
                  <a:pt x="75324" y="269233"/>
                  <a:pt x="79078" y="256814"/>
                  <a:pt x="81425" y="248847"/>
                </a:cubicBezTo>
                <a:cubicBezTo>
                  <a:pt x="81894" y="247206"/>
                  <a:pt x="87761" y="227991"/>
                  <a:pt x="95270" y="212292"/>
                </a:cubicBezTo>
                <a:cubicBezTo>
                  <a:pt x="93158" y="212292"/>
                  <a:pt x="90811" y="212057"/>
                  <a:pt x="88699" y="212057"/>
                </a:cubicBezTo>
                <a:cubicBezTo>
                  <a:pt x="82129" y="211589"/>
                  <a:pt x="72039" y="212292"/>
                  <a:pt x="66172" y="208542"/>
                </a:cubicBezTo>
                <a:cubicBezTo>
                  <a:pt x="62183" y="205965"/>
                  <a:pt x="62183" y="200341"/>
                  <a:pt x="66172" y="197763"/>
                </a:cubicBezTo>
                <a:cubicBezTo>
                  <a:pt x="67111" y="197060"/>
                  <a:pt x="67815" y="196826"/>
                  <a:pt x="68988" y="196357"/>
                </a:cubicBezTo>
                <a:cubicBezTo>
                  <a:pt x="61948" y="169644"/>
                  <a:pt x="64060" y="141290"/>
                  <a:pt x="72977" y="115046"/>
                </a:cubicBezTo>
                <a:cubicBezTo>
                  <a:pt x="74620" y="110359"/>
                  <a:pt x="78844" y="108250"/>
                  <a:pt x="83771" y="108953"/>
                </a:cubicBezTo>
                <a:cubicBezTo>
                  <a:pt x="134223" y="118092"/>
                  <a:pt x="183970" y="101689"/>
                  <a:pt x="234421" y="106610"/>
                </a:cubicBezTo>
                <a:close/>
                <a:moveTo>
                  <a:pt x="217569" y="741"/>
                </a:moveTo>
                <a:cubicBezTo>
                  <a:pt x="253473" y="-3242"/>
                  <a:pt x="284683" y="9411"/>
                  <a:pt x="316598" y="24641"/>
                </a:cubicBezTo>
                <a:cubicBezTo>
                  <a:pt x="356256" y="43152"/>
                  <a:pt x="394272" y="64943"/>
                  <a:pt x="432053" y="86969"/>
                </a:cubicBezTo>
                <a:cubicBezTo>
                  <a:pt x="433696" y="87906"/>
                  <a:pt x="434869" y="89078"/>
                  <a:pt x="435573" y="90484"/>
                </a:cubicBezTo>
                <a:cubicBezTo>
                  <a:pt x="436042" y="90484"/>
                  <a:pt x="436512" y="90484"/>
                  <a:pt x="436981" y="90484"/>
                </a:cubicBezTo>
                <a:cubicBezTo>
                  <a:pt x="441909" y="90484"/>
                  <a:pt x="447306" y="94936"/>
                  <a:pt x="446837" y="100325"/>
                </a:cubicBezTo>
                <a:cubicBezTo>
                  <a:pt x="442378" y="138284"/>
                  <a:pt x="422432" y="184443"/>
                  <a:pt x="422432" y="225917"/>
                </a:cubicBezTo>
                <a:cubicBezTo>
                  <a:pt x="424778" y="225683"/>
                  <a:pt x="426890" y="226620"/>
                  <a:pt x="428533" y="228495"/>
                </a:cubicBezTo>
                <a:cubicBezTo>
                  <a:pt x="439797" y="242319"/>
                  <a:pt x="439093" y="261767"/>
                  <a:pt x="430880" y="276763"/>
                </a:cubicBezTo>
                <a:cubicBezTo>
                  <a:pt x="427360" y="282855"/>
                  <a:pt x="416800" y="283324"/>
                  <a:pt x="413749" y="276763"/>
                </a:cubicBezTo>
                <a:cubicBezTo>
                  <a:pt x="388405" y="224043"/>
                  <a:pt x="416565" y="164527"/>
                  <a:pt x="425717" y="110166"/>
                </a:cubicBezTo>
                <a:cubicBezTo>
                  <a:pt x="356022" y="110869"/>
                  <a:pt x="286326" y="108057"/>
                  <a:pt x="216631" y="104777"/>
                </a:cubicBezTo>
                <a:cubicBezTo>
                  <a:pt x="180258" y="102902"/>
                  <a:pt x="144119" y="101028"/>
                  <a:pt x="107746" y="99622"/>
                </a:cubicBezTo>
                <a:cubicBezTo>
                  <a:pt x="79586" y="98450"/>
                  <a:pt x="42744" y="102668"/>
                  <a:pt x="16696" y="91889"/>
                </a:cubicBezTo>
                <a:cubicBezTo>
                  <a:pt x="15054" y="91187"/>
                  <a:pt x="14115" y="89781"/>
                  <a:pt x="13880" y="88375"/>
                </a:cubicBezTo>
                <a:cubicBezTo>
                  <a:pt x="10126" y="86032"/>
                  <a:pt x="8248" y="81111"/>
                  <a:pt x="14115" y="77128"/>
                </a:cubicBezTo>
                <a:cubicBezTo>
                  <a:pt x="42744" y="57445"/>
                  <a:pt x="81698" y="45495"/>
                  <a:pt x="113613" y="32374"/>
                </a:cubicBezTo>
                <a:cubicBezTo>
                  <a:pt x="146935" y="18784"/>
                  <a:pt x="181666" y="4959"/>
                  <a:pt x="217569" y="74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highlight>
                  <a:srgbClr val="FFFF00"/>
                </a:highlight>
              </a:rPr>
              <a:t>信息世界中的基本概念</a:t>
            </a:r>
          </a:p>
        </p:txBody>
      </p:sp>
      <p:sp>
        <p:nvSpPr>
          <p:cNvPr id="5" name="í$ľiďê"/>
          <p:cNvSpPr/>
          <p:nvPr/>
        </p:nvSpPr>
        <p:spPr>
          <a:xfrm>
            <a:off x="615504" y="1057300"/>
            <a:ext cx="8814957" cy="3744416"/>
          </a:xfrm>
          <a:prstGeom prst="roundRect">
            <a:avLst>
              <a:gd name="adj" fmla="val 6000"/>
            </a:avLst>
          </a:prstGeom>
          <a:ln>
            <a:noFill/>
          </a:ln>
        </p:spPr>
        <p:txBody>
          <a:bodyPr wrap="square" lIns="91440" tIns="45720" rIns="91440" bIns="45720" anchor="t">
            <a:noAutofit/>
          </a:bodyPr>
          <a:lstStyle/>
          <a:p>
            <a:pPr>
              <a:lnSpc>
                <a:spcPct val="150000"/>
              </a:lnSpc>
            </a:pPr>
            <a:r>
              <a:rPr lang="en-US" altLang="zh-CN" sz="1400" kern="0" dirty="0">
                <a:latin typeface="微软雅黑" panose="020B0503020204020204" pitchFamily="34" charset="-122"/>
                <a:ea typeface="微软雅黑" panose="020B0503020204020204" pitchFamily="34" charset="-122"/>
              </a:rPr>
              <a:t> </a:t>
            </a:r>
            <a:endParaRPr lang="zh-CN" altLang="en-US" sz="1400" kern="0" dirty="0">
              <a:latin typeface="微软雅黑" panose="020B0503020204020204" pitchFamily="34" charset="-122"/>
              <a:ea typeface="微软雅黑" panose="020B0503020204020204" pitchFamily="34" charset="-122"/>
            </a:endParaRPr>
          </a:p>
        </p:txBody>
      </p:sp>
      <p:sp>
        <p:nvSpPr>
          <p:cNvPr id="7" name="íŝḷïḍè"/>
          <p:cNvSpPr/>
          <p:nvPr/>
        </p:nvSpPr>
        <p:spPr>
          <a:xfrm>
            <a:off x="951040" y="2350744"/>
            <a:ext cx="1669356" cy="1417890"/>
          </a:xfrm>
          <a:prstGeom prst="rect">
            <a:avLst/>
          </a:prstGeom>
          <a:ln>
            <a:noFill/>
          </a:ln>
        </p:spPr>
        <p:txBody>
          <a:bodyPr wrap="square" lIns="91440" tIns="45720" rIns="91440" bIns="45720" anchor="t">
            <a:noAutofit/>
          </a:bodyPr>
          <a:lstStyle/>
          <a:p>
            <a:pPr lvl="0">
              <a:lnSpc>
                <a:spcPct val="150000"/>
              </a:lnSpc>
            </a:pPr>
            <a:r>
              <a:rPr lang="zh-CN" altLang="en-US" sz="1400" b="1" kern="0" dirty="0">
                <a:latin typeface="微软雅黑" panose="020B0503020204020204" pitchFamily="34" charset="-122"/>
                <a:ea typeface="微软雅黑" panose="020B0503020204020204" pitchFamily="34" charset="-122"/>
              </a:rPr>
              <a:t>唯一标识实体的属性集称为码。</a:t>
            </a:r>
            <a:endParaRPr lang="en-US" altLang="zh-CN" sz="1400" b="1" kern="0" dirty="0">
              <a:latin typeface="微软雅黑" panose="020B0503020204020204" pitchFamily="34" charset="-122"/>
              <a:ea typeface="微软雅黑" panose="020B0503020204020204" pitchFamily="34" charset="-122"/>
            </a:endParaRPr>
          </a:p>
          <a:p>
            <a:pPr lvl="0">
              <a:lnSpc>
                <a:spcPct val="150000"/>
              </a:lnSpc>
            </a:pPr>
            <a:endParaRPr lang="en-US" altLang="zh-CN" sz="1400" kern="0" dirty="0">
              <a:latin typeface="微软雅黑" panose="020B0503020204020204" pitchFamily="34" charset="-122"/>
              <a:ea typeface="微软雅黑" panose="020B0503020204020204" pitchFamily="34" charset="-122"/>
            </a:endParaRPr>
          </a:p>
          <a:p>
            <a:pPr lvl="0">
              <a:lnSpc>
                <a:spcPct val="150000"/>
              </a:lnSpc>
            </a:pPr>
            <a:endParaRPr lang="en-US" altLang="zh-CN" sz="1400" kern="0" dirty="0">
              <a:latin typeface="微软雅黑" panose="020B0503020204020204" pitchFamily="34" charset="-122"/>
              <a:ea typeface="微软雅黑" panose="020B0503020204020204" pitchFamily="34" charset="-122"/>
            </a:endParaRPr>
          </a:p>
        </p:txBody>
      </p:sp>
      <p:sp>
        <p:nvSpPr>
          <p:cNvPr id="23" name="íṥľiḋê"/>
          <p:cNvSpPr/>
          <p:nvPr/>
        </p:nvSpPr>
        <p:spPr>
          <a:xfrm>
            <a:off x="1451479" y="1286867"/>
            <a:ext cx="444222" cy="444220"/>
          </a:xfrm>
          <a:prstGeom prst="ellipse">
            <a:avLst/>
          </a:prstGeom>
          <a:solidFill>
            <a:srgbClr val="FFC000"/>
          </a:solidFill>
          <a:ln w="12700" cap="rnd" cmpd="sng" algn="ctr">
            <a:noFill/>
            <a:prstDash val="solid"/>
            <a:round/>
          </a:ln>
          <a:effectLst>
            <a:outerShdw blurRad="254000" dist="127000" algn="ctr" rotWithShape="0">
              <a:srgbClr val="FFC000">
                <a:alpha val="32000"/>
              </a:srgbClr>
            </a:outerShdw>
          </a:effectLst>
        </p:spPr>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a:ea typeface="等线" panose="02010600030101010101" charset="-122"/>
              <a:cs typeface="+mn-cs"/>
            </a:endParaRPr>
          </a:p>
        </p:txBody>
      </p:sp>
      <p:sp>
        <p:nvSpPr>
          <p:cNvPr id="9" name="íṥ1iḑè"/>
          <p:cNvSpPr txBox="1"/>
          <p:nvPr/>
        </p:nvSpPr>
        <p:spPr>
          <a:xfrm>
            <a:off x="1063902" y="1934374"/>
            <a:ext cx="1556494"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b="1" kern="0" dirty="0">
                <a:solidFill>
                  <a:prstClr val="black">
                    <a:lumMod val="85000"/>
                    <a:lumOff val="15000"/>
                  </a:prstClr>
                </a:solidFill>
                <a:latin typeface="微软雅黑" panose="020B0503020204020204" pitchFamily="34" charset="-122"/>
                <a:ea typeface="微软雅黑" panose="020B0503020204020204" pitchFamily="34" charset="-122"/>
              </a:rPr>
              <a:t>码 </a:t>
            </a:r>
            <a:r>
              <a:rPr lang="en-US" altLang="zh-CN" b="1" kern="0" dirty="0">
                <a:solidFill>
                  <a:prstClr val="black">
                    <a:lumMod val="85000"/>
                    <a:lumOff val="15000"/>
                  </a:prstClr>
                </a:solidFill>
                <a:latin typeface="微软雅黑" panose="020B0503020204020204" pitchFamily="34" charset="-122"/>
                <a:ea typeface="微软雅黑" panose="020B0503020204020204" pitchFamily="34" charset="-122"/>
              </a:rPr>
              <a:t>key(</a:t>
            </a:r>
            <a:r>
              <a:rPr lang="zh-CN" altLang="en-US" b="1" kern="0" dirty="0">
                <a:solidFill>
                  <a:prstClr val="black">
                    <a:lumMod val="85000"/>
                    <a:lumOff val="15000"/>
                  </a:prstClr>
                </a:solidFill>
                <a:latin typeface="微软雅黑" panose="020B0503020204020204" pitchFamily="34" charset="-122"/>
                <a:ea typeface="微软雅黑" panose="020B0503020204020204" pitchFamily="34" charset="-122"/>
              </a:rPr>
              <a:t>主码</a:t>
            </a:r>
            <a:r>
              <a:rPr lang="en-US" altLang="zh-CN" b="1" kern="0" dirty="0">
                <a:solidFill>
                  <a:prstClr val="black">
                    <a:lumMod val="85000"/>
                    <a:lumOff val="15000"/>
                  </a:prstClr>
                </a:solidFill>
                <a:latin typeface="微软雅黑" panose="020B0503020204020204" pitchFamily="34" charset="-122"/>
                <a:ea typeface="微软雅黑" panose="020B0503020204020204" pitchFamily="34" charset="-122"/>
              </a:rPr>
              <a:t>)</a:t>
            </a:r>
            <a:endParaRPr kumimoji="0" lang="en-US" altLang="zh-CN" sz="18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10" name="îś1ïďê"/>
          <p:cNvSpPr/>
          <p:nvPr/>
        </p:nvSpPr>
        <p:spPr>
          <a:xfrm>
            <a:off x="3068795" y="2350744"/>
            <a:ext cx="1963868" cy="1046095"/>
          </a:xfrm>
          <a:prstGeom prst="rect">
            <a:avLst/>
          </a:prstGeom>
          <a:ln>
            <a:noFill/>
          </a:ln>
        </p:spPr>
        <p:txBody>
          <a:bodyPr wrap="square" lIns="91440" tIns="45720" rIns="91440" bIns="45720" anchor="t">
            <a:noAutofit/>
          </a:bodyPr>
          <a:lstStyle/>
          <a:p>
            <a:pPr>
              <a:lnSpc>
                <a:spcPct val="150000"/>
              </a:lnSpc>
            </a:pPr>
            <a:r>
              <a:rPr lang="zh-CN" altLang="en-US" sz="1400" b="1" kern="0" dirty="0">
                <a:latin typeface="微软雅黑" panose="020B0503020204020204" pitchFamily="34" charset="-122"/>
                <a:ea typeface="微软雅黑" panose="020B0503020204020204" pitchFamily="34" charset="-122"/>
              </a:rPr>
              <a:t>属性的取值范围称之为该属性的域。</a:t>
            </a:r>
            <a:endParaRPr lang="en-US" altLang="zh-CN" sz="1400" b="1" kern="0" dirty="0">
              <a:latin typeface="微软雅黑" panose="020B0503020204020204" pitchFamily="34" charset="-122"/>
              <a:ea typeface="微软雅黑" panose="020B0503020204020204" pitchFamily="34" charset="-122"/>
            </a:endParaRPr>
          </a:p>
        </p:txBody>
      </p:sp>
      <p:grpSp>
        <p:nvGrpSpPr>
          <p:cNvPr id="11" name="ïṩ1ïḑe"/>
          <p:cNvGrpSpPr/>
          <p:nvPr/>
        </p:nvGrpSpPr>
        <p:grpSpPr>
          <a:xfrm>
            <a:off x="3756903" y="1286867"/>
            <a:ext cx="444222" cy="444220"/>
            <a:chOff x="8051589" y="2603500"/>
            <a:chExt cx="444222" cy="444220"/>
          </a:xfrm>
        </p:grpSpPr>
        <p:sp>
          <p:nvSpPr>
            <p:cNvPr id="21" name="ïṩľíḓè"/>
            <p:cNvSpPr/>
            <p:nvPr/>
          </p:nvSpPr>
          <p:spPr>
            <a:xfrm>
              <a:off x="8051589" y="2603500"/>
              <a:ext cx="444222" cy="444220"/>
            </a:xfrm>
            <a:prstGeom prst="ellipse">
              <a:avLst/>
            </a:prstGeom>
            <a:solidFill>
              <a:srgbClr val="5B9BD5"/>
            </a:solidFill>
            <a:ln w="12700" cap="rnd" cmpd="sng" algn="ctr">
              <a:noFill/>
              <a:prstDash val="solid"/>
              <a:round/>
            </a:ln>
            <a:effectLst>
              <a:outerShdw blurRad="254000" dist="127000" algn="ctr" rotWithShape="0">
                <a:srgbClr val="5B9BD5">
                  <a:alpha val="32000"/>
                </a:srgbClr>
              </a:outerShdw>
            </a:effectLst>
          </p:spPr>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a:ea typeface="等线" panose="02010600030101010101" charset="-122"/>
                <a:cs typeface="+mn-cs"/>
              </a:endParaRPr>
            </a:p>
          </p:txBody>
        </p:sp>
        <p:sp>
          <p:nvSpPr>
            <p:cNvPr id="22" name="iṡļïḍè"/>
            <p:cNvSpPr/>
            <p:nvPr/>
          </p:nvSpPr>
          <p:spPr bwMode="auto">
            <a:xfrm>
              <a:off x="8179935" y="2722830"/>
              <a:ext cx="187529" cy="20556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ysClr val="window" lastClr="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a:endParaRPr>
            </a:p>
          </p:txBody>
        </p:sp>
      </p:grpSp>
      <p:sp>
        <p:nvSpPr>
          <p:cNvPr id="12" name="íSľïḍè"/>
          <p:cNvSpPr txBox="1"/>
          <p:nvPr/>
        </p:nvSpPr>
        <p:spPr>
          <a:xfrm>
            <a:off x="3279800" y="1934374"/>
            <a:ext cx="1467133" cy="369332"/>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b="1" kern="0">
                <a:solidFill>
                  <a:prstClr val="black">
                    <a:lumMod val="85000"/>
                    <a:lumOff val="15000"/>
                  </a:prstClr>
                </a:solidFill>
                <a:latin typeface="微软雅黑" panose="020B0503020204020204" pitchFamily="34" charset="-122"/>
                <a:ea typeface="微软雅黑" panose="020B0503020204020204" pitchFamily="34" charset="-122"/>
              </a:defRPr>
            </a:lvl1pPr>
          </a:lstStyle>
          <a:p>
            <a:r>
              <a:rPr lang="zh-CN" altLang="en-US" dirty="0"/>
              <a:t>域 </a:t>
            </a:r>
            <a:r>
              <a:rPr lang="en-US" altLang="zh-CN" dirty="0"/>
              <a:t>domain</a:t>
            </a:r>
          </a:p>
        </p:txBody>
      </p:sp>
      <p:sp>
        <p:nvSpPr>
          <p:cNvPr id="13" name="ïṥḻîḋé"/>
          <p:cNvSpPr/>
          <p:nvPr/>
        </p:nvSpPr>
        <p:spPr>
          <a:xfrm>
            <a:off x="5394131" y="2350744"/>
            <a:ext cx="1880418" cy="1046095"/>
          </a:xfrm>
          <a:prstGeom prst="rect">
            <a:avLst/>
          </a:prstGeom>
          <a:ln>
            <a:noFill/>
          </a:ln>
        </p:spPr>
        <p:txBody>
          <a:bodyPr wrap="square" lIns="91440" tIns="45720" rIns="91440" bIns="45720" anchor="t">
            <a:noAutofit/>
          </a:bodyPr>
          <a:lstStyle/>
          <a:p>
            <a:pPr>
              <a:lnSpc>
                <a:spcPct val="150000"/>
              </a:lnSpc>
            </a:pPr>
            <a:r>
              <a:rPr lang="zh-CN" altLang="en-US" sz="1400" b="1" kern="0" dirty="0">
                <a:latin typeface="微软雅黑" panose="020B0503020204020204" pitchFamily="34" charset="-122"/>
                <a:ea typeface="微软雅黑" panose="020B0503020204020204" pitchFamily="34" charset="-122"/>
              </a:rPr>
              <a:t>对实体固有特性或结构的描述。用实体名及其属性名集合来抽象和刻画。</a:t>
            </a:r>
            <a:endParaRPr lang="en-US" altLang="zh-CN" sz="1400" b="1" kern="0" dirty="0">
              <a:latin typeface="微软雅黑" panose="020B0503020204020204" pitchFamily="34" charset="-122"/>
              <a:ea typeface="微软雅黑" panose="020B0503020204020204" pitchFamily="34" charset="-122"/>
            </a:endParaRPr>
          </a:p>
        </p:txBody>
      </p:sp>
      <p:sp>
        <p:nvSpPr>
          <p:cNvPr id="19" name="íśľiḓè"/>
          <p:cNvSpPr/>
          <p:nvPr/>
        </p:nvSpPr>
        <p:spPr>
          <a:xfrm>
            <a:off x="6062325" y="1286867"/>
            <a:ext cx="444222" cy="444220"/>
          </a:xfrm>
          <a:prstGeom prst="ellipse">
            <a:avLst/>
          </a:prstGeom>
          <a:solidFill>
            <a:srgbClr val="ED7D31"/>
          </a:solidFill>
          <a:ln w="12700" cap="rnd" cmpd="sng" algn="ctr">
            <a:noFill/>
            <a:prstDash val="solid"/>
            <a:round/>
          </a:ln>
          <a:effectLst>
            <a:outerShdw blurRad="254000" dist="127000" algn="ctr" rotWithShape="0">
              <a:srgbClr val="ED7D31">
                <a:alpha val="32000"/>
              </a:srgb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a:ea typeface="等线" panose="02010600030101010101" charset="-122"/>
              <a:cs typeface="+mn-cs"/>
            </a:endParaRPr>
          </a:p>
        </p:txBody>
      </p:sp>
      <p:sp>
        <p:nvSpPr>
          <p:cNvPr id="15" name="iślíḑê"/>
          <p:cNvSpPr txBox="1"/>
          <p:nvPr/>
        </p:nvSpPr>
        <p:spPr>
          <a:xfrm>
            <a:off x="5584056" y="1934374"/>
            <a:ext cx="1219376" cy="369332"/>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b="1" kern="0">
                <a:solidFill>
                  <a:prstClr val="black">
                    <a:lumMod val="85000"/>
                    <a:lumOff val="15000"/>
                  </a:prstClr>
                </a:solidFill>
                <a:latin typeface="微软雅黑" panose="020B0503020204020204" pitchFamily="34" charset="-122"/>
                <a:ea typeface="微软雅黑" panose="020B0503020204020204" pitchFamily="34" charset="-122"/>
              </a:defRPr>
            </a:lvl1pPr>
          </a:lstStyle>
          <a:p>
            <a:r>
              <a:rPr lang="zh-CN" altLang="en-US" dirty="0"/>
              <a:t>实体型</a:t>
            </a:r>
            <a:endParaRPr lang="en-US" altLang="zh-CN" dirty="0"/>
          </a:p>
        </p:txBody>
      </p:sp>
      <p:cxnSp>
        <p:nvCxnSpPr>
          <p:cNvPr id="16" name="iṩ1íḓè"/>
          <p:cNvCxnSpPr/>
          <p:nvPr/>
        </p:nvCxnSpPr>
        <p:spPr>
          <a:xfrm>
            <a:off x="2824083" y="1731087"/>
            <a:ext cx="0" cy="2638581"/>
          </a:xfrm>
          <a:prstGeom prst="line">
            <a:avLst/>
          </a:prstGeom>
          <a:noFill/>
          <a:ln w="19050" cap="rnd" cmpd="sng" algn="ctr">
            <a:solidFill>
              <a:sysClr val="window" lastClr="FFFFFF">
                <a:lumMod val="95000"/>
              </a:sysClr>
            </a:solidFill>
            <a:prstDash val="solid"/>
            <a:round/>
          </a:ln>
          <a:effectLst/>
        </p:spPr>
      </p:cxnSp>
      <p:cxnSp>
        <p:nvCxnSpPr>
          <p:cNvPr id="17" name="ïṣlïḍé"/>
          <p:cNvCxnSpPr/>
          <p:nvPr/>
        </p:nvCxnSpPr>
        <p:spPr>
          <a:xfrm>
            <a:off x="5173583" y="1731087"/>
            <a:ext cx="0" cy="2663551"/>
          </a:xfrm>
          <a:prstGeom prst="line">
            <a:avLst/>
          </a:prstGeom>
          <a:noFill/>
          <a:ln w="19050" cap="rnd" cmpd="sng" algn="ctr">
            <a:solidFill>
              <a:sysClr val="window" lastClr="FFFFFF">
                <a:lumMod val="95000"/>
              </a:sysClr>
            </a:solidFill>
            <a:prstDash val="solid"/>
            <a:round/>
          </a:ln>
          <a:effectLst/>
        </p:spPr>
      </p:cxnSp>
      <p:sp>
        <p:nvSpPr>
          <p:cNvPr id="82" name="íśľiḓè"/>
          <p:cNvSpPr/>
          <p:nvPr/>
        </p:nvSpPr>
        <p:spPr>
          <a:xfrm>
            <a:off x="8158078" y="1270512"/>
            <a:ext cx="444222" cy="444220"/>
          </a:xfrm>
          <a:prstGeom prst="ellipse">
            <a:avLst/>
          </a:prstGeom>
          <a:solidFill>
            <a:srgbClr val="ED7D31"/>
          </a:solidFill>
          <a:ln w="12700" cap="rnd" cmpd="sng" algn="ctr">
            <a:noFill/>
            <a:prstDash val="solid"/>
            <a:round/>
          </a:ln>
          <a:effectLst>
            <a:outerShdw blurRad="254000" dist="127000" algn="ctr" rotWithShape="0">
              <a:srgbClr val="ED7D31">
                <a:alpha val="32000"/>
              </a:srgb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a:ea typeface="等线" panose="02010600030101010101" charset="-122"/>
              <a:cs typeface="+mn-cs"/>
            </a:endParaRPr>
          </a:p>
        </p:txBody>
      </p:sp>
      <p:sp>
        <p:nvSpPr>
          <p:cNvPr id="84" name="iślíḑê"/>
          <p:cNvSpPr txBox="1"/>
          <p:nvPr/>
        </p:nvSpPr>
        <p:spPr>
          <a:xfrm>
            <a:off x="7770501" y="1934374"/>
            <a:ext cx="1219376" cy="369332"/>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b="1" kern="0">
                <a:solidFill>
                  <a:prstClr val="black">
                    <a:lumMod val="85000"/>
                    <a:lumOff val="15000"/>
                  </a:prstClr>
                </a:solidFill>
                <a:latin typeface="微软雅黑" panose="020B0503020204020204" pitchFamily="34" charset="-122"/>
                <a:ea typeface="微软雅黑" panose="020B0503020204020204" pitchFamily="34" charset="-122"/>
              </a:defRPr>
            </a:lvl1pPr>
          </a:lstStyle>
          <a:p>
            <a:r>
              <a:rPr lang="zh-CN" altLang="en-US" dirty="0"/>
              <a:t>实体值</a:t>
            </a:r>
            <a:endParaRPr lang="en-US" altLang="zh-CN" dirty="0"/>
          </a:p>
        </p:txBody>
      </p:sp>
      <p:cxnSp>
        <p:nvCxnSpPr>
          <p:cNvPr id="85" name="ïṣlïḍé"/>
          <p:cNvCxnSpPr/>
          <p:nvPr/>
        </p:nvCxnSpPr>
        <p:spPr>
          <a:xfrm>
            <a:off x="7415474" y="1714732"/>
            <a:ext cx="0" cy="2679906"/>
          </a:xfrm>
          <a:prstGeom prst="line">
            <a:avLst/>
          </a:prstGeom>
          <a:noFill/>
          <a:ln w="19050" cap="rnd" cmpd="sng" algn="ctr">
            <a:solidFill>
              <a:sysClr val="window" lastClr="FFFFFF">
                <a:lumMod val="95000"/>
              </a:sysClr>
            </a:solidFill>
            <a:prstDash val="solid"/>
            <a:round/>
          </a:ln>
          <a:effectLst/>
        </p:spPr>
      </p:cxnSp>
      <p:pic>
        <p:nvPicPr>
          <p:cNvPr id="2050" name="Picture 2" descr="查看源图像"/>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7923" y="1357316"/>
            <a:ext cx="303321" cy="303321"/>
          </a:xfrm>
          <a:prstGeom prst="rect">
            <a:avLst/>
          </a:prstGeom>
          <a:noFill/>
          <a:extLst>
            <a:ext uri="{909E8E84-426E-40DD-AFC4-6F175D3DCCD1}">
              <a14:hiddenFill xmlns:a14="http://schemas.microsoft.com/office/drawing/2010/main">
                <a:solidFill>
                  <a:srgbClr val="FFFFFF"/>
                </a:solidFill>
              </a14:hiddenFill>
            </a:ext>
          </a:extLst>
        </p:spPr>
      </p:pic>
      <p:sp>
        <p:nvSpPr>
          <p:cNvPr id="86" name="矩形 85"/>
          <p:cNvSpPr/>
          <p:nvPr/>
        </p:nvSpPr>
        <p:spPr>
          <a:xfrm flipH="1">
            <a:off x="7733139" y="2350744"/>
            <a:ext cx="1697319" cy="1027845"/>
          </a:xfrm>
          <a:prstGeom prst="rect">
            <a:avLst/>
          </a:prstGeom>
          <a:ln>
            <a:noFill/>
          </a:ln>
        </p:spPr>
        <p:txBody>
          <a:bodyPr wrap="square" lIns="91440" tIns="45720" rIns="91440" bIns="45720" anchor="t">
            <a:noAutofit/>
          </a:bodyPr>
          <a:lstStyle/>
          <a:p>
            <a:pPr>
              <a:lnSpc>
                <a:spcPct val="150000"/>
              </a:lnSpc>
            </a:pPr>
            <a:r>
              <a:rPr lang="zh-CN" altLang="zh-CN" sz="1400" b="1" kern="0" dirty="0">
                <a:latin typeface="微软雅黑" panose="020B0503020204020204" pitchFamily="34" charset="-122"/>
                <a:ea typeface="微软雅黑" panose="020B0503020204020204" pitchFamily="34" charset="-122"/>
              </a:rPr>
              <a:t>实体型的一个实例，即一个具体的实体</a:t>
            </a:r>
            <a:r>
              <a:rPr lang="zh-CN" altLang="en-US" sz="1400" kern="0" dirty="0">
                <a:latin typeface="微软雅黑" panose="020B0503020204020204" pitchFamily="34" charset="-122"/>
                <a:ea typeface="微软雅黑" panose="020B0503020204020204" pitchFamily="34" charset="-122"/>
              </a:rPr>
              <a:t>。</a:t>
            </a:r>
          </a:p>
        </p:txBody>
      </p:sp>
      <p:sp>
        <p:nvSpPr>
          <p:cNvPr id="88" name="矩形 87"/>
          <p:cNvSpPr/>
          <p:nvPr/>
        </p:nvSpPr>
        <p:spPr>
          <a:xfrm>
            <a:off x="3070595" y="3748021"/>
            <a:ext cx="1905144" cy="675505"/>
          </a:xfrm>
          <a:prstGeom prst="rect">
            <a:avLst/>
          </a:prstGeom>
          <a:ln>
            <a:noFill/>
          </a:ln>
        </p:spPr>
        <p:txBody>
          <a:bodyPr wrap="square" lIns="91440" tIns="45720" rIns="91440" bIns="45720" anchor="t">
            <a:noAutofit/>
          </a:bodyPr>
          <a:lstStyle/>
          <a:p>
            <a:pPr>
              <a:lnSpc>
                <a:spcPct val="150000"/>
              </a:lnSpc>
            </a:pPr>
            <a:r>
              <a:rPr lang="zh-CN" altLang="en-US" sz="1400" kern="0" dirty="0">
                <a:latin typeface="微软雅黑" panose="020B0503020204020204" pitchFamily="34" charset="-122"/>
                <a:ea typeface="微软雅黑" panose="020B0503020204020204" pitchFamily="34" charset="-122"/>
              </a:rPr>
              <a:t>如：学生实体的性别的域为（男，女）</a:t>
            </a:r>
          </a:p>
        </p:txBody>
      </p:sp>
      <p:sp>
        <p:nvSpPr>
          <p:cNvPr id="89" name="矩形 88"/>
          <p:cNvSpPr/>
          <p:nvPr/>
        </p:nvSpPr>
        <p:spPr>
          <a:xfrm>
            <a:off x="5479794" y="3748021"/>
            <a:ext cx="1828407" cy="369332"/>
          </a:xfrm>
          <a:prstGeom prst="rect">
            <a:avLst/>
          </a:prstGeom>
          <a:ln>
            <a:noFill/>
          </a:ln>
        </p:spPr>
        <p:txBody>
          <a:bodyPr wrap="square" lIns="91440" tIns="45720" rIns="91440" bIns="45720" anchor="t">
            <a:noAutofit/>
          </a:bodyPr>
          <a:lstStyle/>
          <a:p>
            <a:pPr>
              <a:lnSpc>
                <a:spcPct val="150000"/>
              </a:lnSpc>
            </a:pPr>
            <a:r>
              <a:rPr lang="zh-CN" altLang="en-US" sz="1400" kern="0" dirty="0">
                <a:latin typeface="微软雅黑" panose="020B0503020204020204" pitchFamily="34" charset="-122"/>
                <a:ea typeface="微软雅黑" panose="020B0503020204020204" pitchFamily="34" charset="-122"/>
              </a:rPr>
              <a:t>如：汽车（车牌号，车型，车主）</a:t>
            </a:r>
            <a:endParaRPr lang="en-US" altLang="zh-CN" sz="1400" kern="0" dirty="0">
              <a:latin typeface="微软雅黑" panose="020B0503020204020204" pitchFamily="34" charset="-122"/>
              <a:ea typeface="微软雅黑" panose="020B0503020204020204" pitchFamily="34" charset="-122"/>
            </a:endParaRPr>
          </a:p>
        </p:txBody>
      </p:sp>
      <p:sp>
        <p:nvSpPr>
          <p:cNvPr id="90" name="矩形 89"/>
          <p:cNvSpPr/>
          <p:nvPr/>
        </p:nvSpPr>
        <p:spPr>
          <a:xfrm>
            <a:off x="7733139" y="3748021"/>
            <a:ext cx="1917869" cy="377411"/>
          </a:xfrm>
          <a:prstGeom prst="rect">
            <a:avLst/>
          </a:prstGeom>
          <a:ln>
            <a:noFill/>
          </a:ln>
        </p:spPr>
        <p:txBody>
          <a:bodyPr wrap="square" lIns="91440" tIns="45720" rIns="91440" bIns="45720" anchor="t">
            <a:noAutofit/>
          </a:bodyPr>
          <a:lstStyle/>
          <a:p>
            <a:pPr>
              <a:lnSpc>
                <a:spcPct val="150000"/>
              </a:lnSpc>
            </a:pPr>
            <a:r>
              <a:rPr lang="zh-CN" altLang="zh-CN" sz="1400" kern="0" dirty="0">
                <a:latin typeface="微软雅黑" panose="020B0503020204020204" pitchFamily="34" charset="-122"/>
                <a:ea typeface="微软雅黑" panose="020B0503020204020204" pitchFamily="34" charset="-122"/>
              </a:rPr>
              <a:t>如 </a:t>
            </a:r>
            <a:r>
              <a:rPr lang="zh-CN" altLang="en-US" sz="1400" kern="0" dirty="0">
                <a:latin typeface="微软雅黑" panose="020B0503020204020204" pitchFamily="34" charset="-122"/>
                <a:ea typeface="微软雅黑" panose="020B0503020204020204" pitchFamily="34" charset="-122"/>
              </a:rPr>
              <a:t>：粤</a:t>
            </a:r>
            <a:r>
              <a:rPr lang="zh-CN" altLang="zh-CN" sz="1400" kern="0" dirty="0">
                <a:latin typeface="微软雅黑" panose="020B0503020204020204" pitchFamily="34" charset="-122"/>
                <a:ea typeface="微软雅黑" panose="020B0503020204020204" pitchFamily="34" charset="-122"/>
              </a:rPr>
              <a:t>A00001，丰田，张三</a:t>
            </a:r>
          </a:p>
        </p:txBody>
      </p:sp>
      <p:sp>
        <p:nvSpPr>
          <p:cNvPr id="101" name="任意多边形: 形状 100"/>
          <p:cNvSpPr/>
          <p:nvPr/>
        </p:nvSpPr>
        <p:spPr>
          <a:xfrm>
            <a:off x="6062325" y="1365835"/>
            <a:ext cx="444222" cy="274750"/>
          </a:xfrm>
          <a:custGeom>
            <a:avLst/>
            <a:gdLst>
              <a:gd name="connsiteX0" fmla="*/ 546126 w 607568"/>
              <a:gd name="connsiteY0" fmla="*/ 250966 h 302514"/>
              <a:gd name="connsiteX1" fmla="*/ 532129 w 607568"/>
              <a:gd name="connsiteY1" fmla="*/ 264852 h 302514"/>
              <a:gd name="connsiteX2" fmla="*/ 546126 w 607568"/>
              <a:gd name="connsiteY2" fmla="*/ 278737 h 302514"/>
              <a:gd name="connsiteX3" fmla="*/ 560033 w 607568"/>
              <a:gd name="connsiteY3" fmla="*/ 264852 h 302514"/>
              <a:gd name="connsiteX4" fmla="*/ 546126 w 607568"/>
              <a:gd name="connsiteY4" fmla="*/ 250966 h 302514"/>
              <a:gd name="connsiteX5" fmla="*/ 278728 w 607568"/>
              <a:gd name="connsiteY5" fmla="*/ 250966 h 302514"/>
              <a:gd name="connsiteX6" fmla="*/ 264731 w 607568"/>
              <a:gd name="connsiteY6" fmla="*/ 264852 h 302514"/>
              <a:gd name="connsiteX7" fmla="*/ 278728 w 607568"/>
              <a:gd name="connsiteY7" fmla="*/ 278737 h 302514"/>
              <a:gd name="connsiteX8" fmla="*/ 292634 w 607568"/>
              <a:gd name="connsiteY8" fmla="*/ 264852 h 302514"/>
              <a:gd name="connsiteX9" fmla="*/ 278728 w 607568"/>
              <a:gd name="connsiteY9" fmla="*/ 250966 h 302514"/>
              <a:gd name="connsiteX10" fmla="*/ 91518 w 607568"/>
              <a:gd name="connsiteY10" fmla="*/ 167163 h 302514"/>
              <a:gd name="connsiteX11" fmla="*/ 73705 w 607568"/>
              <a:gd name="connsiteY11" fmla="*/ 184769 h 302514"/>
              <a:gd name="connsiteX12" fmla="*/ 73796 w 607568"/>
              <a:gd name="connsiteY12" fmla="*/ 184769 h 302514"/>
              <a:gd name="connsiteX13" fmla="*/ 91609 w 607568"/>
              <a:gd name="connsiteY13" fmla="*/ 202284 h 302514"/>
              <a:gd name="connsiteX14" fmla="*/ 109422 w 607568"/>
              <a:gd name="connsiteY14" fmla="*/ 184950 h 302514"/>
              <a:gd name="connsiteX15" fmla="*/ 109331 w 607568"/>
              <a:gd name="connsiteY15" fmla="*/ 184950 h 302514"/>
              <a:gd name="connsiteX16" fmla="*/ 91518 w 607568"/>
              <a:gd name="connsiteY16" fmla="*/ 167163 h 302514"/>
              <a:gd name="connsiteX17" fmla="*/ 464871 w 607568"/>
              <a:gd name="connsiteY17" fmla="*/ 148506 h 302514"/>
              <a:gd name="connsiteX18" fmla="*/ 464871 w 607568"/>
              <a:gd name="connsiteY18" fmla="*/ 185261 h 302514"/>
              <a:gd name="connsiteX19" fmla="*/ 557669 w 607568"/>
              <a:gd name="connsiteY19" fmla="*/ 185261 h 302514"/>
              <a:gd name="connsiteX20" fmla="*/ 529857 w 607568"/>
              <a:gd name="connsiteY20" fmla="*/ 151228 h 302514"/>
              <a:gd name="connsiteX21" fmla="*/ 464871 w 607568"/>
              <a:gd name="connsiteY21" fmla="*/ 148506 h 302514"/>
              <a:gd name="connsiteX22" fmla="*/ 441057 w 607568"/>
              <a:gd name="connsiteY22" fmla="*/ 148506 h 302514"/>
              <a:gd name="connsiteX23" fmla="*/ 374617 w 607568"/>
              <a:gd name="connsiteY23" fmla="*/ 152408 h 302514"/>
              <a:gd name="connsiteX24" fmla="*/ 348350 w 607568"/>
              <a:gd name="connsiteY24" fmla="*/ 185261 h 302514"/>
              <a:gd name="connsiteX25" fmla="*/ 441057 w 607568"/>
              <a:gd name="connsiteY25" fmla="*/ 185261 h 302514"/>
              <a:gd name="connsiteX26" fmla="*/ 425731 w 607568"/>
              <a:gd name="connsiteY26" fmla="*/ 133157 h 302514"/>
              <a:gd name="connsiteX27" fmla="*/ 535674 w 607568"/>
              <a:gd name="connsiteY27" fmla="*/ 135256 h 302514"/>
              <a:gd name="connsiteX28" fmla="*/ 551671 w 607568"/>
              <a:gd name="connsiteY28" fmla="*/ 141336 h 302514"/>
              <a:gd name="connsiteX29" fmla="*/ 597752 w 607568"/>
              <a:gd name="connsiteY29" fmla="*/ 193247 h 302514"/>
              <a:gd name="connsiteX30" fmla="*/ 607568 w 607568"/>
              <a:gd name="connsiteY30" fmla="*/ 224103 h 302514"/>
              <a:gd name="connsiteX31" fmla="*/ 607568 w 607568"/>
              <a:gd name="connsiteY31" fmla="*/ 267211 h 302514"/>
              <a:gd name="connsiteX32" fmla="*/ 607568 w 607568"/>
              <a:gd name="connsiteY32" fmla="*/ 267393 h 302514"/>
              <a:gd name="connsiteX33" fmla="*/ 607568 w 607568"/>
              <a:gd name="connsiteY33" fmla="*/ 268209 h 302514"/>
              <a:gd name="connsiteX34" fmla="*/ 601660 w 607568"/>
              <a:gd name="connsiteY34" fmla="*/ 268209 h 302514"/>
              <a:gd name="connsiteX35" fmla="*/ 601660 w 607568"/>
              <a:gd name="connsiteY35" fmla="*/ 278102 h 302514"/>
              <a:gd name="connsiteX36" fmla="*/ 581483 w 607568"/>
              <a:gd name="connsiteY36" fmla="*/ 278102 h 302514"/>
              <a:gd name="connsiteX37" fmla="*/ 546126 w 607568"/>
              <a:gd name="connsiteY37" fmla="*/ 302514 h 302514"/>
              <a:gd name="connsiteX38" fmla="*/ 508498 w 607568"/>
              <a:gd name="connsiteY38" fmla="*/ 268209 h 302514"/>
              <a:gd name="connsiteX39" fmla="*/ 316265 w 607568"/>
              <a:gd name="connsiteY39" fmla="*/ 268209 h 302514"/>
              <a:gd name="connsiteX40" fmla="*/ 278728 w 607568"/>
              <a:gd name="connsiteY40" fmla="*/ 302514 h 302514"/>
              <a:gd name="connsiteX41" fmla="*/ 243372 w 607568"/>
              <a:gd name="connsiteY41" fmla="*/ 278102 h 302514"/>
              <a:gd name="connsiteX42" fmla="*/ 209833 w 607568"/>
              <a:gd name="connsiteY42" fmla="*/ 278102 h 302514"/>
              <a:gd name="connsiteX43" fmla="*/ 209833 w 607568"/>
              <a:gd name="connsiteY43" fmla="*/ 268209 h 302514"/>
              <a:gd name="connsiteX44" fmla="*/ 203289 w 607568"/>
              <a:gd name="connsiteY44" fmla="*/ 268209 h 302514"/>
              <a:gd name="connsiteX45" fmla="*/ 197654 w 607568"/>
              <a:gd name="connsiteY45" fmla="*/ 238533 h 302514"/>
              <a:gd name="connsiteX46" fmla="*/ 205834 w 607568"/>
              <a:gd name="connsiteY46" fmla="*/ 231454 h 302514"/>
              <a:gd name="connsiteX47" fmla="*/ 214560 w 607568"/>
              <a:gd name="connsiteY47" fmla="*/ 207042 h 302514"/>
              <a:gd name="connsiteX48" fmla="*/ 308176 w 607568"/>
              <a:gd name="connsiteY48" fmla="*/ 183083 h 302514"/>
              <a:gd name="connsiteX49" fmla="*/ 360983 w 607568"/>
              <a:gd name="connsiteY49" fmla="*/ 140247 h 302514"/>
              <a:gd name="connsiteX50" fmla="*/ 425731 w 607568"/>
              <a:gd name="connsiteY50" fmla="*/ 133157 h 302514"/>
              <a:gd name="connsiteX51" fmla="*/ 191580 w 607568"/>
              <a:gd name="connsiteY51" fmla="*/ 17515 h 302514"/>
              <a:gd name="connsiteX52" fmla="*/ 124418 w 607568"/>
              <a:gd name="connsiteY52" fmla="*/ 79498 h 302514"/>
              <a:gd name="connsiteX53" fmla="*/ 256106 w 607568"/>
              <a:gd name="connsiteY53" fmla="*/ 79498 h 302514"/>
              <a:gd name="connsiteX54" fmla="*/ 256106 w 607568"/>
              <a:gd name="connsiteY54" fmla="*/ 17515 h 302514"/>
              <a:gd name="connsiteX55" fmla="*/ 179492 w 607568"/>
              <a:gd name="connsiteY55" fmla="*/ 0 h 302514"/>
              <a:gd name="connsiteX56" fmla="*/ 478222 w 607568"/>
              <a:gd name="connsiteY56" fmla="*/ 0 h 302514"/>
              <a:gd name="connsiteX57" fmla="*/ 478222 w 607568"/>
              <a:gd name="connsiteY57" fmla="*/ 73508 h 302514"/>
              <a:gd name="connsiteX58" fmla="*/ 478222 w 607568"/>
              <a:gd name="connsiteY58" fmla="*/ 114074 h 302514"/>
              <a:gd name="connsiteX59" fmla="*/ 460682 w 607568"/>
              <a:gd name="connsiteY59" fmla="*/ 113892 h 302514"/>
              <a:gd name="connsiteX60" fmla="*/ 352623 w 607568"/>
              <a:gd name="connsiteY60" fmla="*/ 123512 h 302514"/>
              <a:gd name="connsiteX61" fmla="*/ 299093 w 607568"/>
              <a:gd name="connsiteY61" fmla="*/ 166165 h 302514"/>
              <a:gd name="connsiteX62" fmla="*/ 225479 w 607568"/>
              <a:gd name="connsiteY62" fmla="*/ 184950 h 302514"/>
              <a:gd name="connsiteX63" fmla="*/ 138777 w 607568"/>
              <a:gd name="connsiteY63" fmla="*/ 184950 h 302514"/>
              <a:gd name="connsiteX64" fmla="*/ 91609 w 607568"/>
              <a:gd name="connsiteY64" fmla="*/ 231596 h 302514"/>
              <a:gd name="connsiteX65" fmla="*/ 44351 w 607568"/>
              <a:gd name="connsiteY65" fmla="*/ 184950 h 302514"/>
              <a:gd name="connsiteX66" fmla="*/ 44260 w 607568"/>
              <a:gd name="connsiteY66" fmla="*/ 184950 h 302514"/>
              <a:gd name="connsiteX67" fmla="*/ 44260 w 607568"/>
              <a:gd name="connsiteY67" fmla="*/ 185041 h 302514"/>
              <a:gd name="connsiteX68" fmla="*/ 6271 w 607568"/>
              <a:gd name="connsiteY68" fmla="*/ 184950 h 302514"/>
              <a:gd name="connsiteX69" fmla="*/ 6271 w 607568"/>
              <a:gd name="connsiteY69" fmla="*/ 174968 h 302514"/>
              <a:gd name="connsiteX70" fmla="*/ 5453 w 607568"/>
              <a:gd name="connsiteY70" fmla="*/ 174968 h 302514"/>
              <a:gd name="connsiteX71" fmla="*/ 0 w 607568"/>
              <a:gd name="connsiteY71" fmla="*/ 174968 h 302514"/>
              <a:gd name="connsiteX72" fmla="*/ 0 w 607568"/>
              <a:gd name="connsiteY72" fmla="*/ 143296 h 302514"/>
              <a:gd name="connsiteX73" fmla="*/ 15723 w 607568"/>
              <a:gd name="connsiteY73" fmla="*/ 126869 h 302514"/>
              <a:gd name="connsiteX74" fmla="*/ 23266 w 607568"/>
              <a:gd name="connsiteY74" fmla="*/ 100189 h 302514"/>
              <a:gd name="connsiteX75" fmla="*/ 87429 w 607568"/>
              <a:gd name="connsiteY75" fmla="*/ 78499 h 30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7568" h="302514">
                <a:moveTo>
                  <a:pt x="546126" y="250966"/>
                </a:moveTo>
                <a:cubicBezTo>
                  <a:pt x="538401" y="250966"/>
                  <a:pt x="532129" y="257228"/>
                  <a:pt x="532129" y="264852"/>
                </a:cubicBezTo>
                <a:cubicBezTo>
                  <a:pt x="532129" y="272566"/>
                  <a:pt x="538401" y="278737"/>
                  <a:pt x="546126" y="278737"/>
                </a:cubicBezTo>
                <a:cubicBezTo>
                  <a:pt x="553761" y="278737"/>
                  <a:pt x="560033" y="272566"/>
                  <a:pt x="560033" y="264852"/>
                </a:cubicBezTo>
                <a:cubicBezTo>
                  <a:pt x="560033" y="257228"/>
                  <a:pt x="553761" y="250966"/>
                  <a:pt x="546126" y="250966"/>
                </a:cubicBezTo>
                <a:close/>
                <a:moveTo>
                  <a:pt x="278728" y="250966"/>
                </a:moveTo>
                <a:cubicBezTo>
                  <a:pt x="271002" y="250966"/>
                  <a:pt x="264731" y="257228"/>
                  <a:pt x="264731" y="264852"/>
                </a:cubicBezTo>
                <a:cubicBezTo>
                  <a:pt x="264731" y="272566"/>
                  <a:pt x="271002" y="278737"/>
                  <a:pt x="278728" y="278737"/>
                </a:cubicBezTo>
                <a:cubicBezTo>
                  <a:pt x="286363" y="278737"/>
                  <a:pt x="292634" y="272566"/>
                  <a:pt x="292634" y="264852"/>
                </a:cubicBezTo>
                <a:cubicBezTo>
                  <a:pt x="292634" y="257228"/>
                  <a:pt x="286363" y="250966"/>
                  <a:pt x="278728" y="250966"/>
                </a:cubicBezTo>
                <a:close/>
                <a:moveTo>
                  <a:pt x="91518" y="167163"/>
                </a:moveTo>
                <a:cubicBezTo>
                  <a:pt x="81703" y="167163"/>
                  <a:pt x="73796" y="175058"/>
                  <a:pt x="73705" y="184769"/>
                </a:cubicBezTo>
                <a:lnTo>
                  <a:pt x="73796" y="184769"/>
                </a:lnTo>
                <a:cubicBezTo>
                  <a:pt x="73978" y="194479"/>
                  <a:pt x="81885" y="202284"/>
                  <a:pt x="91609" y="202284"/>
                </a:cubicBezTo>
                <a:cubicBezTo>
                  <a:pt x="101243" y="202284"/>
                  <a:pt x="109059" y="194570"/>
                  <a:pt x="109422" y="184950"/>
                </a:cubicBezTo>
                <a:lnTo>
                  <a:pt x="109331" y="184950"/>
                </a:lnTo>
                <a:cubicBezTo>
                  <a:pt x="109331" y="175149"/>
                  <a:pt x="101334" y="167163"/>
                  <a:pt x="91518" y="167163"/>
                </a:cubicBezTo>
                <a:close/>
                <a:moveTo>
                  <a:pt x="464871" y="148506"/>
                </a:moveTo>
                <a:lnTo>
                  <a:pt x="464871" y="185261"/>
                </a:lnTo>
                <a:lnTo>
                  <a:pt x="557669" y="185261"/>
                </a:lnTo>
                <a:lnTo>
                  <a:pt x="529857" y="151228"/>
                </a:lnTo>
                <a:cubicBezTo>
                  <a:pt x="529857" y="151228"/>
                  <a:pt x="502226" y="147689"/>
                  <a:pt x="464871" y="148506"/>
                </a:cubicBezTo>
                <a:close/>
                <a:moveTo>
                  <a:pt x="441057" y="148506"/>
                </a:moveTo>
                <a:cubicBezTo>
                  <a:pt x="417335" y="148869"/>
                  <a:pt x="374617" y="152408"/>
                  <a:pt x="374617" y="152408"/>
                </a:cubicBezTo>
                <a:lnTo>
                  <a:pt x="348350" y="185261"/>
                </a:lnTo>
                <a:lnTo>
                  <a:pt x="441057" y="185261"/>
                </a:lnTo>
                <a:close/>
                <a:moveTo>
                  <a:pt x="425731" y="133157"/>
                </a:moveTo>
                <a:cubicBezTo>
                  <a:pt x="458577" y="132034"/>
                  <a:pt x="498955" y="132443"/>
                  <a:pt x="535674" y="135256"/>
                </a:cubicBezTo>
                <a:cubicBezTo>
                  <a:pt x="546672" y="136254"/>
                  <a:pt x="551671" y="141336"/>
                  <a:pt x="551671" y="141336"/>
                </a:cubicBezTo>
                <a:lnTo>
                  <a:pt x="597752" y="193247"/>
                </a:lnTo>
                <a:lnTo>
                  <a:pt x="607568" y="224103"/>
                </a:lnTo>
                <a:lnTo>
                  <a:pt x="607568" y="267211"/>
                </a:lnTo>
                <a:lnTo>
                  <a:pt x="607568" y="267393"/>
                </a:lnTo>
                <a:cubicBezTo>
                  <a:pt x="607568" y="267665"/>
                  <a:pt x="607568" y="267937"/>
                  <a:pt x="607568" y="268209"/>
                </a:cubicBezTo>
                <a:lnTo>
                  <a:pt x="601660" y="268209"/>
                </a:lnTo>
                <a:lnTo>
                  <a:pt x="601660" y="278102"/>
                </a:lnTo>
                <a:lnTo>
                  <a:pt x="581483" y="278102"/>
                </a:lnTo>
                <a:cubicBezTo>
                  <a:pt x="576029" y="292350"/>
                  <a:pt x="562305" y="302514"/>
                  <a:pt x="546126" y="302514"/>
                </a:cubicBezTo>
                <a:cubicBezTo>
                  <a:pt x="526403" y="302514"/>
                  <a:pt x="510225" y="287449"/>
                  <a:pt x="508498" y="268209"/>
                </a:cubicBezTo>
                <a:lnTo>
                  <a:pt x="316265" y="268209"/>
                </a:lnTo>
                <a:cubicBezTo>
                  <a:pt x="314629" y="287449"/>
                  <a:pt x="298451" y="302514"/>
                  <a:pt x="278728" y="302514"/>
                </a:cubicBezTo>
                <a:cubicBezTo>
                  <a:pt x="262549" y="302514"/>
                  <a:pt x="248734" y="292350"/>
                  <a:pt x="243372" y="278102"/>
                </a:cubicBezTo>
                <a:lnTo>
                  <a:pt x="209833" y="278102"/>
                </a:lnTo>
                <a:lnTo>
                  <a:pt x="209833" y="268209"/>
                </a:lnTo>
                <a:lnTo>
                  <a:pt x="203289" y="268209"/>
                </a:lnTo>
                <a:lnTo>
                  <a:pt x="197654" y="238533"/>
                </a:lnTo>
                <a:lnTo>
                  <a:pt x="205834" y="231454"/>
                </a:lnTo>
                <a:lnTo>
                  <a:pt x="214560" y="207042"/>
                </a:lnTo>
                <a:lnTo>
                  <a:pt x="308176" y="183083"/>
                </a:lnTo>
                <a:cubicBezTo>
                  <a:pt x="308176" y="183083"/>
                  <a:pt x="347804" y="146781"/>
                  <a:pt x="360983" y="140247"/>
                </a:cubicBezTo>
                <a:cubicBezTo>
                  <a:pt x="367572" y="136935"/>
                  <a:pt x="392886" y="134280"/>
                  <a:pt x="425731" y="133157"/>
                </a:cubicBezTo>
                <a:close/>
                <a:moveTo>
                  <a:pt x="191580" y="17515"/>
                </a:moveTo>
                <a:lnTo>
                  <a:pt x="124418" y="79498"/>
                </a:lnTo>
                <a:lnTo>
                  <a:pt x="256106" y="79498"/>
                </a:lnTo>
                <a:lnTo>
                  <a:pt x="256106" y="17515"/>
                </a:lnTo>
                <a:close/>
                <a:moveTo>
                  <a:pt x="179492" y="0"/>
                </a:moveTo>
                <a:lnTo>
                  <a:pt x="478222" y="0"/>
                </a:lnTo>
                <a:lnTo>
                  <a:pt x="478222" y="73508"/>
                </a:lnTo>
                <a:lnTo>
                  <a:pt x="478222" y="114074"/>
                </a:lnTo>
                <a:cubicBezTo>
                  <a:pt x="472406" y="113983"/>
                  <a:pt x="466589" y="113892"/>
                  <a:pt x="460682" y="113892"/>
                </a:cubicBezTo>
                <a:cubicBezTo>
                  <a:pt x="439870" y="113892"/>
                  <a:pt x="370527" y="114618"/>
                  <a:pt x="352623" y="123512"/>
                </a:cubicBezTo>
                <a:cubicBezTo>
                  <a:pt x="339627" y="130046"/>
                  <a:pt x="311544" y="154821"/>
                  <a:pt x="299093" y="166165"/>
                </a:cubicBezTo>
                <a:lnTo>
                  <a:pt x="225479" y="184950"/>
                </a:lnTo>
                <a:lnTo>
                  <a:pt x="138777" y="184950"/>
                </a:lnTo>
                <a:cubicBezTo>
                  <a:pt x="138504" y="210814"/>
                  <a:pt x="117511" y="231596"/>
                  <a:pt x="91609" y="231596"/>
                </a:cubicBezTo>
                <a:cubicBezTo>
                  <a:pt x="65708" y="231596"/>
                  <a:pt x="44714" y="210814"/>
                  <a:pt x="44351" y="184950"/>
                </a:cubicBezTo>
                <a:lnTo>
                  <a:pt x="44260" y="184950"/>
                </a:lnTo>
                <a:cubicBezTo>
                  <a:pt x="44260" y="184950"/>
                  <a:pt x="44260" y="184950"/>
                  <a:pt x="44260" y="185041"/>
                </a:cubicBezTo>
                <a:lnTo>
                  <a:pt x="6271" y="184950"/>
                </a:lnTo>
                <a:lnTo>
                  <a:pt x="6271" y="174968"/>
                </a:lnTo>
                <a:lnTo>
                  <a:pt x="5453" y="174968"/>
                </a:lnTo>
                <a:lnTo>
                  <a:pt x="0" y="174968"/>
                </a:lnTo>
                <a:lnTo>
                  <a:pt x="0" y="143296"/>
                </a:lnTo>
                <a:lnTo>
                  <a:pt x="15723" y="126869"/>
                </a:lnTo>
                <a:lnTo>
                  <a:pt x="23266" y="100189"/>
                </a:lnTo>
                <a:lnTo>
                  <a:pt x="87429" y="784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任意多边形: 形状 101"/>
          <p:cNvSpPr/>
          <p:nvPr/>
        </p:nvSpPr>
        <p:spPr>
          <a:xfrm>
            <a:off x="8225827" y="1382344"/>
            <a:ext cx="342810" cy="210534"/>
          </a:xfrm>
          <a:custGeom>
            <a:avLst/>
            <a:gdLst>
              <a:gd name="connsiteX0" fmla="*/ 500902 w 608962"/>
              <a:gd name="connsiteY0" fmla="*/ 206686 h 304137"/>
              <a:gd name="connsiteX1" fmla="*/ 511720 w 608962"/>
              <a:gd name="connsiteY1" fmla="*/ 217639 h 304137"/>
              <a:gd name="connsiteX2" fmla="*/ 500902 w 608962"/>
              <a:gd name="connsiteY2" fmla="*/ 228430 h 304137"/>
              <a:gd name="connsiteX3" fmla="*/ 490406 w 608962"/>
              <a:gd name="connsiteY3" fmla="*/ 238899 h 304137"/>
              <a:gd name="connsiteX4" fmla="*/ 500902 w 608962"/>
              <a:gd name="connsiteY4" fmla="*/ 249368 h 304137"/>
              <a:gd name="connsiteX5" fmla="*/ 511236 w 608962"/>
              <a:gd name="connsiteY5" fmla="*/ 238899 h 304137"/>
              <a:gd name="connsiteX6" fmla="*/ 522216 w 608962"/>
              <a:gd name="connsiteY6" fmla="*/ 228108 h 304137"/>
              <a:gd name="connsiteX7" fmla="*/ 533034 w 608962"/>
              <a:gd name="connsiteY7" fmla="*/ 238899 h 304137"/>
              <a:gd name="connsiteX8" fmla="*/ 500902 w 608962"/>
              <a:gd name="connsiteY8" fmla="*/ 271112 h 304137"/>
              <a:gd name="connsiteX9" fmla="*/ 468608 w 608962"/>
              <a:gd name="connsiteY9" fmla="*/ 238899 h 304137"/>
              <a:gd name="connsiteX10" fmla="*/ 500902 w 608962"/>
              <a:gd name="connsiteY10" fmla="*/ 206686 h 304137"/>
              <a:gd name="connsiteX11" fmla="*/ 108876 w 608962"/>
              <a:gd name="connsiteY11" fmla="*/ 206686 h 304137"/>
              <a:gd name="connsiteX12" fmla="*/ 119682 w 608962"/>
              <a:gd name="connsiteY12" fmla="*/ 217639 h 304137"/>
              <a:gd name="connsiteX13" fmla="*/ 108876 w 608962"/>
              <a:gd name="connsiteY13" fmla="*/ 228430 h 304137"/>
              <a:gd name="connsiteX14" fmla="*/ 98392 w 608962"/>
              <a:gd name="connsiteY14" fmla="*/ 238899 h 304137"/>
              <a:gd name="connsiteX15" fmla="*/ 108876 w 608962"/>
              <a:gd name="connsiteY15" fmla="*/ 249368 h 304137"/>
              <a:gd name="connsiteX16" fmla="*/ 119199 w 608962"/>
              <a:gd name="connsiteY16" fmla="*/ 238899 h 304137"/>
              <a:gd name="connsiteX17" fmla="*/ 130166 w 608962"/>
              <a:gd name="connsiteY17" fmla="*/ 228108 h 304137"/>
              <a:gd name="connsiteX18" fmla="*/ 140973 w 608962"/>
              <a:gd name="connsiteY18" fmla="*/ 238899 h 304137"/>
              <a:gd name="connsiteX19" fmla="*/ 108876 w 608962"/>
              <a:gd name="connsiteY19" fmla="*/ 271112 h 304137"/>
              <a:gd name="connsiteX20" fmla="*/ 76617 w 608962"/>
              <a:gd name="connsiteY20" fmla="*/ 238899 h 304137"/>
              <a:gd name="connsiteX21" fmla="*/ 108876 w 608962"/>
              <a:gd name="connsiteY21" fmla="*/ 206686 h 304137"/>
              <a:gd name="connsiteX22" fmla="*/ 500882 w 608962"/>
              <a:gd name="connsiteY22" fmla="*/ 195402 h 304137"/>
              <a:gd name="connsiteX23" fmla="*/ 457327 w 608962"/>
              <a:gd name="connsiteY23" fmla="*/ 238896 h 304137"/>
              <a:gd name="connsiteX24" fmla="*/ 500882 w 608962"/>
              <a:gd name="connsiteY24" fmla="*/ 282390 h 304137"/>
              <a:gd name="connsiteX25" fmla="*/ 544275 w 608962"/>
              <a:gd name="connsiteY25" fmla="*/ 238896 h 304137"/>
              <a:gd name="connsiteX26" fmla="*/ 500882 w 608962"/>
              <a:gd name="connsiteY26" fmla="*/ 195402 h 304137"/>
              <a:gd name="connsiteX27" fmla="*/ 108890 w 608962"/>
              <a:gd name="connsiteY27" fmla="*/ 195402 h 304137"/>
              <a:gd name="connsiteX28" fmla="*/ 65335 w 608962"/>
              <a:gd name="connsiteY28" fmla="*/ 238896 h 304137"/>
              <a:gd name="connsiteX29" fmla="*/ 108890 w 608962"/>
              <a:gd name="connsiteY29" fmla="*/ 282390 h 304137"/>
              <a:gd name="connsiteX30" fmla="*/ 152283 w 608962"/>
              <a:gd name="connsiteY30" fmla="*/ 238896 h 304137"/>
              <a:gd name="connsiteX31" fmla="*/ 108890 w 608962"/>
              <a:gd name="connsiteY31" fmla="*/ 195402 h 304137"/>
              <a:gd name="connsiteX32" fmla="*/ 163919 w 608962"/>
              <a:gd name="connsiteY32" fmla="*/ 151927 h 304137"/>
              <a:gd name="connsiteX33" fmla="*/ 446559 w 608962"/>
              <a:gd name="connsiteY33" fmla="*/ 151927 h 304137"/>
              <a:gd name="connsiteX34" fmla="*/ 457529 w 608962"/>
              <a:gd name="connsiteY34" fmla="*/ 162714 h 304137"/>
              <a:gd name="connsiteX35" fmla="*/ 446559 w 608962"/>
              <a:gd name="connsiteY35" fmla="*/ 173661 h 304137"/>
              <a:gd name="connsiteX36" fmla="*/ 163919 w 608962"/>
              <a:gd name="connsiteY36" fmla="*/ 173661 h 304137"/>
              <a:gd name="connsiteX37" fmla="*/ 153110 w 608962"/>
              <a:gd name="connsiteY37" fmla="*/ 162714 h 304137"/>
              <a:gd name="connsiteX38" fmla="*/ 163919 w 608962"/>
              <a:gd name="connsiteY38" fmla="*/ 151927 h 304137"/>
              <a:gd name="connsiteX39" fmla="*/ 558148 w 608962"/>
              <a:gd name="connsiteY39" fmla="*/ 135477 h 304137"/>
              <a:gd name="connsiteX40" fmla="*/ 555083 w 608962"/>
              <a:gd name="connsiteY40" fmla="*/ 141920 h 304137"/>
              <a:gd name="connsiteX41" fmla="*/ 555083 w 608962"/>
              <a:gd name="connsiteY41" fmla="*/ 152552 h 304137"/>
              <a:gd name="connsiteX42" fmla="*/ 580410 w 608962"/>
              <a:gd name="connsiteY42" fmla="*/ 152552 h 304137"/>
              <a:gd name="connsiteX43" fmla="*/ 558148 w 608962"/>
              <a:gd name="connsiteY43" fmla="*/ 135477 h 304137"/>
              <a:gd name="connsiteX44" fmla="*/ 22265 w 608962"/>
              <a:gd name="connsiteY44" fmla="*/ 119368 h 304137"/>
              <a:gd name="connsiteX45" fmla="*/ 21781 w 608962"/>
              <a:gd name="connsiteY45" fmla="*/ 127744 h 304137"/>
              <a:gd name="connsiteX46" fmla="*/ 21781 w 608962"/>
              <a:gd name="connsiteY46" fmla="*/ 128227 h 304137"/>
              <a:gd name="connsiteX47" fmla="*/ 21781 w 608962"/>
              <a:gd name="connsiteY47" fmla="*/ 152552 h 304137"/>
              <a:gd name="connsiteX48" fmla="*/ 33395 w 608962"/>
              <a:gd name="connsiteY48" fmla="*/ 152552 h 304137"/>
              <a:gd name="connsiteX49" fmla="*/ 33395 w 608962"/>
              <a:gd name="connsiteY49" fmla="*/ 119368 h 304137"/>
              <a:gd name="connsiteX50" fmla="*/ 182610 w 608962"/>
              <a:gd name="connsiteY50" fmla="*/ 53965 h 304137"/>
              <a:gd name="connsiteX51" fmla="*/ 158575 w 608962"/>
              <a:gd name="connsiteY51" fmla="*/ 68141 h 304137"/>
              <a:gd name="connsiteX52" fmla="*/ 144218 w 608962"/>
              <a:gd name="connsiteY52" fmla="*/ 98104 h 304137"/>
              <a:gd name="connsiteX53" fmla="*/ 380865 w 608962"/>
              <a:gd name="connsiteY53" fmla="*/ 98104 h 304137"/>
              <a:gd name="connsiteX54" fmla="*/ 354409 w 608962"/>
              <a:gd name="connsiteY54" fmla="*/ 53965 h 304137"/>
              <a:gd name="connsiteX55" fmla="*/ 54366 w 608962"/>
              <a:gd name="connsiteY55" fmla="*/ 53965 h 304137"/>
              <a:gd name="connsiteX56" fmla="*/ 52914 w 608962"/>
              <a:gd name="connsiteY56" fmla="*/ 56543 h 304137"/>
              <a:gd name="connsiteX57" fmla="*/ 32589 w 608962"/>
              <a:gd name="connsiteY57" fmla="*/ 97620 h 304137"/>
              <a:gd name="connsiteX58" fmla="*/ 79370 w 608962"/>
              <a:gd name="connsiteY58" fmla="*/ 97620 h 304137"/>
              <a:gd name="connsiteX59" fmla="*/ 101470 w 608962"/>
              <a:gd name="connsiteY59" fmla="*/ 53965 h 304137"/>
              <a:gd name="connsiteX60" fmla="*/ 102115 w 608962"/>
              <a:gd name="connsiteY60" fmla="*/ 21747 h 304137"/>
              <a:gd name="connsiteX61" fmla="*/ 73401 w 608962"/>
              <a:gd name="connsiteY61" fmla="*/ 32379 h 304137"/>
              <a:gd name="connsiteX62" fmla="*/ 119053 w 608962"/>
              <a:gd name="connsiteY62" fmla="*/ 32379 h 304137"/>
              <a:gd name="connsiteX63" fmla="*/ 128409 w 608962"/>
              <a:gd name="connsiteY63" fmla="*/ 37534 h 304137"/>
              <a:gd name="connsiteX64" fmla="*/ 128732 w 608962"/>
              <a:gd name="connsiteY64" fmla="*/ 48005 h 304137"/>
              <a:gd name="connsiteX65" fmla="*/ 95824 w 608962"/>
              <a:gd name="connsiteY65" fmla="*/ 113407 h 304137"/>
              <a:gd name="connsiteX66" fmla="*/ 86145 w 608962"/>
              <a:gd name="connsiteY66" fmla="*/ 119368 h 304137"/>
              <a:gd name="connsiteX67" fmla="*/ 55173 w 608962"/>
              <a:gd name="connsiteY67" fmla="*/ 119368 h 304137"/>
              <a:gd name="connsiteX68" fmla="*/ 55173 w 608962"/>
              <a:gd name="connsiteY68" fmla="*/ 152552 h 304137"/>
              <a:gd name="connsiteX69" fmla="*/ 33395 w 608962"/>
              <a:gd name="connsiteY69" fmla="*/ 174299 h 304137"/>
              <a:gd name="connsiteX70" fmla="*/ 21781 w 608962"/>
              <a:gd name="connsiteY70" fmla="*/ 174299 h 304137"/>
              <a:gd name="connsiteX71" fmla="*/ 21781 w 608962"/>
              <a:gd name="connsiteY71" fmla="*/ 192663 h 304137"/>
              <a:gd name="connsiteX72" fmla="*/ 46462 w 608962"/>
              <a:gd name="connsiteY72" fmla="*/ 219404 h 304137"/>
              <a:gd name="connsiteX73" fmla="*/ 108890 w 608962"/>
              <a:gd name="connsiteY73" fmla="*/ 173655 h 304137"/>
              <a:gd name="connsiteX74" fmla="*/ 173093 w 608962"/>
              <a:gd name="connsiteY74" fmla="*/ 228103 h 304137"/>
              <a:gd name="connsiteX75" fmla="*/ 436518 w 608962"/>
              <a:gd name="connsiteY75" fmla="*/ 228103 h 304137"/>
              <a:gd name="connsiteX76" fmla="*/ 500882 w 608962"/>
              <a:gd name="connsiteY76" fmla="*/ 173655 h 304137"/>
              <a:gd name="connsiteX77" fmla="*/ 565085 w 608962"/>
              <a:gd name="connsiteY77" fmla="*/ 228103 h 304137"/>
              <a:gd name="connsiteX78" fmla="*/ 587185 w 608962"/>
              <a:gd name="connsiteY78" fmla="*/ 228103 h 304137"/>
              <a:gd name="connsiteX79" fmla="*/ 587185 w 608962"/>
              <a:gd name="connsiteY79" fmla="*/ 175588 h 304137"/>
              <a:gd name="connsiteX80" fmla="*/ 587185 w 608962"/>
              <a:gd name="connsiteY80" fmla="*/ 174299 h 304137"/>
              <a:gd name="connsiteX81" fmla="*/ 544275 w 608962"/>
              <a:gd name="connsiteY81" fmla="*/ 174299 h 304137"/>
              <a:gd name="connsiteX82" fmla="*/ 536532 w 608962"/>
              <a:gd name="connsiteY82" fmla="*/ 171077 h 304137"/>
              <a:gd name="connsiteX83" fmla="*/ 533306 w 608962"/>
              <a:gd name="connsiteY83" fmla="*/ 163506 h 304137"/>
              <a:gd name="connsiteX84" fmla="*/ 533306 w 608962"/>
              <a:gd name="connsiteY84" fmla="*/ 141920 h 304137"/>
              <a:gd name="connsiteX85" fmla="*/ 536694 w 608962"/>
              <a:gd name="connsiteY85" fmla="*/ 128711 h 304137"/>
              <a:gd name="connsiteX86" fmla="*/ 423613 w 608962"/>
              <a:gd name="connsiteY86" fmla="*/ 119851 h 304137"/>
              <a:gd name="connsiteX87" fmla="*/ 127119 w 608962"/>
              <a:gd name="connsiteY87" fmla="*/ 119851 h 304137"/>
              <a:gd name="connsiteX88" fmla="*/ 116311 w 608962"/>
              <a:gd name="connsiteY88" fmla="*/ 109058 h 304137"/>
              <a:gd name="connsiteX89" fmla="*/ 116311 w 608962"/>
              <a:gd name="connsiteY89" fmla="*/ 108413 h 304137"/>
              <a:gd name="connsiteX90" fmla="*/ 117278 w 608962"/>
              <a:gd name="connsiteY90" fmla="*/ 103742 h 304137"/>
              <a:gd name="connsiteX91" fmla="*/ 139056 w 608962"/>
              <a:gd name="connsiteY91" fmla="*/ 58637 h 304137"/>
              <a:gd name="connsiteX92" fmla="*/ 182610 w 608962"/>
              <a:gd name="connsiteY92" fmla="*/ 32379 h 304137"/>
              <a:gd name="connsiteX93" fmla="*/ 338923 w 608962"/>
              <a:gd name="connsiteY93" fmla="*/ 32379 h 304137"/>
              <a:gd name="connsiteX94" fmla="*/ 308274 w 608962"/>
              <a:gd name="connsiteY94" fmla="*/ 21747 h 304137"/>
              <a:gd name="connsiteX95" fmla="*/ 102115 w 608962"/>
              <a:gd name="connsiteY95" fmla="*/ 0 h 304137"/>
              <a:gd name="connsiteX96" fmla="*/ 308274 w 608962"/>
              <a:gd name="connsiteY96" fmla="*/ 0 h 304137"/>
              <a:gd name="connsiteX97" fmla="*/ 371670 w 608962"/>
              <a:gd name="connsiteY97" fmla="*/ 40434 h 304137"/>
              <a:gd name="connsiteX98" fmla="*/ 406191 w 608962"/>
              <a:gd name="connsiteY98" fmla="*/ 98104 h 304137"/>
              <a:gd name="connsiteX99" fmla="*/ 423613 w 608962"/>
              <a:gd name="connsiteY99" fmla="*/ 98104 h 304137"/>
              <a:gd name="connsiteX100" fmla="*/ 550083 w 608962"/>
              <a:gd name="connsiteY100" fmla="*/ 109702 h 304137"/>
              <a:gd name="connsiteX101" fmla="*/ 559762 w 608962"/>
              <a:gd name="connsiteY101" fmla="*/ 112763 h 304137"/>
              <a:gd name="connsiteX102" fmla="*/ 560568 w 608962"/>
              <a:gd name="connsiteY102" fmla="*/ 113085 h 304137"/>
              <a:gd name="connsiteX103" fmla="*/ 608962 w 608962"/>
              <a:gd name="connsiteY103" fmla="*/ 175588 h 304137"/>
              <a:gd name="connsiteX104" fmla="*/ 608962 w 608962"/>
              <a:gd name="connsiteY104" fmla="*/ 238896 h 304137"/>
              <a:gd name="connsiteX105" fmla="*/ 598154 w 608962"/>
              <a:gd name="connsiteY105" fmla="*/ 249689 h 304137"/>
              <a:gd name="connsiteX106" fmla="*/ 565246 w 608962"/>
              <a:gd name="connsiteY106" fmla="*/ 249689 h 304137"/>
              <a:gd name="connsiteX107" fmla="*/ 500882 w 608962"/>
              <a:gd name="connsiteY107" fmla="*/ 304137 h 304137"/>
              <a:gd name="connsiteX108" fmla="*/ 436518 w 608962"/>
              <a:gd name="connsiteY108" fmla="*/ 249689 h 304137"/>
              <a:gd name="connsiteX109" fmla="*/ 173093 w 608962"/>
              <a:gd name="connsiteY109" fmla="*/ 249689 h 304137"/>
              <a:gd name="connsiteX110" fmla="*/ 108890 w 608962"/>
              <a:gd name="connsiteY110" fmla="*/ 304137 h 304137"/>
              <a:gd name="connsiteX111" fmla="*/ 43558 w 608962"/>
              <a:gd name="connsiteY111" fmla="*/ 241312 h 304137"/>
              <a:gd name="connsiteX112" fmla="*/ 3 w 608962"/>
              <a:gd name="connsiteY112" fmla="*/ 192663 h 304137"/>
              <a:gd name="connsiteX113" fmla="*/ 3 w 608962"/>
              <a:gd name="connsiteY113" fmla="*/ 128389 h 304137"/>
              <a:gd name="connsiteX114" fmla="*/ 2101 w 608962"/>
              <a:gd name="connsiteY114" fmla="*/ 110185 h 304137"/>
              <a:gd name="connsiteX115" fmla="*/ 2746 w 608962"/>
              <a:gd name="connsiteY115" fmla="*/ 108736 h 304137"/>
              <a:gd name="connsiteX116" fmla="*/ 33557 w 608962"/>
              <a:gd name="connsiteY116" fmla="*/ 46716 h 304137"/>
              <a:gd name="connsiteX117" fmla="*/ 33718 w 608962"/>
              <a:gd name="connsiteY117" fmla="*/ 46233 h 304137"/>
              <a:gd name="connsiteX118" fmla="*/ 102115 w 608962"/>
              <a:gd name="connsiteY118" fmla="*/ 0 h 30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8962" h="304137">
                <a:moveTo>
                  <a:pt x="500902" y="206686"/>
                </a:moveTo>
                <a:cubicBezTo>
                  <a:pt x="506876" y="206686"/>
                  <a:pt x="511720" y="211518"/>
                  <a:pt x="511720" y="217639"/>
                </a:cubicBezTo>
                <a:cubicBezTo>
                  <a:pt x="511720" y="223598"/>
                  <a:pt x="506876" y="228430"/>
                  <a:pt x="500902" y="228430"/>
                </a:cubicBezTo>
                <a:cubicBezTo>
                  <a:pt x="495089" y="228430"/>
                  <a:pt x="490406" y="233101"/>
                  <a:pt x="490406" y="238899"/>
                </a:cubicBezTo>
                <a:cubicBezTo>
                  <a:pt x="490406" y="244698"/>
                  <a:pt x="495089" y="249368"/>
                  <a:pt x="500902" y="249368"/>
                </a:cubicBezTo>
                <a:cubicBezTo>
                  <a:pt x="506553" y="249368"/>
                  <a:pt x="511236" y="244698"/>
                  <a:pt x="511236" y="238899"/>
                </a:cubicBezTo>
                <a:cubicBezTo>
                  <a:pt x="511236" y="232940"/>
                  <a:pt x="516241" y="228108"/>
                  <a:pt x="522216" y="228108"/>
                </a:cubicBezTo>
                <a:cubicBezTo>
                  <a:pt x="528190" y="228108"/>
                  <a:pt x="533034" y="232940"/>
                  <a:pt x="533034" y="238899"/>
                </a:cubicBezTo>
                <a:cubicBezTo>
                  <a:pt x="533034" y="256616"/>
                  <a:pt x="518663" y="271112"/>
                  <a:pt x="500902" y="271112"/>
                </a:cubicBezTo>
                <a:cubicBezTo>
                  <a:pt x="482979" y="271112"/>
                  <a:pt x="468608" y="256616"/>
                  <a:pt x="468608" y="238899"/>
                </a:cubicBezTo>
                <a:cubicBezTo>
                  <a:pt x="468608" y="221182"/>
                  <a:pt x="482979" y="206686"/>
                  <a:pt x="500902" y="206686"/>
                </a:cubicBezTo>
                <a:close/>
                <a:moveTo>
                  <a:pt x="108876" y="206686"/>
                </a:moveTo>
                <a:cubicBezTo>
                  <a:pt x="114844" y="206686"/>
                  <a:pt x="119682" y="211518"/>
                  <a:pt x="119682" y="217639"/>
                </a:cubicBezTo>
                <a:cubicBezTo>
                  <a:pt x="119682" y="223598"/>
                  <a:pt x="114844" y="228430"/>
                  <a:pt x="108876" y="228430"/>
                </a:cubicBezTo>
                <a:cubicBezTo>
                  <a:pt x="103069" y="228430"/>
                  <a:pt x="98392" y="233101"/>
                  <a:pt x="98392" y="238899"/>
                </a:cubicBezTo>
                <a:cubicBezTo>
                  <a:pt x="98392" y="244698"/>
                  <a:pt x="103069" y="249368"/>
                  <a:pt x="108876" y="249368"/>
                </a:cubicBezTo>
                <a:cubicBezTo>
                  <a:pt x="114521" y="249368"/>
                  <a:pt x="119199" y="244698"/>
                  <a:pt x="119199" y="238899"/>
                </a:cubicBezTo>
                <a:cubicBezTo>
                  <a:pt x="119199" y="232940"/>
                  <a:pt x="124199" y="228108"/>
                  <a:pt x="130166" y="228108"/>
                </a:cubicBezTo>
                <a:cubicBezTo>
                  <a:pt x="136134" y="228108"/>
                  <a:pt x="140973" y="232940"/>
                  <a:pt x="140973" y="238899"/>
                </a:cubicBezTo>
                <a:cubicBezTo>
                  <a:pt x="140973" y="256616"/>
                  <a:pt x="126618" y="271112"/>
                  <a:pt x="108876" y="271112"/>
                </a:cubicBezTo>
                <a:cubicBezTo>
                  <a:pt x="90972" y="271112"/>
                  <a:pt x="76617" y="256616"/>
                  <a:pt x="76617" y="238899"/>
                </a:cubicBezTo>
                <a:cubicBezTo>
                  <a:pt x="76617" y="221182"/>
                  <a:pt x="90972" y="206686"/>
                  <a:pt x="108876" y="206686"/>
                </a:cubicBezTo>
                <a:close/>
                <a:moveTo>
                  <a:pt x="500882" y="195402"/>
                </a:moveTo>
                <a:cubicBezTo>
                  <a:pt x="476846" y="195402"/>
                  <a:pt x="457327" y="214894"/>
                  <a:pt x="457327" y="238896"/>
                </a:cubicBezTo>
                <a:cubicBezTo>
                  <a:pt x="457327" y="262898"/>
                  <a:pt x="476846" y="282390"/>
                  <a:pt x="500882" y="282390"/>
                </a:cubicBezTo>
                <a:cubicBezTo>
                  <a:pt x="524756" y="282390"/>
                  <a:pt x="544275" y="262898"/>
                  <a:pt x="544275" y="238896"/>
                </a:cubicBezTo>
                <a:cubicBezTo>
                  <a:pt x="544275" y="214894"/>
                  <a:pt x="524756" y="195402"/>
                  <a:pt x="500882" y="195402"/>
                </a:cubicBezTo>
                <a:close/>
                <a:moveTo>
                  <a:pt x="108890" y="195402"/>
                </a:moveTo>
                <a:cubicBezTo>
                  <a:pt x="84854" y="195402"/>
                  <a:pt x="65335" y="214894"/>
                  <a:pt x="65335" y="238896"/>
                </a:cubicBezTo>
                <a:cubicBezTo>
                  <a:pt x="65335" y="262898"/>
                  <a:pt x="84854" y="282390"/>
                  <a:pt x="108890" y="282390"/>
                </a:cubicBezTo>
                <a:cubicBezTo>
                  <a:pt x="132765" y="282390"/>
                  <a:pt x="152283" y="262898"/>
                  <a:pt x="152283" y="238896"/>
                </a:cubicBezTo>
                <a:cubicBezTo>
                  <a:pt x="152283" y="214894"/>
                  <a:pt x="132765" y="195402"/>
                  <a:pt x="108890" y="195402"/>
                </a:cubicBezTo>
                <a:close/>
                <a:moveTo>
                  <a:pt x="163919" y="151927"/>
                </a:moveTo>
                <a:lnTo>
                  <a:pt x="446559" y="151927"/>
                </a:lnTo>
                <a:cubicBezTo>
                  <a:pt x="452689" y="151927"/>
                  <a:pt x="457529" y="156757"/>
                  <a:pt x="457529" y="162714"/>
                </a:cubicBezTo>
                <a:cubicBezTo>
                  <a:pt x="457529" y="168831"/>
                  <a:pt x="452689" y="173661"/>
                  <a:pt x="446559" y="173661"/>
                </a:cubicBezTo>
                <a:lnTo>
                  <a:pt x="163919" y="173661"/>
                </a:lnTo>
                <a:cubicBezTo>
                  <a:pt x="157950" y="173661"/>
                  <a:pt x="153110" y="168831"/>
                  <a:pt x="153110" y="162714"/>
                </a:cubicBezTo>
                <a:cubicBezTo>
                  <a:pt x="153110" y="156757"/>
                  <a:pt x="157950" y="151927"/>
                  <a:pt x="163919" y="151927"/>
                </a:cubicBezTo>
                <a:close/>
                <a:moveTo>
                  <a:pt x="558148" y="135477"/>
                </a:moveTo>
                <a:cubicBezTo>
                  <a:pt x="555890" y="137893"/>
                  <a:pt x="555083" y="140631"/>
                  <a:pt x="555083" y="141920"/>
                </a:cubicBezTo>
                <a:lnTo>
                  <a:pt x="555083" y="152552"/>
                </a:lnTo>
                <a:lnTo>
                  <a:pt x="580410" y="152552"/>
                </a:lnTo>
                <a:cubicBezTo>
                  <a:pt x="575570" y="145625"/>
                  <a:pt x="568150" y="139987"/>
                  <a:pt x="558148" y="135477"/>
                </a:cubicBezTo>
                <a:close/>
                <a:moveTo>
                  <a:pt x="22265" y="119368"/>
                </a:moveTo>
                <a:cubicBezTo>
                  <a:pt x="21781" y="122267"/>
                  <a:pt x="21781" y="125811"/>
                  <a:pt x="21781" y="127744"/>
                </a:cubicBezTo>
                <a:cubicBezTo>
                  <a:pt x="21781" y="127905"/>
                  <a:pt x="21781" y="128066"/>
                  <a:pt x="21781" y="128227"/>
                </a:cubicBezTo>
                <a:lnTo>
                  <a:pt x="21781" y="152552"/>
                </a:lnTo>
                <a:lnTo>
                  <a:pt x="33395" y="152552"/>
                </a:lnTo>
                <a:lnTo>
                  <a:pt x="33395" y="119368"/>
                </a:lnTo>
                <a:close/>
                <a:moveTo>
                  <a:pt x="182610" y="53965"/>
                </a:moveTo>
                <a:cubicBezTo>
                  <a:pt x="170673" y="53965"/>
                  <a:pt x="163575" y="58315"/>
                  <a:pt x="158575" y="68141"/>
                </a:cubicBezTo>
                <a:lnTo>
                  <a:pt x="144218" y="98104"/>
                </a:lnTo>
                <a:lnTo>
                  <a:pt x="380865" y="98104"/>
                </a:lnTo>
                <a:lnTo>
                  <a:pt x="354409" y="53965"/>
                </a:lnTo>
                <a:close/>
                <a:moveTo>
                  <a:pt x="54366" y="53965"/>
                </a:moveTo>
                <a:cubicBezTo>
                  <a:pt x="53882" y="54771"/>
                  <a:pt x="53398" y="55737"/>
                  <a:pt x="52914" y="56543"/>
                </a:cubicBezTo>
                <a:lnTo>
                  <a:pt x="32589" y="97620"/>
                </a:lnTo>
                <a:lnTo>
                  <a:pt x="79370" y="97620"/>
                </a:lnTo>
                <a:lnTo>
                  <a:pt x="101470" y="53965"/>
                </a:lnTo>
                <a:close/>
                <a:moveTo>
                  <a:pt x="102115" y="21747"/>
                </a:moveTo>
                <a:cubicBezTo>
                  <a:pt x="92275" y="21747"/>
                  <a:pt x="82435" y="25452"/>
                  <a:pt x="73401" y="32379"/>
                </a:cubicBezTo>
                <a:lnTo>
                  <a:pt x="119053" y="32379"/>
                </a:lnTo>
                <a:cubicBezTo>
                  <a:pt x="122924" y="32379"/>
                  <a:pt x="126312" y="34312"/>
                  <a:pt x="128409" y="37534"/>
                </a:cubicBezTo>
                <a:cubicBezTo>
                  <a:pt x="130345" y="40756"/>
                  <a:pt x="130506" y="44622"/>
                  <a:pt x="128732" y="48005"/>
                </a:cubicBezTo>
                <a:lnTo>
                  <a:pt x="95824" y="113407"/>
                </a:lnTo>
                <a:cubicBezTo>
                  <a:pt x="94049" y="117112"/>
                  <a:pt x="90178" y="119368"/>
                  <a:pt x="86145" y="119368"/>
                </a:cubicBezTo>
                <a:lnTo>
                  <a:pt x="55173" y="119368"/>
                </a:lnTo>
                <a:lnTo>
                  <a:pt x="55173" y="152552"/>
                </a:lnTo>
                <a:cubicBezTo>
                  <a:pt x="55173" y="164473"/>
                  <a:pt x="45494" y="174299"/>
                  <a:pt x="33395" y="174299"/>
                </a:cubicBezTo>
                <a:lnTo>
                  <a:pt x="21781" y="174299"/>
                </a:lnTo>
                <a:lnTo>
                  <a:pt x="21781" y="192663"/>
                </a:lnTo>
                <a:cubicBezTo>
                  <a:pt x="21781" y="208933"/>
                  <a:pt x="36299" y="216182"/>
                  <a:pt x="46462" y="219404"/>
                </a:cubicBezTo>
                <a:cubicBezTo>
                  <a:pt x="54850" y="192985"/>
                  <a:pt x="79531" y="173655"/>
                  <a:pt x="108890" y="173655"/>
                </a:cubicBezTo>
                <a:cubicBezTo>
                  <a:pt x="141153" y="173655"/>
                  <a:pt x="167931" y="197174"/>
                  <a:pt x="173093" y="228103"/>
                </a:cubicBezTo>
                <a:lnTo>
                  <a:pt x="436518" y="228103"/>
                </a:lnTo>
                <a:cubicBezTo>
                  <a:pt x="441680" y="197174"/>
                  <a:pt x="468458" y="173655"/>
                  <a:pt x="500882" y="173655"/>
                </a:cubicBezTo>
                <a:cubicBezTo>
                  <a:pt x="533145" y="173655"/>
                  <a:pt x="559923" y="197174"/>
                  <a:pt x="565085" y="228103"/>
                </a:cubicBezTo>
                <a:lnTo>
                  <a:pt x="587185" y="228103"/>
                </a:lnTo>
                <a:lnTo>
                  <a:pt x="587185" y="175588"/>
                </a:lnTo>
                <a:cubicBezTo>
                  <a:pt x="587185" y="175266"/>
                  <a:pt x="587185" y="174782"/>
                  <a:pt x="587185" y="174299"/>
                </a:cubicBezTo>
                <a:lnTo>
                  <a:pt x="544275" y="174299"/>
                </a:lnTo>
                <a:cubicBezTo>
                  <a:pt x="541372" y="174299"/>
                  <a:pt x="538629" y="173171"/>
                  <a:pt x="536532" y="171077"/>
                </a:cubicBezTo>
                <a:cubicBezTo>
                  <a:pt x="534435" y="169144"/>
                  <a:pt x="533306" y="166245"/>
                  <a:pt x="533306" y="163506"/>
                </a:cubicBezTo>
                <a:lnTo>
                  <a:pt x="533306" y="141920"/>
                </a:lnTo>
                <a:cubicBezTo>
                  <a:pt x="533306" y="137893"/>
                  <a:pt x="534435" y="133221"/>
                  <a:pt x="536694" y="128711"/>
                </a:cubicBezTo>
                <a:cubicBezTo>
                  <a:pt x="497011" y="120012"/>
                  <a:pt x="424419" y="119851"/>
                  <a:pt x="423613" y="119851"/>
                </a:cubicBezTo>
                <a:lnTo>
                  <a:pt x="127119" y="119851"/>
                </a:lnTo>
                <a:cubicBezTo>
                  <a:pt x="121150" y="119851"/>
                  <a:pt x="116311" y="115018"/>
                  <a:pt x="116311" y="109058"/>
                </a:cubicBezTo>
                <a:lnTo>
                  <a:pt x="116311" y="108413"/>
                </a:lnTo>
                <a:cubicBezTo>
                  <a:pt x="116311" y="106803"/>
                  <a:pt x="116633" y="105192"/>
                  <a:pt x="117278" y="103742"/>
                </a:cubicBezTo>
                <a:lnTo>
                  <a:pt x="139056" y="58637"/>
                </a:lnTo>
                <a:cubicBezTo>
                  <a:pt x="147605" y="41239"/>
                  <a:pt x="162285" y="32379"/>
                  <a:pt x="182610" y="32379"/>
                </a:cubicBezTo>
                <a:lnTo>
                  <a:pt x="338923" y="32379"/>
                </a:lnTo>
                <a:cubicBezTo>
                  <a:pt x="331180" y="24647"/>
                  <a:pt x="322469" y="21747"/>
                  <a:pt x="308274" y="21747"/>
                </a:cubicBezTo>
                <a:close/>
                <a:moveTo>
                  <a:pt x="102115" y="0"/>
                </a:moveTo>
                <a:lnTo>
                  <a:pt x="308274" y="0"/>
                </a:lnTo>
                <a:cubicBezTo>
                  <a:pt x="341182" y="0"/>
                  <a:pt x="355861" y="14176"/>
                  <a:pt x="371670" y="40434"/>
                </a:cubicBezTo>
                <a:lnTo>
                  <a:pt x="406191" y="98104"/>
                </a:lnTo>
                <a:lnTo>
                  <a:pt x="423613" y="98104"/>
                </a:lnTo>
                <a:cubicBezTo>
                  <a:pt x="427162" y="98104"/>
                  <a:pt x="510238" y="98265"/>
                  <a:pt x="550083" y="109702"/>
                </a:cubicBezTo>
                <a:cubicBezTo>
                  <a:pt x="553632" y="110669"/>
                  <a:pt x="556697" y="111635"/>
                  <a:pt x="559762" y="112763"/>
                </a:cubicBezTo>
                <a:cubicBezTo>
                  <a:pt x="560084" y="112924"/>
                  <a:pt x="560407" y="112924"/>
                  <a:pt x="560568" y="113085"/>
                </a:cubicBezTo>
                <a:cubicBezTo>
                  <a:pt x="600251" y="127905"/>
                  <a:pt x="608962" y="154807"/>
                  <a:pt x="608962" y="175588"/>
                </a:cubicBezTo>
                <a:lnTo>
                  <a:pt x="608962" y="238896"/>
                </a:lnTo>
                <a:cubicBezTo>
                  <a:pt x="608962" y="244856"/>
                  <a:pt x="604123" y="249689"/>
                  <a:pt x="598154" y="249689"/>
                </a:cubicBezTo>
                <a:lnTo>
                  <a:pt x="565246" y="249689"/>
                </a:lnTo>
                <a:cubicBezTo>
                  <a:pt x="559923" y="280457"/>
                  <a:pt x="533145" y="304137"/>
                  <a:pt x="500882" y="304137"/>
                </a:cubicBezTo>
                <a:cubicBezTo>
                  <a:pt x="468458" y="304137"/>
                  <a:pt x="441680" y="280457"/>
                  <a:pt x="436518" y="249689"/>
                </a:cubicBezTo>
                <a:lnTo>
                  <a:pt x="173093" y="249689"/>
                </a:lnTo>
                <a:cubicBezTo>
                  <a:pt x="167931" y="280457"/>
                  <a:pt x="141153" y="304137"/>
                  <a:pt x="108890" y="304137"/>
                </a:cubicBezTo>
                <a:cubicBezTo>
                  <a:pt x="73562" y="304137"/>
                  <a:pt x="44849" y="276108"/>
                  <a:pt x="43558" y="241312"/>
                </a:cubicBezTo>
                <a:cubicBezTo>
                  <a:pt x="24684" y="236157"/>
                  <a:pt x="3" y="222143"/>
                  <a:pt x="3" y="192663"/>
                </a:cubicBezTo>
                <a:lnTo>
                  <a:pt x="3" y="128389"/>
                </a:lnTo>
                <a:cubicBezTo>
                  <a:pt x="3" y="126617"/>
                  <a:pt x="-158" y="117435"/>
                  <a:pt x="2101" y="110185"/>
                </a:cubicBezTo>
                <a:cubicBezTo>
                  <a:pt x="2262" y="109702"/>
                  <a:pt x="2584" y="109219"/>
                  <a:pt x="2746" y="108736"/>
                </a:cubicBezTo>
                <a:lnTo>
                  <a:pt x="33557" y="46716"/>
                </a:lnTo>
                <a:cubicBezTo>
                  <a:pt x="33557" y="46555"/>
                  <a:pt x="33718" y="46394"/>
                  <a:pt x="33718" y="46233"/>
                </a:cubicBezTo>
                <a:cubicBezTo>
                  <a:pt x="49527" y="17720"/>
                  <a:pt x="75821" y="0"/>
                  <a:pt x="10211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矩形 99"/>
          <p:cNvSpPr/>
          <p:nvPr/>
        </p:nvSpPr>
        <p:spPr>
          <a:xfrm>
            <a:off x="874524" y="3748021"/>
            <a:ext cx="1785596" cy="377411"/>
          </a:xfrm>
          <a:prstGeom prst="rect">
            <a:avLst/>
          </a:prstGeom>
          <a:ln>
            <a:noFill/>
          </a:ln>
        </p:spPr>
        <p:txBody>
          <a:bodyPr wrap="square" lIns="91440" tIns="45720" rIns="91440" bIns="45720" anchor="t">
            <a:noAutofit/>
          </a:bodyPr>
          <a:lstStyle/>
          <a:p>
            <a:pPr>
              <a:lnSpc>
                <a:spcPct val="150000"/>
              </a:lnSpc>
            </a:pPr>
            <a:r>
              <a:rPr lang="zh-CN" altLang="en-US" sz="1400" kern="0" dirty="0">
                <a:latin typeface="微软雅黑" panose="020B0503020204020204" pitchFamily="34" charset="-122"/>
                <a:ea typeface="微软雅黑" panose="020B0503020204020204" pitchFamily="34" charset="-122"/>
              </a:rPr>
              <a:t>如：学号是学生实体的码</a:t>
            </a:r>
            <a:endParaRPr lang="en-US" altLang="zh-CN" sz="1400" kern="0" dirty="0">
              <a:latin typeface="微软雅黑" panose="020B0503020204020204" pitchFamily="34" charset="-122"/>
              <a:ea typeface="微软雅黑" panose="020B0503020204020204" pitchFamily="34" charset="-122"/>
            </a:endParaRPr>
          </a:p>
        </p:txBody>
      </p:sp>
    </p:spTree>
  </p:cSld>
  <p:clrMapOvr>
    <a:masterClrMapping/>
  </p:clrMapOvr>
  <p:transition spd="slow" advTm="109595">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7"/>
          <p:cNvSpPr>
            <a:spLocks noGrp="1" noChangeArrowheads="1"/>
          </p:cNvSpPr>
          <p:nvPr>
            <p:ph type="title"/>
          </p:nvPr>
        </p:nvSpPr>
        <p:spPr bwMode="auto">
          <a:xfrm>
            <a:off x="719765" y="120856"/>
            <a:ext cx="9136196" cy="49039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dirty="0"/>
              <a:t>信息世界中的基本概念</a:t>
            </a:r>
            <a:endParaRPr lang="en-US" altLang="zh-CN" dirty="0"/>
          </a:p>
        </p:txBody>
      </p:sp>
      <p:sp>
        <p:nvSpPr>
          <p:cNvPr id="90117" name="Rectangle 8"/>
          <p:cNvSpPr>
            <a:spLocks noChangeArrowheads="1"/>
          </p:cNvSpPr>
          <p:nvPr/>
        </p:nvSpPr>
        <p:spPr bwMode="auto">
          <a:xfrm>
            <a:off x="699946" y="672075"/>
            <a:ext cx="8760107" cy="961289"/>
          </a:xfrm>
          <a:prstGeom prst="rect">
            <a:avLst/>
          </a:prstGeom>
        </p:spPr>
        <p:txBody>
          <a:bodyPr wrap="square">
            <a:spAutoFit/>
          </a:bodyPr>
          <a:lstStyle/>
          <a:p>
            <a:pPr marL="317500" indent="-317500" defTabSz="1014095" eaLnBrk="1" hangingPunct="1">
              <a:lnSpc>
                <a:spcPct val="150000"/>
              </a:lnSpc>
              <a:spcBef>
                <a:spcPct val="20000"/>
              </a:spcBef>
              <a:buSzPct val="80000"/>
              <a:buFont typeface="Wingdings" panose="05000000000000000000" pitchFamily="2" charset="2"/>
              <a:buChar char="l"/>
              <a:defRPr/>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实体集（</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Entity Set</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同型实体</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的集合，称为实体集。例如全体客户就是一个实体集。</a:t>
            </a:r>
          </a:p>
        </p:txBody>
      </p:sp>
      <p:graphicFrame>
        <p:nvGraphicFramePr>
          <p:cNvPr id="2" name="表格 1"/>
          <p:cNvGraphicFramePr>
            <a:graphicFrameLocks noGrp="1"/>
          </p:cNvGraphicFramePr>
          <p:nvPr/>
        </p:nvGraphicFramePr>
        <p:xfrm>
          <a:off x="1030431" y="1777667"/>
          <a:ext cx="7268200" cy="370840"/>
        </p:xfrm>
        <a:graphic>
          <a:graphicData uri="http://schemas.openxmlformats.org/drawingml/2006/table">
            <a:tbl>
              <a:tblPr firstRow="1" bandRow="1">
                <a:tableStyleId>{5C22544A-7EE6-4342-B048-85BDC9FD1C3A}</a:tableStyleId>
              </a:tblPr>
              <a:tblGrid>
                <a:gridCol w="1380958">
                  <a:extLst>
                    <a:ext uri="{9D8B030D-6E8A-4147-A177-3AD203B41FA5}">
                      <a16:colId xmlns:a16="http://schemas.microsoft.com/office/drawing/2014/main" val="20000"/>
                    </a:ext>
                  </a:extLst>
                </a:gridCol>
                <a:gridCol w="944866">
                  <a:extLst>
                    <a:ext uri="{9D8B030D-6E8A-4147-A177-3AD203B41FA5}">
                      <a16:colId xmlns:a16="http://schemas.microsoft.com/office/drawing/2014/main" val="20001"/>
                    </a:ext>
                  </a:extLst>
                </a:gridCol>
                <a:gridCol w="944866">
                  <a:extLst>
                    <a:ext uri="{9D8B030D-6E8A-4147-A177-3AD203B41FA5}">
                      <a16:colId xmlns:a16="http://schemas.microsoft.com/office/drawing/2014/main" val="20002"/>
                    </a:ext>
                  </a:extLst>
                </a:gridCol>
                <a:gridCol w="1090230">
                  <a:extLst>
                    <a:ext uri="{9D8B030D-6E8A-4147-A177-3AD203B41FA5}">
                      <a16:colId xmlns:a16="http://schemas.microsoft.com/office/drawing/2014/main" val="20003"/>
                    </a:ext>
                  </a:extLst>
                </a:gridCol>
                <a:gridCol w="1416841">
                  <a:extLst>
                    <a:ext uri="{9D8B030D-6E8A-4147-A177-3AD203B41FA5}">
                      <a16:colId xmlns:a16="http://schemas.microsoft.com/office/drawing/2014/main" val="20004"/>
                    </a:ext>
                  </a:extLst>
                </a:gridCol>
                <a:gridCol w="792088">
                  <a:extLst>
                    <a:ext uri="{9D8B030D-6E8A-4147-A177-3AD203B41FA5}">
                      <a16:colId xmlns:a16="http://schemas.microsoft.com/office/drawing/2014/main" val="20005"/>
                    </a:ext>
                  </a:extLst>
                </a:gridCol>
                <a:gridCol w="698351">
                  <a:extLst>
                    <a:ext uri="{9D8B030D-6E8A-4147-A177-3AD203B41FA5}">
                      <a16:colId xmlns:a16="http://schemas.microsoft.com/office/drawing/2014/main" val="20006"/>
                    </a:ext>
                  </a:extLst>
                </a:gridCol>
              </a:tblGrid>
              <a:tr h="370840">
                <a:tc>
                  <a:txBody>
                    <a:bodyPr/>
                    <a:lstStyle/>
                    <a:p>
                      <a:pPr algn="ctr"/>
                      <a:r>
                        <a:rPr lang="zh-CN" altLang="en-US" dirty="0">
                          <a:solidFill>
                            <a:schemeClr val="bg1"/>
                          </a:solidFill>
                          <a:latin typeface="微软雅黑" panose="020B0503020204020204" pitchFamily="34" charset="-122"/>
                          <a:ea typeface="微软雅黑" panose="020B0503020204020204" pitchFamily="34" charset="-122"/>
                        </a:rPr>
                        <a:t>客户</a:t>
                      </a:r>
                      <a:r>
                        <a:rPr lang="en-US" altLang="zh-CN" dirty="0">
                          <a:solidFill>
                            <a:schemeClr val="bg1"/>
                          </a:solidFill>
                          <a:latin typeface="微软雅黑" panose="020B0503020204020204" pitchFamily="34" charset="-122"/>
                          <a:ea typeface="微软雅黑" panose="020B0503020204020204" pitchFamily="34" charset="-122"/>
                        </a:rPr>
                        <a:t>ID</a:t>
                      </a:r>
                      <a:endParaRPr lang="zh-CN" altLang="en-US"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zh-CN" altLang="en-US" dirty="0">
                          <a:solidFill>
                            <a:schemeClr val="bg1"/>
                          </a:solidFill>
                          <a:latin typeface="微软雅黑" panose="020B0503020204020204" pitchFamily="34" charset="-122"/>
                          <a:ea typeface="微软雅黑" panose="020B0503020204020204" pitchFamily="34" charset="-122"/>
                        </a:rPr>
                        <a:t>客户名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zh-CN" altLang="en-US" dirty="0">
                          <a:solidFill>
                            <a:schemeClr val="bg1"/>
                          </a:solidFill>
                          <a:latin typeface="微软雅黑" panose="020B0503020204020204" pitchFamily="34" charset="-122"/>
                          <a:ea typeface="微软雅黑" panose="020B0503020204020204" pitchFamily="34" charset="-122"/>
                        </a:rPr>
                        <a:t>街道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zh-CN" altLang="en-US" dirty="0">
                          <a:solidFill>
                            <a:schemeClr val="bg1"/>
                          </a:solidFill>
                          <a:latin typeface="微软雅黑" panose="020B0503020204020204" pitchFamily="34" charset="-122"/>
                          <a:ea typeface="微软雅黑" panose="020B0503020204020204" pitchFamily="34" charset="-122"/>
                        </a:rPr>
                        <a:t>城市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zh-CN" altLang="en-US" dirty="0">
                          <a:solidFill>
                            <a:schemeClr val="bg1"/>
                          </a:solidFill>
                          <a:latin typeface="微软雅黑" panose="020B0503020204020204" pitchFamily="34" charset="-122"/>
                          <a:ea typeface="微软雅黑" panose="020B0503020204020204" pitchFamily="34" charset="-122"/>
                        </a:rPr>
                        <a:t>贷款号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zh-CN" altLang="en-US" dirty="0">
                          <a:solidFill>
                            <a:schemeClr val="bg1"/>
                          </a:solidFill>
                          <a:latin typeface="微软雅黑" panose="020B0503020204020204" pitchFamily="34" charset="-122"/>
                          <a:ea typeface="微软雅黑" panose="020B0503020204020204" pitchFamily="34" charset="-122"/>
                        </a:rPr>
                        <a:t>金额</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bl>
          </a:graphicData>
        </a:graphic>
      </p:graphicFrame>
      <p:pic>
        <p:nvPicPr>
          <p:cNvPr id="3" name="图片 2"/>
          <p:cNvPicPr>
            <a:picLocks noChangeAspect="1"/>
          </p:cNvPicPr>
          <p:nvPr/>
        </p:nvPicPr>
        <p:blipFill>
          <a:blip r:embed="rId2"/>
          <a:stretch>
            <a:fillRect/>
          </a:stretch>
        </p:blipFill>
        <p:spPr>
          <a:xfrm>
            <a:off x="993546" y="2216529"/>
            <a:ext cx="4427604" cy="2842506"/>
          </a:xfrm>
          <a:prstGeom prst="rect">
            <a:avLst/>
          </a:prstGeom>
        </p:spPr>
      </p:pic>
      <p:pic>
        <p:nvPicPr>
          <p:cNvPr id="4" name="图片 3"/>
          <p:cNvPicPr>
            <a:picLocks noChangeAspect="1"/>
          </p:cNvPicPr>
          <p:nvPr/>
        </p:nvPicPr>
        <p:blipFill>
          <a:blip r:embed="rId3"/>
          <a:stretch>
            <a:fillRect/>
          </a:stretch>
        </p:blipFill>
        <p:spPr>
          <a:xfrm>
            <a:off x="6808192" y="2224501"/>
            <a:ext cx="1490439" cy="2789162"/>
          </a:xfrm>
          <a:prstGeom prst="rect">
            <a:avLst/>
          </a:prstGeom>
        </p:spPr>
      </p:pic>
      <p:sp>
        <p:nvSpPr>
          <p:cNvPr id="5" name="文本框 4"/>
          <p:cNvSpPr txBox="1"/>
          <p:nvPr/>
        </p:nvSpPr>
        <p:spPr>
          <a:xfrm>
            <a:off x="2415704" y="5111234"/>
            <a:ext cx="1082348" cy="338554"/>
          </a:xfrm>
          <a:prstGeom prst="rect">
            <a:avLst/>
          </a:prstGeom>
          <a:noFill/>
        </p:spPr>
        <p:txBody>
          <a:bodyPr wrap="none" rtlCol="0">
            <a:spAutoFit/>
          </a:bodyPr>
          <a:lstStyle/>
          <a:p>
            <a:r>
              <a:rPr lang="en-US" altLang="zh-CN" sz="1600" b="1" dirty="0"/>
              <a:t>Customer</a:t>
            </a:r>
            <a:endParaRPr lang="zh-CN" altLang="en-US" sz="1600" b="1" dirty="0"/>
          </a:p>
        </p:txBody>
      </p:sp>
      <p:sp>
        <p:nvSpPr>
          <p:cNvPr id="10" name="文本框 9"/>
          <p:cNvSpPr txBox="1"/>
          <p:nvPr/>
        </p:nvSpPr>
        <p:spPr>
          <a:xfrm>
            <a:off x="7253202" y="5061131"/>
            <a:ext cx="635110" cy="338554"/>
          </a:xfrm>
          <a:prstGeom prst="rect">
            <a:avLst/>
          </a:prstGeom>
          <a:noFill/>
        </p:spPr>
        <p:txBody>
          <a:bodyPr wrap="none" rtlCol="0">
            <a:spAutoFit/>
          </a:bodyPr>
          <a:lstStyle/>
          <a:p>
            <a:r>
              <a:rPr lang="en-US" altLang="zh-CN" sz="1600" b="1" dirty="0"/>
              <a:t>Loan</a:t>
            </a:r>
            <a:endParaRPr lang="zh-CN" altLang="en-US" sz="1600" b="1" dirty="0"/>
          </a:p>
        </p:txBody>
      </p:sp>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a:t>信息世界中的基本概念</a:t>
            </a:r>
            <a:endParaRPr lang="en-US" altLang="zh-CN"/>
          </a:p>
        </p:txBody>
      </p:sp>
      <p:sp>
        <p:nvSpPr>
          <p:cNvPr id="91139" name="Rectangle 3"/>
          <p:cNvSpPr>
            <a:spLocks noGrp="1" noChangeArrowheads="1"/>
          </p:cNvSpPr>
          <p:nvPr>
            <p:ph sz="quarter" idx="10"/>
          </p:nvPr>
        </p:nvSpPr>
        <p:spPr bwMode="auto">
          <a:xfrm>
            <a:off x="687512" y="769938"/>
            <a:ext cx="9168449" cy="1332481"/>
          </a:xfrm>
        </p:spPr>
        <p:txBody>
          <a:bodyPr>
            <a:spAutoFit/>
          </a:bodyPr>
          <a:lstStyle/>
          <a:p>
            <a:pPr marL="317500" indent="-317500" eaLnBrk="1" hangingPunct="1">
              <a:lnSpc>
                <a:spcPct val="150000"/>
              </a:lnSpc>
              <a:buSzPct val="80000"/>
              <a:defRPr/>
            </a:pPr>
            <a:r>
              <a:rPr lang="en-US" altLang="zh-CN" sz="2000" dirty="0">
                <a:solidFill>
                  <a:schemeClr val="tx1">
                    <a:lumMod val="50000"/>
                    <a:lumOff val="50000"/>
                  </a:schemeClr>
                </a:solidFill>
              </a:rPr>
              <a:t> </a:t>
            </a:r>
            <a:r>
              <a:rPr lang="zh-CN" altLang="en-US" sz="2000" b="1" dirty="0">
                <a:solidFill>
                  <a:schemeClr val="tx1">
                    <a:lumMod val="95000"/>
                    <a:lumOff val="5000"/>
                  </a:schemeClr>
                </a:solidFill>
              </a:rPr>
              <a:t>联系（</a:t>
            </a:r>
            <a:r>
              <a:rPr lang="en-US" altLang="zh-CN" sz="2000" b="1" dirty="0">
                <a:solidFill>
                  <a:schemeClr val="tx1">
                    <a:lumMod val="95000"/>
                    <a:lumOff val="5000"/>
                  </a:schemeClr>
                </a:solidFill>
              </a:rPr>
              <a:t>Relationship</a:t>
            </a:r>
            <a:r>
              <a:rPr lang="zh-CN" altLang="en-US" sz="2000" b="1" dirty="0">
                <a:solidFill>
                  <a:schemeClr val="tx1">
                    <a:lumMod val="95000"/>
                    <a:lumOff val="5000"/>
                  </a:schemeClr>
                </a:solidFill>
              </a:rPr>
              <a:t>）  </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实体内部的联系：通常是指组成实体的各属性之间的联系</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实体之间的联系：通常是指不同实体集之间的联系</a:t>
            </a:r>
          </a:p>
        </p:txBody>
      </p:sp>
      <p:pic>
        <p:nvPicPr>
          <p:cNvPr id="84996" name="Picture 1248"/>
          <p:cNvPicPr>
            <a:picLocks noChangeAspect="1" noChangeArrowheads="1"/>
          </p:cNvPicPr>
          <p:nvPr/>
        </p:nvPicPr>
        <p:blipFill>
          <a:blip r:embed="rId2">
            <a:extLst>
              <a:ext uri="{28A0092B-C50C-407E-A947-70E740481C1C}">
                <a14:useLocalDpi xmlns:a14="http://schemas.microsoft.com/office/drawing/2010/main" val="0"/>
              </a:ext>
            </a:extLst>
          </a:blip>
          <a:srcRect l="1247" t="7613" r="1443" b="8794"/>
          <a:stretch>
            <a:fillRect/>
          </a:stretch>
        </p:blipFill>
        <p:spPr bwMode="auto">
          <a:xfrm>
            <a:off x="2271688" y="2282269"/>
            <a:ext cx="6193015" cy="3325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831527" y="701577"/>
            <a:ext cx="5040561"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14" name="矩形 13"/>
          <p:cNvSpPr/>
          <p:nvPr/>
        </p:nvSpPr>
        <p:spPr>
          <a:xfrm>
            <a:off x="6016104" y="701577"/>
            <a:ext cx="4143896"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86018" name="Rectangle 2"/>
          <p:cNvSpPr>
            <a:spLocks noGrp="1" noChangeArrowheads="1"/>
          </p:cNvSpPr>
          <p:nvPr>
            <p:ph type="title"/>
          </p:nvPr>
        </p:nvSpPr>
        <p:spPr bwMode="auto">
          <a:xfrm>
            <a:off x="719765" y="120856"/>
            <a:ext cx="9076613" cy="49039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dirty="0"/>
              <a:t>两个实体型间</a:t>
            </a:r>
            <a:r>
              <a:rPr lang="zh-CN" altLang="en-US" dirty="0"/>
              <a:t>一对一</a:t>
            </a:r>
            <a:r>
              <a:rPr altLang="zh-CN" dirty="0"/>
              <a:t>联系 </a:t>
            </a:r>
          </a:p>
        </p:txBody>
      </p:sp>
      <p:sp>
        <p:nvSpPr>
          <p:cNvPr id="92163" name="Rectangle 3"/>
          <p:cNvSpPr>
            <a:spLocks noGrp="1" noChangeArrowheads="1"/>
          </p:cNvSpPr>
          <p:nvPr>
            <p:ph sz="quarter" idx="10"/>
          </p:nvPr>
        </p:nvSpPr>
        <p:spPr bwMode="auto">
          <a:xfrm>
            <a:off x="1006148" y="906647"/>
            <a:ext cx="4420587" cy="3795013"/>
          </a:xfrm>
        </p:spPr>
        <p:txBody>
          <a:bodyPr wrap="square">
            <a:spAutoFit/>
          </a:bodyPr>
          <a:lstStyle/>
          <a:p>
            <a:pPr marL="317500" indent="-317500" eaLnBrk="1" hangingPunct="1">
              <a:lnSpc>
                <a:spcPct val="150000"/>
              </a:lnSpc>
              <a:buSzPct val="80000"/>
              <a:defRPr/>
            </a:pPr>
            <a:r>
              <a:rPr lang="zh-CN" altLang="en-US" sz="2000" dirty="0">
                <a:solidFill>
                  <a:schemeClr val="tx1">
                    <a:lumMod val="95000"/>
                    <a:lumOff val="5000"/>
                  </a:schemeClr>
                </a:solidFill>
              </a:rPr>
              <a:t>一对一联系 　</a:t>
            </a:r>
            <a:r>
              <a:rPr lang="zh-CN" altLang="en-US" sz="2000" dirty="0">
                <a:solidFill>
                  <a:schemeClr val="tx1">
                    <a:lumMod val="50000"/>
                    <a:lumOff val="50000"/>
                  </a:schemeClr>
                </a:solidFill>
              </a:rPr>
              <a:t> </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如果对于实体集</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A</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中的每一个实体，实体集</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B</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中至多有一个实体与之联系，反之亦然，则称实体集</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A</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与实体集</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B</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具有一对一联系。记为</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1:1</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 </a:t>
            </a:r>
          </a:p>
          <a:p>
            <a:pPr marL="317500" indent="-317500" eaLnBrk="1" hangingPunct="1">
              <a:lnSpc>
                <a:spcPct val="150000"/>
              </a:lnSpc>
              <a:buSzPct val="80000"/>
              <a:defRPr/>
            </a:pPr>
            <a:r>
              <a:rPr lang="zh-CN" altLang="en-US" sz="2000" dirty="0">
                <a:solidFill>
                  <a:schemeClr val="tx1">
                    <a:lumMod val="95000"/>
                    <a:lumOff val="5000"/>
                  </a:schemeClr>
                </a:solidFill>
              </a:rPr>
              <a:t>实例</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班级与班长之间的联系：</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一个班级只有一个正班长</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一个班长只在一个班中任职</a:t>
            </a:r>
          </a:p>
        </p:txBody>
      </p:sp>
      <p:grpSp>
        <p:nvGrpSpPr>
          <p:cNvPr id="75786" name="Group 10"/>
          <p:cNvGrpSpPr/>
          <p:nvPr/>
        </p:nvGrpSpPr>
        <p:grpSpPr bwMode="auto">
          <a:xfrm>
            <a:off x="7240240" y="1201316"/>
            <a:ext cx="1465792" cy="3739559"/>
            <a:chOff x="1056" y="1256"/>
            <a:chExt cx="960" cy="2741"/>
          </a:xfrm>
        </p:grpSpPr>
        <p:sp>
          <p:nvSpPr>
            <p:cNvPr id="81925" name="Text Box 11"/>
            <p:cNvSpPr txBox="1">
              <a:spLocks noChangeArrowheads="1"/>
            </p:cNvSpPr>
            <p:nvPr/>
          </p:nvSpPr>
          <p:spPr bwMode="auto">
            <a:xfrm>
              <a:off x="1105" y="1256"/>
              <a:ext cx="818" cy="389"/>
            </a:xfrm>
            <a:prstGeom prst="rect">
              <a:avLst/>
            </a:prstGeom>
            <a:solidFill>
              <a:srgbClr val="0070C0"/>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8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sz="1555" dirty="0"/>
                <a:t>班级</a:t>
              </a:r>
            </a:p>
          </p:txBody>
        </p:sp>
        <p:sp>
          <p:nvSpPr>
            <p:cNvPr id="81926" name="AutoShape 12"/>
            <p:cNvSpPr>
              <a:spLocks noChangeArrowheads="1"/>
            </p:cNvSpPr>
            <p:nvPr/>
          </p:nvSpPr>
          <p:spPr bwMode="auto">
            <a:xfrm>
              <a:off x="1056" y="2112"/>
              <a:ext cx="960" cy="480"/>
            </a:xfrm>
            <a:prstGeom prst="diamond">
              <a:avLst/>
            </a:prstGeom>
            <a:solidFill>
              <a:srgbClr val="FF9900"/>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555" b="1" dirty="0">
                  <a:latin typeface="微软雅黑" panose="020B0503020204020204" pitchFamily="34" charset="-122"/>
                  <a:ea typeface="微软雅黑" panose="020B0503020204020204" pitchFamily="34" charset="-122"/>
                </a:rPr>
                <a:t>任职</a:t>
              </a:r>
            </a:p>
          </p:txBody>
        </p:sp>
        <p:sp>
          <p:nvSpPr>
            <p:cNvPr id="81927" name="Text Box 13"/>
            <p:cNvSpPr txBox="1">
              <a:spLocks noChangeArrowheads="1"/>
            </p:cNvSpPr>
            <p:nvPr/>
          </p:nvSpPr>
          <p:spPr bwMode="auto">
            <a:xfrm>
              <a:off x="1105" y="3168"/>
              <a:ext cx="816" cy="402"/>
            </a:xfrm>
            <a:prstGeom prst="rect">
              <a:avLst/>
            </a:prstGeom>
            <a:solidFill>
              <a:srgbClr val="0070C0"/>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8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sz="1555"/>
                <a:t>班长</a:t>
              </a:r>
            </a:p>
          </p:txBody>
        </p:sp>
        <p:sp>
          <p:nvSpPr>
            <p:cNvPr id="81928" name="Line 14"/>
            <p:cNvSpPr>
              <a:spLocks noChangeShapeType="1"/>
            </p:cNvSpPr>
            <p:nvPr/>
          </p:nvSpPr>
          <p:spPr bwMode="auto">
            <a:xfrm flipV="1">
              <a:off x="1537" y="1632"/>
              <a:ext cx="0" cy="480"/>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sp>
          <p:nvSpPr>
            <p:cNvPr id="81929" name="Line 15"/>
            <p:cNvSpPr>
              <a:spLocks noChangeShapeType="1"/>
            </p:cNvSpPr>
            <p:nvPr/>
          </p:nvSpPr>
          <p:spPr bwMode="auto">
            <a:xfrm>
              <a:off x="1537" y="2592"/>
              <a:ext cx="0" cy="578"/>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sp>
          <p:nvSpPr>
            <p:cNvPr id="81930" name="Text Box 16"/>
            <p:cNvSpPr txBox="1">
              <a:spLocks noChangeArrowheads="1"/>
            </p:cNvSpPr>
            <p:nvPr/>
          </p:nvSpPr>
          <p:spPr bwMode="auto">
            <a:xfrm>
              <a:off x="1272" y="1753"/>
              <a:ext cx="240" cy="326"/>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8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en-US" altLang="zh-CN" sz="1555" dirty="0">
                  <a:solidFill>
                    <a:schemeClr val="bg1">
                      <a:lumMod val="50000"/>
                    </a:schemeClr>
                  </a:solidFill>
                </a:rPr>
                <a:t>1</a:t>
              </a:r>
            </a:p>
          </p:txBody>
        </p:sp>
        <p:sp>
          <p:nvSpPr>
            <p:cNvPr id="81931" name="Text Box 17"/>
            <p:cNvSpPr txBox="1">
              <a:spLocks noChangeArrowheads="1"/>
            </p:cNvSpPr>
            <p:nvPr/>
          </p:nvSpPr>
          <p:spPr bwMode="auto">
            <a:xfrm>
              <a:off x="1272" y="2718"/>
              <a:ext cx="240" cy="326"/>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marL="457200" defTabSz="914400" eaLnBrk="1" latinLnBrk="0" hangingPunct="1">
                <a:defRPr sz="1800"/>
              </a:lvl2pPr>
              <a:lvl3pPr marL="914400" defTabSz="914400" eaLnBrk="1" latinLnBrk="0" hangingPunct="1">
                <a:defRPr sz="1800"/>
              </a:lvl3pPr>
              <a:lvl4pPr marL="1371600" defTabSz="914400" eaLnBrk="1" latinLnBrk="0" hangingPunct="1">
                <a:defRPr sz="1800"/>
              </a:lvl4pPr>
              <a:lvl5pPr marL="1828800" defTabSz="914400" eaLnBrk="1" latinLnBrk="0" hangingPunct="1">
                <a:defRPr sz="1800"/>
              </a:lvl5pPr>
              <a:lvl6pPr>
                <a:defRPr sz="1800"/>
              </a:lvl6pPr>
              <a:lvl7pPr>
                <a:defRPr sz="1800"/>
              </a:lvl7pPr>
              <a:lvl8pPr>
                <a:defRPr sz="1800"/>
              </a:lvl8pPr>
              <a:lvl9pPr>
                <a:defRPr sz="1800"/>
              </a:lvl9pPr>
            </a:lstStyle>
            <a:p>
              <a:pPr>
                <a:defRPr/>
              </a:pPr>
              <a:r>
                <a:rPr lang="en-US" altLang="zh-CN" sz="1555" dirty="0"/>
                <a:t>1</a:t>
              </a:r>
            </a:p>
          </p:txBody>
        </p:sp>
        <p:sp>
          <p:nvSpPr>
            <p:cNvPr id="81932" name="Text Box 18"/>
            <p:cNvSpPr txBox="1">
              <a:spLocks noChangeArrowheads="1"/>
            </p:cNvSpPr>
            <p:nvPr/>
          </p:nvSpPr>
          <p:spPr bwMode="auto">
            <a:xfrm>
              <a:off x="1100" y="3696"/>
              <a:ext cx="864" cy="301"/>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marL="457200" defTabSz="914400" eaLnBrk="1" latinLnBrk="0" hangingPunct="1">
                <a:defRPr sz="1800"/>
              </a:lvl2pPr>
              <a:lvl3pPr marL="914400" defTabSz="914400" eaLnBrk="1" latinLnBrk="0" hangingPunct="1">
                <a:defRPr sz="1800"/>
              </a:lvl3pPr>
              <a:lvl4pPr marL="1371600" defTabSz="914400" eaLnBrk="1" latinLnBrk="0" hangingPunct="1">
                <a:defRPr sz="1800"/>
              </a:lvl4pPr>
              <a:lvl5pPr marL="1828800" defTabSz="914400" eaLnBrk="1" latinLnBrk="0" hangingPunct="1">
                <a:defRPr sz="1800"/>
              </a:lvl5pPr>
              <a:lvl6pPr>
                <a:defRPr sz="1800"/>
              </a:lvl6pPr>
              <a:lvl7pPr>
                <a:defRPr sz="1800"/>
              </a:lvl7pPr>
              <a:lvl8pPr>
                <a:defRPr sz="1800"/>
              </a:lvl8pPr>
              <a:lvl9pPr>
                <a:defRPr sz="1800"/>
              </a:lvl9pPr>
            </a:lstStyle>
            <a:p>
              <a:pPr>
                <a:defRPr/>
              </a:pPr>
              <a:r>
                <a:rPr lang="en-US" altLang="zh-CN" sz="1555"/>
                <a:t>1:1</a:t>
              </a:r>
              <a:r>
                <a:rPr lang="zh-CN" altLang="en-US" sz="1555"/>
                <a:t>联系</a:t>
              </a:r>
            </a:p>
          </p:txBody>
        </p:sp>
      </p:gr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5786"/>
                                        </p:tgtEl>
                                        <p:attrNameLst>
                                          <p:attrName>style.visibility</p:attrName>
                                        </p:attrNameLst>
                                      </p:cBhvr>
                                      <p:to>
                                        <p:strVal val="visible"/>
                                      </p:to>
                                    </p:set>
                                    <p:anim calcmode="lin" valueType="num">
                                      <p:cBhvr additive="base">
                                        <p:cTn id="7" dur="1000" fill="hold"/>
                                        <p:tgtEl>
                                          <p:spTgt spid="75786"/>
                                        </p:tgtEl>
                                        <p:attrNameLst>
                                          <p:attrName>ppt_x</p:attrName>
                                        </p:attrNameLst>
                                      </p:cBhvr>
                                      <p:tavLst>
                                        <p:tav tm="0">
                                          <p:val>
                                            <p:strVal val="1+#ppt_w/2"/>
                                          </p:val>
                                        </p:tav>
                                        <p:tav tm="100000">
                                          <p:val>
                                            <p:strVal val="#ppt_x"/>
                                          </p:val>
                                        </p:tav>
                                      </p:tavLst>
                                    </p:anim>
                                    <p:anim calcmode="lin" valueType="num">
                                      <p:cBhvr additive="base">
                                        <p:cTn id="8" dur="1000" fill="hold"/>
                                        <p:tgtEl>
                                          <p:spTgt spid="757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831527" y="701577"/>
            <a:ext cx="5040561"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14" name="矩形 13"/>
          <p:cNvSpPr/>
          <p:nvPr/>
        </p:nvSpPr>
        <p:spPr>
          <a:xfrm>
            <a:off x="6016104" y="701577"/>
            <a:ext cx="4143896"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87042" name="Rectangle 2"/>
          <p:cNvSpPr>
            <a:spLocks noGrp="1" noChangeArrowheads="1"/>
          </p:cNvSpPr>
          <p:nvPr>
            <p:ph type="title"/>
          </p:nvPr>
        </p:nvSpPr>
        <p:spPr bwMode="auto">
          <a:xfrm>
            <a:off x="719765" y="120856"/>
            <a:ext cx="9076613" cy="49039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dirty="0"/>
              <a:t>两个实体型间</a:t>
            </a:r>
            <a:r>
              <a:rPr lang="zh-CN" altLang="en-US" dirty="0"/>
              <a:t>一对多</a:t>
            </a:r>
            <a:r>
              <a:rPr altLang="zh-CN" dirty="0"/>
              <a:t>联系</a:t>
            </a:r>
            <a:endParaRPr lang="en-US" altLang="zh-CN" dirty="0"/>
          </a:p>
        </p:txBody>
      </p:sp>
      <p:sp>
        <p:nvSpPr>
          <p:cNvPr id="93187" name="Rectangle 3"/>
          <p:cNvSpPr>
            <a:spLocks noGrp="1" noChangeArrowheads="1"/>
          </p:cNvSpPr>
          <p:nvPr>
            <p:ph sz="quarter" idx="10"/>
          </p:nvPr>
        </p:nvSpPr>
        <p:spPr bwMode="auto">
          <a:xfrm>
            <a:off x="955247" y="899474"/>
            <a:ext cx="4752529" cy="4154151"/>
          </a:xfrm>
        </p:spPr>
        <p:txBody>
          <a:bodyPr wrap="square">
            <a:spAutoFit/>
          </a:bodyPr>
          <a:lstStyle/>
          <a:p>
            <a:pPr marL="317500" indent="-317500" eaLnBrk="1" hangingPunct="1">
              <a:lnSpc>
                <a:spcPct val="150000"/>
              </a:lnSpc>
              <a:buSzPct val="80000"/>
              <a:defRPr/>
            </a:pPr>
            <a:r>
              <a:rPr lang="zh-CN" altLang="en-US" sz="2000" dirty="0">
                <a:solidFill>
                  <a:schemeClr val="tx1">
                    <a:lumMod val="95000"/>
                    <a:lumOff val="5000"/>
                  </a:schemeClr>
                </a:solidFill>
              </a:rPr>
              <a:t>一对多联系</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如果对于实体集</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A</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中的每一个实体，实体集</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B</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中有</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n</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个实体（</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n≥0</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）与之联系，反之，对于实体集</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B</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中的每一个实体，实体集</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A</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中至多只有一个实体与之联系，则称实体集</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A</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与实体集</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B</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有一对多联系， 记为</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1:n</a:t>
            </a:r>
          </a:p>
          <a:p>
            <a:pPr marL="317500" indent="-317500" eaLnBrk="1" hangingPunct="1">
              <a:lnSpc>
                <a:spcPct val="150000"/>
              </a:lnSpc>
              <a:buSzPct val="80000"/>
              <a:defRPr/>
            </a:pPr>
            <a:r>
              <a:rPr lang="zh-CN" altLang="en-US" sz="2000" dirty="0">
                <a:solidFill>
                  <a:schemeClr val="tx1">
                    <a:lumMod val="95000"/>
                    <a:lumOff val="5000"/>
                  </a:schemeClr>
                </a:solidFill>
              </a:rPr>
              <a:t>实例</a:t>
            </a:r>
            <a:endParaRPr lang="en-US" altLang="zh-CN" sz="2000" dirty="0">
              <a:solidFill>
                <a:schemeClr val="tx1">
                  <a:lumMod val="95000"/>
                  <a:lumOff val="5000"/>
                </a:schemeClr>
              </a:solidFill>
            </a:endParaRP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班级与学生之间的联系：</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一个班级中有若干名学生，</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每个学生只在一个班级中学习</a:t>
            </a:r>
          </a:p>
        </p:txBody>
      </p:sp>
      <p:grpSp>
        <p:nvGrpSpPr>
          <p:cNvPr id="77830" name="Group 6"/>
          <p:cNvGrpSpPr/>
          <p:nvPr/>
        </p:nvGrpSpPr>
        <p:grpSpPr bwMode="auto">
          <a:xfrm>
            <a:off x="6952208" y="1273324"/>
            <a:ext cx="1541639" cy="3423424"/>
            <a:chOff x="1056" y="1187"/>
            <a:chExt cx="960" cy="2824"/>
          </a:xfrm>
        </p:grpSpPr>
        <p:sp>
          <p:nvSpPr>
            <p:cNvPr id="82949" name="Text Box 7"/>
            <p:cNvSpPr txBox="1">
              <a:spLocks noChangeArrowheads="1"/>
            </p:cNvSpPr>
            <p:nvPr/>
          </p:nvSpPr>
          <p:spPr bwMode="auto">
            <a:xfrm>
              <a:off x="1152" y="1187"/>
              <a:ext cx="816" cy="443"/>
            </a:xfrm>
            <a:prstGeom prst="rect">
              <a:avLst/>
            </a:prstGeom>
            <a:solidFill>
              <a:srgbClr val="0070C0"/>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sz="1555" dirty="0"/>
                <a:t>班级</a:t>
              </a:r>
            </a:p>
          </p:txBody>
        </p:sp>
        <p:sp>
          <p:nvSpPr>
            <p:cNvPr id="82950" name="AutoShape 8"/>
            <p:cNvSpPr>
              <a:spLocks noChangeArrowheads="1"/>
            </p:cNvSpPr>
            <p:nvPr/>
          </p:nvSpPr>
          <p:spPr bwMode="auto">
            <a:xfrm>
              <a:off x="1056" y="2113"/>
              <a:ext cx="960" cy="479"/>
            </a:xfrm>
            <a:prstGeom prst="diamond">
              <a:avLst/>
            </a:prstGeom>
            <a:solidFill>
              <a:srgbClr val="FF9900"/>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555" b="1" dirty="0">
                  <a:latin typeface="微软雅黑" panose="020B0503020204020204" pitchFamily="34" charset="-122"/>
                  <a:ea typeface="微软雅黑" panose="020B0503020204020204" pitchFamily="34" charset="-122"/>
                </a:rPr>
                <a:t>组成</a:t>
              </a:r>
            </a:p>
          </p:txBody>
        </p:sp>
        <p:sp>
          <p:nvSpPr>
            <p:cNvPr id="82951" name="Text Box 9"/>
            <p:cNvSpPr txBox="1">
              <a:spLocks noChangeArrowheads="1"/>
            </p:cNvSpPr>
            <p:nvPr/>
          </p:nvSpPr>
          <p:spPr bwMode="auto">
            <a:xfrm>
              <a:off x="1152" y="3153"/>
              <a:ext cx="816" cy="457"/>
            </a:xfrm>
            <a:prstGeom prst="rect">
              <a:avLst/>
            </a:prstGeom>
            <a:solidFill>
              <a:srgbClr val="0070C0"/>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sz="1555" dirty="0"/>
                <a:t>学生</a:t>
              </a:r>
            </a:p>
          </p:txBody>
        </p:sp>
        <p:sp>
          <p:nvSpPr>
            <p:cNvPr id="87048" name="Line 10"/>
            <p:cNvSpPr>
              <a:spLocks noChangeShapeType="1"/>
            </p:cNvSpPr>
            <p:nvPr/>
          </p:nvSpPr>
          <p:spPr bwMode="auto">
            <a:xfrm flipV="1">
              <a:off x="1536" y="1632"/>
              <a:ext cx="0" cy="4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p>
          </p:txBody>
        </p:sp>
        <p:sp>
          <p:nvSpPr>
            <p:cNvPr id="87049" name="Line 11"/>
            <p:cNvSpPr>
              <a:spLocks noChangeShapeType="1"/>
            </p:cNvSpPr>
            <p:nvPr/>
          </p:nvSpPr>
          <p:spPr bwMode="auto">
            <a:xfrm>
              <a:off x="1536" y="2592"/>
              <a:ext cx="0" cy="5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p>
          </p:txBody>
        </p:sp>
        <p:sp>
          <p:nvSpPr>
            <p:cNvPr id="82954" name="Text Box 12"/>
            <p:cNvSpPr txBox="1">
              <a:spLocks noChangeArrowheads="1"/>
            </p:cNvSpPr>
            <p:nvPr/>
          </p:nvSpPr>
          <p:spPr bwMode="auto">
            <a:xfrm>
              <a:off x="1272" y="1745"/>
              <a:ext cx="236" cy="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kumimoji="1" lang="en-US" altLang="zh-CN" sz="2220" b="1" dirty="0">
                  <a:solidFill>
                    <a:schemeClr val="bg1">
                      <a:lumMod val="50000"/>
                    </a:schemeClr>
                  </a:solidFill>
                  <a:latin typeface="微软雅黑" panose="020B0503020204020204" pitchFamily="34" charset="-122"/>
                  <a:ea typeface="微软雅黑" panose="020B0503020204020204" pitchFamily="34" charset="-122"/>
                </a:rPr>
                <a:t>1</a:t>
              </a:r>
              <a:endParaRPr kumimoji="1" lang="en-US" altLang="zh-CN" sz="22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7051" name="Text Box 13"/>
            <p:cNvSpPr txBox="1">
              <a:spLocks noChangeArrowheads="1"/>
            </p:cNvSpPr>
            <p:nvPr/>
          </p:nvSpPr>
          <p:spPr bwMode="auto">
            <a:xfrm>
              <a:off x="1272" y="2696"/>
              <a:ext cx="240" cy="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220" b="1">
                  <a:solidFill>
                    <a:srgbClr val="7F7F7F"/>
                  </a:solidFill>
                  <a:latin typeface="微软雅黑" panose="020B0503020204020204" pitchFamily="34" charset="-122"/>
                  <a:ea typeface="微软雅黑" panose="020B0503020204020204" pitchFamily="34" charset="-122"/>
                </a:rPr>
                <a:t>n</a:t>
              </a:r>
            </a:p>
          </p:txBody>
        </p:sp>
        <p:sp>
          <p:nvSpPr>
            <p:cNvPr id="87052" name="Text Box 14"/>
            <p:cNvSpPr txBox="1">
              <a:spLocks noChangeArrowheads="1"/>
            </p:cNvSpPr>
            <p:nvPr/>
          </p:nvSpPr>
          <p:spPr bwMode="auto">
            <a:xfrm>
              <a:off x="1140" y="3653"/>
              <a:ext cx="864" cy="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20" b="1" dirty="0">
                  <a:solidFill>
                    <a:srgbClr val="7F7F7F"/>
                  </a:solidFill>
                  <a:latin typeface="微软雅黑" panose="020B0503020204020204" pitchFamily="34" charset="-122"/>
                  <a:ea typeface="微软雅黑" panose="020B0503020204020204" pitchFamily="34" charset="-122"/>
                </a:rPr>
                <a:t>1:n</a:t>
              </a:r>
              <a:r>
                <a:rPr kumimoji="1" lang="zh-CN" altLang="en-US" sz="2220" b="1" dirty="0">
                  <a:solidFill>
                    <a:srgbClr val="7F7F7F"/>
                  </a:solidFill>
                  <a:latin typeface="微软雅黑" panose="020B0503020204020204" pitchFamily="34" charset="-122"/>
                  <a:ea typeface="微软雅黑" panose="020B0503020204020204" pitchFamily="34" charset="-122"/>
                </a:rPr>
                <a:t>联系</a:t>
              </a:r>
            </a:p>
          </p:txBody>
        </p:sp>
      </p:gr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7830"/>
                                        </p:tgtEl>
                                        <p:attrNameLst>
                                          <p:attrName>style.visibility</p:attrName>
                                        </p:attrNameLst>
                                      </p:cBhvr>
                                      <p:to>
                                        <p:strVal val="visible"/>
                                      </p:to>
                                    </p:set>
                                    <p:anim calcmode="lin" valueType="num">
                                      <p:cBhvr additive="base">
                                        <p:cTn id="7" dur="1000" fill="hold"/>
                                        <p:tgtEl>
                                          <p:spTgt spid="77830"/>
                                        </p:tgtEl>
                                        <p:attrNameLst>
                                          <p:attrName>ppt_x</p:attrName>
                                        </p:attrNameLst>
                                      </p:cBhvr>
                                      <p:tavLst>
                                        <p:tav tm="0">
                                          <p:val>
                                            <p:strVal val="1+#ppt_w/2"/>
                                          </p:val>
                                        </p:tav>
                                        <p:tav tm="100000">
                                          <p:val>
                                            <p:strVal val="#ppt_x"/>
                                          </p:val>
                                        </p:tav>
                                      </p:tavLst>
                                    </p:anim>
                                    <p:anim calcmode="lin" valueType="num">
                                      <p:cBhvr additive="base">
                                        <p:cTn id="8" dur="1000" fill="hold"/>
                                        <p:tgtEl>
                                          <p:spTgt spid="778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831527" y="701577"/>
            <a:ext cx="5040561"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14" name="矩形 13"/>
          <p:cNvSpPr/>
          <p:nvPr/>
        </p:nvSpPr>
        <p:spPr>
          <a:xfrm>
            <a:off x="6016104" y="701577"/>
            <a:ext cx="4143896"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88066" name="Rectangle 2"/>
          <p:cNvSpPr>
            <a:spLocks noGrp="1" noChangeArrowheads="1"/>
          </p:cNvSpPr>
          <p:nvPr>
            <p:ph type="title"/>
          </p:nvPr>
        </p:nvSpPr>
        <p:spPr bwMode="auto">
          <a:xfrm>
            <a:off x="719765" y="120856"/>
            <a:ext cx="9076613" cy="49039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dirty="0"/>
              <a:t>两个实体型间</a:t>
            </a:r>
            <a:r>
              <a:rPr lang="zh-CN" altLang="en-US" dirty="0"/>
              <a:t>多对多</a:t>
            </a:r>
            <a:r>
              <a:rPr altLang="zh-CN" dirty="0"/>
              <a:t>联系</a:t>
            </a:r>
          </a:p>
        </p:txBody>
      </p:sp>
      <p:sp>
        <p:nvSpPr>
          <p:cNvPr id="94211" name="Rectangle 3"/>
          <p:cNvSpPr>
            <a:spLocks noGrp="1" noChangeArrowheads="1"/>
          </p:cNvSpPr>
          <p:nvPr>
            <p:ph sz="quarter" idx="10"/>
          </p:nvPr>
        </p:nvSpPr>
        <p:spPr bwMode="auto">
          <a:xfrm>
            <a:off x="960212" y="859272"/>
            <a:ext cx="4680513" cy="4154151"/>
          </a:xfrm>
        </p:spPr>
        <p:txBody>
          <a:bodyPr wrap="square">
            <a:spAutoFit/>
          </a:bodyPr>
          <a:lstStyle/>
          <a:p>
            <a:pPr marL="317500" indent="-317500" eaLnBrk="1" hangingPunct="1">
              <a:lnSpc>
                <a:spcPct val="150000"/>
              </a:lnSpc>
              <a:buSzPct val="80000"/>
              <a:defRPr/>
            </a:pPr>
            <a:r>
              <a:rPr lang="zh-CN" altLang="en-US" sz="2000" dirty="0">
                <a:solidFill>
                  <a:schemeClr val="tx1"/>
                </a:solidFill>
              </a:rPr>
              <a:t>多对多联系（</a:t>
            </a:r>
            <a:r>
              <a:rPr lang="en-US" altLang="zh-CN" sz="2000" dirty="0">
                <a:solidFill>
                  <a:schemeClr val="tx1"/>
                </a:solidFill>
              </a:rPr>
              <a:t>m:n</a:t>
            </a:r>
            <a:r>
              <a:rPr lang="zh-CN" altLang="en-US" sz="2000" dirty="0">
                <a:solidFill>
                  <a:schemeClr val="tx1"/>
                </a:solidFill>
              </a:rPr>
              <a:t>）</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如果对于实体集</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A</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中的每一个实体，实体集</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B</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中有</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n</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个实体（</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n≥0</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）与之联系，反之，对于实体集</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B</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中的每一个实体，实体集</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A</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中也有</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m</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个实体（</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m≥0</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）与之联系，则称实体集</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A</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与实体</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B</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具有多对多联系。记为</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m:n</a:t>
            </a:r>
          </a:p>
          <a:p>
            <a:pPr marL="317500" indent="-317500" eaLnBrk="1" hangingPunct="1">
              <a:lnSpc>
                <a:spcPct val="150000"/>
              </a:lnSpc>
              <a:buSzPct val="80000"/>
              <a:defRPr/>
            </a:pPr>
            <a:r>
              <a:rPr lang="zh-CN" altLang="en-US" sz="2000" dirty="0">
                <a:solidFill>
                  <a:schemeClr val="tx1"/>
                </a:solidFill>
              </a:rPr>
              <a:t>实例</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课程与学生之间的联系：</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一门课程同时有若干个学生选修</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一个学生可以同时选修多门课程</a:t>
            </a:r>
          </a:p>
        </p:txBody>
      </p:sp>
      <p:grpSp>
        <p:nvGrpSpPr>
          <p:cNvPr id="88068" name="Group 2052"/>
          <p:cNvGrpSpPr/>
          <p:nvPr/>
        </p:nvGrpSpPr>
        <p:grpSpPr bwMode="auto">
          <a:xfrm>
            <a:off x="7312248" y="1345332"/>
            <a:ext cx="1329972" cy="3462080"/>
            <a:chOff x="3770" y="1664"/>
            <a:chExt cx="754" cy="2357"/>
          </a:xfrm>
        </p:grpSpPr>
        <p:sp>
          <p:nvSpPr>
            <p:cNvPr id="83973" name="Text Box 7"/>
            <p:cNvSpPr txBox="1">
              <a:spLocks noChangeArrowheads="1"/>
            </p:cNvSpPr>
            <p:nvPr/>
          </p:nvSpPr>
          <p:spPr bwMode="auto">
            <a:xfrm>
              <a:off x="3823" y="1664"/>
              <a:ext cx="612" cy="366"/>
            </a:xfrm>
            <a:prstGeom prst="rect">
              <a:avLst/>
            </a:prstGeom>
            <a:solidFill>
              <a:srgbClr val="0070C0"/>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sz="1555" dirty="0"/>
                <a:t>课程</a:t>
              </a:r>
            </a:p>
          </p:txBody>
        </p:sp>
        <p:sp>
          <p:nvSpPr>
            <p:cNvPr id="83974" name="AutoShape 8"/>
            <p:cNvSpPr>
              <a:spLocks noChangeArrowheads="1"/>
            </p:cNvSpPr>
            <p:nvPr/>
          </p:nvSpPr>
          <p:spPr bwMode="auto">
            <a:xfrm>
              <a:off x="3787" y="2484"/>
              <a:ext cx="720" cy="428"/>
            </a:xfrm>
            <a:prstGeom prst="diamond">
              <a:avLst/>
            </a:prstGeom>
            <a:solidFill>
              <a:srgbClr val="FF9900"/>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555" b="1" dirty="0">
                  <a:latin typeface="微软雅黑" panose="020B0503020204020204" pitchFamily="34" charset="-122"/>
                  <a:ea typeface="微软雅黑" panose="020B0503020204020204" pitchFamily="34" charset="-122"/>
                </a:rPr>
                <a:t>选修</a:t>
              </a:r>
            </a:p>
          </p:txBody>
        </p:sp>
        <p:sp>
          <p:nvSpPr>
            <p:cNvPr id="83975" name="Text Box 9"/>
            <p:cNvSpPr txBox="1">
              <a:spLocks noChangeArrowheads="1"/>
            </p:cNvSpPr>
            <p:nvPr/>
          </p:nvSpPr>
          <p:spPr bwMode="auto">
            <a:xfrm>
              <a:off x="3823" y="3399"/>
              <a:ext cx="612" cy="350"/>
            </a:xfrm>
            <a:prstGeom prst="rect">
              <a:avLst/>
            </a:prstGeom>
            <a:solidFill>
              <a:srgbClr val="0070C0"/>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sz="1555" dirty="0"/>
                <a:t>学生</a:t>
              </a:r>
            </a:p>
          </p:txBody>
        </p:sp>
        <p:sp>
          <p:nvSpPr>
            <p:cNvPr id="88072" name="Line 10"/>
            <p:cNvSpPr>
              <a:spLocks noChangeShapeType="1"/>
            </p:cNvSpPr>
            <p:nvPr/>
          </p:nvSpPr>
          <p:spPr bwMode="auto">
            <a:xfrm flipV="1">
              <a:off x="4147" y="2054"/>
              <a:ext cx="0" cy="42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p>
          </p:txBody>
        </p:sp>
        <p:sp>
          <p:nvSpPr>
            <p:cNvPr id="88073" name="Line 11"/>
            <p:cNvSpPr>
              <a:spLocks noChangeShapeType="1"/>
            </p:cNvSpPr>
            <p:nvPr/>
          </p:nvSpPr>
          <p:spPr bwMode="auto">
            <a:xfrm>
              <a:off x="4147" y="2912"/>
              <a:ext cx="0" cy="51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p>
          </p:txBody>
        </p:sp>
        <p:sp>
          <p:nvSpPr>
            <p:cNvPr id="83978" name="Text Box 12"/>
            <p:cNvSpPr txBox="1">
              <a:spLocks noChangeArrowheads="1"/>
            </p:cNvSpPr>
            <p:nvPr/>
          </p:nvSpPr>
          <p:spPr bwMode="auto">
            <a:xfrm>
              <a:off x="3859" y="2182"/>
              <a:ext cx="180" cy="233"/>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en-US" altLang="zh-CN" sz="1555" dirty="0"/>
                <a:t>m</a:t>
              </a:r>
            </a:p>
          </p:txBody>
        </p:sp>
        <p:sp>
          <p:nvSpPr>
            <p:cNvPr id="83979" name="Text Box 13"/>
            <p:cNvSpPr txBox="1">
              <a:spLocks noChangeArrowheads="1"/>
            </p:cNvSpPr>
            <p:nvPr/>
          </p:nvSpPr>
          <p:spPr bwMode="auto">
            <a:xfrm>
              <a:off x="3895" y="3040"/>
              <a:ext cx="180" cy="233"/>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en-US" altLang="zh-CN" sz="1555" dirty="0"/>
                <a:t>n</a:t>
              </a:r>
            </a:p>
          </p:txBody>
        </p:sp>
        <p:sp>
          <p:nvSpPr>
            <p:cNvPr id="83980" name="Text Box 14"/>
            <p:cNvSpPr txBox="1">
              <a:spLocks noChangeArrowheads="1"/>
            </p:cNvSpPr>
            <p:nvPr/>
          </p:nvSpPr>
          <p:spPr bwMode="auto">
            <a:xfrm>
              <a:off x="3770" y="3788"/>
              <a:ext cx="754" cy="233"/>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en-US" altLang="zh-CN" sz="1555" dirty="0"/>
                <a:t>m:n</a:t>
              </a:r>
              <a:r>
                <a:rPr lang="zh-CN" altLang="en-US" sz="1555" dirty="0"/>
                <a:t>联系</a:t>
              </a:r>
            </a:p>
          </p:txBody>
        </p:sp>
      </p:grp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31527" y="701577"/>
            <a:ext cx="4472123"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17" name="矩形 16"/>
          <p:cNvSpPr/>
          <p:nvPr/>
        </p:nvSpPr>
        <p:spPr>
          <a:xfrm>
            <a:off x="5463674" y="701577"/>
            <a:ext cx="4696326"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8909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a:t>两个以上实体型之间的联系</a:t>
            </a:r>
          </a:p>
        </p:txBody>
      </p:sp>
      <p:sp>
        <p:nvSpPr>
          <p:cNvPr id="95235" name="Rectangle 3"/>
          <p:cNvSpPr>
            <a:spLocks noGrp="1" noChangeArrowheads="1"/>
          </p:cNvSpPr>
          <p:nvPr>
            <p:ph sz="quarter" idx="10"/>
          </p:nvPr>
        </p:nvSpPr>
        <p:spPr bwMode="auto">
          <a:xfrm>
            <a:off x="991551" y="959570"/>
            <a:ext cx="3970513" cy="5450018"/>
          </a:xfrm>
        </p:spPr>
        <p:txBody>
          <a:bodyPr wrap="square">
            <a:spAutoFit/>
          </a:bodyPr>
          <a:lstStyle/>
          <a:p>
            <a:pPr marL="317500" indent="-317500" eaLnBrk="1" hangingPunct="1">
              <a:lnSpc>
                <a:spcPct val="150000"/>
              </a:lnSpc>
              <a:buSzPct val="80000"/>
              <a:defRPr/>
            </a:pPr>
            <a:r>
              <a:rPr lang="zh-CN" altLang="en-US" sz="2000" dirty="0">
                <a:solidFill>
                  <a:schemeClr val="tx1"/>
                </a:solidFill>
              </a:rPr>
              <a:t>多个实体型间的一对一联系</a:t>
            </a:r>
            <a:endParaRPr lang="en-US" altLang="zh-CN" sz="2000" dirty="0">
              <a:solidFill>
                <a:schemeClr val="tx1"/>
              </a:solidFill>
            </a:endParaRPr>
          </a:p>
          <a:p>
            <a:pPr marL="317500" indent="-317500" eaLnBrk="1" hangingPunct="1">
              <a:lnSpc>
                <a:spcPct val="150000"/>
              </a:lnSpc>
              <a:buSzPct val="80000"/>
              <a:defRPr/>
            </a:pPr>
            <a:r>
              <a:rPr lang="zh-CN" altLang="en-US" sz="2000" dirty="0">
                <a:solidFill>
                  <a:schemeClr val="tx1"/>
                </a:solidFill>
              </a:rPr>
              <a:t>两个以上实体型间的多对多联系</a:t>
            </a:r>
            <a:endParaRPr lang="en-US" altLang="zh-CN" sz="2000" dirty="0">
              <a:solidFill>
                <a:schemeClr val="tx1"/>
              </a:solidFill>
            </a:endParaRPr>
          </a:p>
          <a:p>
            <a:pPr marL="317500" indent="-317500" eaLnBrk="1" hangingPunct="1">
              <a:lnSpc>
                <a:spcPct val="150000"/>
              </a:lnSpc>
              <a:buSzPct val="80000"/>
              <a:defRPr/>
            </a:pPr>
            <a:r>
              <a:rPr lang="zh-CN" altLang="en-US" sz="2000" dirty="0">
                <a:solidFill>
                  <a:schemeClr val="tx1"/>
                </a:solidFill>
              </a:rPr>
              <a:t>实例：供应商、项目、零件三个实体型</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一个供应商可以供给多个项目多种零件</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每个项目可以使用多个供应商供应的零件</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每种零件可由不同供应商供给</a:t>
            </a:r>
          </a:p>
          <a:p>
            <a:pPr marL="501015" lvl="1" indent="-201295" eaLnBrk="1" hangingPunct="1">
              <a:buSzPct val="100000"/>
              <a:buFont typeface="Arial" panose="020B0604020202020204" pitchFamily="34" charset="0"/>
              <a:buChar char="-"/>
              <a:defRPr/>
            </a:pPr>
            <a:endParaRPr lang="zh-CN" altLang="en-US" sz="1780" dirty="0">
              <a:latin typeface="Arial" panose="020B0604020202020204" pitchFamily="34" charset="0"/>
            </a:endParaRPr>
          </a:p>
          <a:p>
            <a:pPr marL="317500" indent="-317500" eaLnBrk="1" hangingPunct="1">
              <a:lnSpc>
                <a:spcPct val="150000"/>
              </a:lnSpc>
              <a:buSzPct val="80000"/>
              <a:defRPr/>
            </a:pPr>
            <a:endParaRPr lang="en-US" altLang="zh-CN" sz="2000" dirty="0">
              <a:solidFill>
                <a:schemeClr val="tx1">
                  <a:lumMod val="50000"/>
                  <a:lumOff val="50000"/>
                </a:schemeClr>
              </a:solidFill>
            </a:endParaRPr>
          </a:p>
        </p:txBody>
      </p:sp>
      <p:grpSp>
        <p:nvGrpSpPr>
          <p:cNvPr id="89092" name="Group 4"/>
          <p:cNvGrpSpPr/>
          <p:nvPr/>
        </p:nvGrpSpPr>
        <p:grpSpPr bwMode="auto">
          <a:xfrm>
            <a:off x="5521977" y="1111974"/>
            <a:ext cx="4640791" cy="3901449"/>
            <a:chOff x="361" y="1067"/>
            <a:chExt cx="2631" cy="2654"/>
          </a:xfrm>
        </p:grpSpPr>
        <p:sp>
          <p:nvSpPr>
            <p:cNvPr id="84997" name="Text Box 5"/>
            <p:cNvSpPr txBox="1">
              <a:spLocks noChangeArrowheads="1"/>
            </p:cNvSpPr>
            <p:nvPr/>
          </p:nvSpPr>
          <p:spPr bwMode="auto">
            <a:xfrm>
              <a:off x="1229" y="1067"/>
              <a:ext cx="816" cy="333"/>
            </a:xfrm>
            <a:prstGeom prst="rect">
              <a:avLst/>
            </a:prstGeom>
            <a:solidFill>
              <a:srgbClr val="0070C0"/>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sz="1555" dirty="0"/>
                <a:t>供应商</a:t>
              </a:r>
            </a:p>
          </p:txBody>
        </p:sp>
        <p:sp>
          <p:nvSpPr>
            <p:cNvPr id="84998" name="AutoShape 6"/>
            <p:cNvSpPr>
              <a:spLocks noChangeArrowheads="1"/>
            </p:cNvSpPr>
            <p:nvPr/>
          </p:nvSpPr>
          <p:spPr bwMode="auto">
            <a:xfrm>
              <a:off x="1181" y="1935"/>
              <a:ext cx="960" cy="480"/>
            </a:xfrm>
            <a:prstGeom prst="diamond">
              <a:avLst/>
            </a:prstGeom>
            <a:solidFill>
              <a:srgbClr val="FF9900"/>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555" b="1">
                  <a:latin typeface="微软雅黑" panose="020B0503020204020204" pitchFamily="34" charset="-122"/>
                  <a:ea typeface="微软雅黑" panose="020B0503020204020204" pitchFamily="34" charset="-122"/>
                </a:rPr>
                <a:t>供应</a:t>
              </a:r>
            </a:p>
          </p:txBody>
        </p:sp>
        <p:sp>
          <p:nvSpPr>
            <p:cNvPr id="84999" name="Text Box 7"/>
            <p:cNvSpPr txBox="1">
              <a:spLocks noChangeArrowheads="1"/>
            </p:cNvSpPr>
            <p:nvPr/>
          </p:nvSpPr>
          <p:spPr bwMode="auto">
            <a:xfrm>
              <a:off x="509" y="3039"/>
              <a:ext cx="816" cy="336"/>
            </a:xfrm>
            <a:prstGeom prst="rect">
              <a:avLst/>
            </a:prstGeom>
            <a:solidFill>
              <a:srgbClr val="0070C0"/>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sz="1555" dirty="0"/>
                <a:t>项目</a:t>
              </a:r>
            </a:p>
          </p:txBody>
        </p:sp>
        <p:sp>
          <p:nvSpPr>
            <p:cNvPr id="89096" name="Line 8"/>
            <p:cNvSpPr>
              <a:spLocks noChangeShapeType="1"/>
            </p:cNvSpPr>
            <p:nvPr/>
          </p:nvSpPr>
          <p:spPr bwMode="auto">
            <a:xfrm flipV="1">
              <a:off x="1661" y="1455"/>
              <a:ext cx="0" cy="4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p>
          </p:txBody>
        </p:sp>
        <p:sp>
          <p:nvSpPr>
            <p:cNvPr id="89097" name="Line 9"/>
            <p:cNvSpPr>
              <a:spLocks noChangeShapeType="1"/>
            </p:cNvSpPr>
            <p:nvPr/>
          </p:nvSpPr>
          <p:spPr bwMode="auto">
            <a:xfrm flipH="1">
              <a:off x="989" y="2175"/>
              <a:ext cx="192" cy="81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p>
          </p:txBody>
        </p:sp>
        <p:sp>
          <p:nvSpPr>
            <p:cNvPr id="85002" name="Text Box 10"/>
            <p:cNvSpPr txBox="1">
              <a:spLocks noChangeArrowheads="1"/>
            </p:cNvSpPr>
            <p:nvPr/>
          </p:nvSpPr>
          <p:spPr bwMode="auto">
            <a:xfrm>
              <a:off x="1277" y="1599"/>
              <a:ext cx="240" cy="233"/>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en-US" altLang="zh-CN" sz="1555" dirty="0"/>
                <a:t>m</a:t>
              </a:r>
            </a:p>
          </p:txBody>
        </p:sp>
        <p:sp>
          <p:nvSpPr>
            <p:cNvPr id="85003" name="Text Box 11"/>
            <p:cNvSpPr txBox="1">
              <a:spLocks noChangeArrowheads="1"/>
            </p:cNvSpPr>
            <p:nvPr/>
          </p:nvSpPr>
          <p:spPr bwMode="auto">
            <a:xfrm>
              <a:off x="2381" y="2568"/>
              <a:ext cx="240" cy="233"/>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en-US" altLang="zh-CN" sz="1555" dirty="0"/>
                <a:t>p</a:t>
              </a:r>
            </a:p>
          </p:txBody>
        </p:sp>
        <p:sp>
          <p:nvSpPr>
            <p:cNvPr id="85004" name="Text Box 12"/>
            <p:cNvSpPr txBox="1">
              <a:spLocks noChangeArrowheads="1"/>
            </p:cNvSpPr>
            <p:nvPr/>
          </p:nvSpPr>
          <p:spPr bwMode="auto">
            <a:xfrm>
              <a:off x="361" y="3488"/>
              <a:ext cx="2631" cy="233"/>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sz="1555" dirty="0"/>
                <a:t>两个以上实体型间</a:t>
              </a:r>
              <a:r>
                <a:rPr lang="en-US" altLang="zh-CN" sz="1555" dirty="0"/>
                <a:t>m:n</a:t>
              </a:r>
              <a:r>
                <a:rPr lang="zh-CN" altLang="en-US" sz="1555" dirty="0"/>
                <a:t>联系</a:t>
              </a:r>
            </a:p>
          </p:txBody>
        </p:sp>
        <p:sp>
          <p:nvSpPr>
            <p:cNvPr id="85005" name="Text Box 13"/>
            <p:cNvSpPr txBox="1">
              <a:spLocks noChangeArrowheads="1"/>
            </p:cNvSpPr>
            <p:nvPr/>
          </p:nvSpPr>
          <p:spPr bwMode="auto">
            <a:xfrm>
              <a:off x="2045" y="3039"/>
              <a:ext cx="816" cy="355"/>
            </a:xfrm>
            <a:prstGeom prst="rect">
              <a:avLst/>
            </a:prstGeom>
            <a:solidFill>
              <a:srgbClr val="0070C0"/>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sz="1555" dirty="0"/>
                <a:t>零件</a:t>
              </a:r>
            </a:p>
          </p:txBody>
        </p:sp>
        <p:sp>
          <p:nvSpPr>
            <p:cNvPr id="89102" name="Line 14"/>
            <p:cNvSpPr>
              <a:spLocks noChangeShapeType="1"/>
            </p:cNvSpPr>
            <p:nvPr/>
          </p:nvSpPr>
          <p:spPr bwMode="auto">
            <a:xfrm>
              <a:off x="2141" y="2175"/>
              <a:ext cx="263" cy="86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p>
          </p:txBody>
        </p:sp>
        <p:sp>
          <p:nvSpPr>
            <p:cNvPr id="85007" name="Text Box 15"/>
            <p:cNvSpPr txBox="1">
              <a:spLocks noChangeArrowheads="1"/>
            </p:cNvSpPr>
            <p:nvPr/>
          </p:nvSpPr>
          <p:spPr bwMode="auto">
            <a:xfrm>
              <a:off x="748" y="2523"/>
              <a:ext cx="240" cy="233"/>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en-US" altLang="zh-CN" sz="1555" dirty="0"/>
                <a:t>n</a:t>
              </a:r>
            </a:p>
          </p:txBody>
        </p:sp>
      </p:gr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0117" name="Picture 12"/>
          <p:cNvPicPr>
            <a:picLocks noChangeAspect="1" noChangeArrowheads="1"/>
          </p:cNvPicPr>
          <p:nvPr/>
        </p:nvPicPr>
        <p:blipFill>
          <a:blip r:embed="rId3">
            <a:extLst>
              <a:ext uri="{28A0092B-C50C-407E-A947-70E740481C1C}">
                <a14:useLocalDpi xmlns:a14="http://schemas.microsoft.com/office/drawing/2010/main" val="0"/>
              </a:ext>
            </a:extLst>
          </a:blip>
          <a:srcRect l="1772" t="22794" r="2362" b="23056"/>
          <a:stretch>
            <a:fillRect/>
          </a:stretch>
        </p:blipFill>
        <p:spPr bwMode="auto">
          <a:xfrm>
            <a:off x="950245" y="3289548"/>
            <a:ext cx="6081889" cy="2146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9011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a:t>单个实体型内的联系</a:t>
            </a:r>
          </a:p>
        </p:txBody>
      </p:sp>
      <p:sp>
        <p:nvSpPr>
          <p:cNvPr id="552963" name="Rectangle 3"/>
          <p:cNvSpPr>
            <a:spLocks noGrp="1" noChangeArrowheads="1"/>
          </p:cNvSpPr>
          <p:nvPr>
            <p:ph sz="quarter" idx="10"/>
          </p:nvPr>
        </p:nvSpPr>
        <p:spPr bwMode="auto"/>
        <p:txBody>
          <a:bodyPr>
            <a:spAutoFit/>
          </a:bodyPr>
          <a:lstStyle/>
          <a:p>
            <a:pPr marL="317500" indent="-317500" eaLnBrk="1" hangingPunct="1">
              <a:lnSpc>
                <a:spcPct val="150000"/>
              </a:lnSpc>
              <a:buSzPct val="80000"/>
              <a:defRPr/>
            </a:pPr>
            <a:r>
              <a:rPr lang="zh-CN" altLang="en-US" sz="2000" dirty="0">
                <a:solidFill>
                  <a:schemeClr val="tx1">
                    <a:lumMod val="50000"/>
                    <a:lumOff val="50000"/>
                  </a:schemeClr>
                </a:solidFill>
              </a:rPr>
              <a:t>实例</a:t>
            </a:r>
          </a:p>
          <a:p>
            <a:pPr marL="501015" lvl="1" indent="-201295" eaLnBrk="1" hangingPunct="1">
              <a:lnSpc>
                <a:spcPct val="150000"/>
              </a:lnSpc>
              <a:buSzPct val="100000"/>
              <a:buFont typeface="Arial" panose="020B0604020202020204" pitchFamily="34" charset="0"/>
              <a:buChar char="-"/>
              <a:defRPr/>
            </a:pPr>
            <a:r>
              <a:rPr lang="zh-CN" altLang="en-US" sz="1780" dirty="0"/>
              <a:t> </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职工实体型内部具有领导与被领导的联系</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某一职工（干部）“领导”若干名职工</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一个职工仅被另外一个职工直接领导</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这是一对多的联系</a:t>
            </a:r>
          </a:p>
        </p:txBody>
      </p:sp>
      <p:grpSp>
        <p:nvGrpSpPr>
          <p:cNvPr id="552964" name="Group 4"/>
          <p:cNvGrpSpPr/>
          <p:nvPr/>
        </p:nvGrpSpPr>
        <p:grpSpPr bwMode="auto">
          <a:xfrm>
            <a:off x="6665621" y="1201316"/>
            <a:ext cx="2540000" cy="2999753"/>
            <a:chOff x="3936" y="1037"/>
            <a:chExt cx="1440" cy="2042"/>
          </a:xfrm>
        </p:grpSpPr>
        <p:sp>
          <p:nvSpPr>
            <p:cNvPr id="86022" name="Text Box 5"/>
            <p:cNvSpPr txBox="1">
              <a:spLocks noChangeArrowheads="1"/>
            </p:cNvSpPr>
            <p:nvPr/>
          </p:nvSpPr>
          <p:spPr bwMode="auto">
            <a:xfrm>
              <a:off x="4128" y="1037"/>
              <a:ext cx="816" cy="348"/>
            </a:xfrm>
            <a:prstGeom prst="rect">
              <a:avLst/>
            </a:prstGeom>
            <a:solidFill>
              <a:srgbClr val="0070C0"/>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400" b="1">
                  <a:latin typeface="微软雅黑" panose="020B0503020204020204" pitchFamily="34" charset="-122"/>
                  <a:ea typeface="微软雅黑" panose="020B0503020204020204" pitchFamily="34" charset="-122"/>
                </a:defRPr>
              </a:lvl1pPr>
              <a:lvl2pPr marL="457200" defTabSz="914400" eaLnBrk="1" latinLnBrk="0" hangingPunct="1">
                <a:defRPr sz="1800"/>
              </a:lvl2pPr>
              <a:lvl3pPr marL="914400" defTabSz="914400" eaLnBrk="1" latinLnBrk="0" hangingPunct="1">
                <a:defRPr sz="1800"/>
              </a:lvl3pPr>
              <a:lvl4pPr marL="1371600" defTabSz="914400" eaLnBrk="1" latinLnBrk="0" hangingPunct="1">
                <a:defRPr sz="1800"/>
              </a:lvl4pPr>
              <a:lvl5pPr marL="1828800" defTabSz="914400" eaLnBrk="1" latinLnBrk="0" hangingPunct="1">
                <a:defRPr sz="1800"/>
              </a:lvl5pPr>
              <a:lvl6pPr>
                <a:defRPr sz="1800"/>
              </a:lvl6pPr>
              <a:lvl7pPr>
                <a:defRPr sz="1800"/>
              </a:lvl7pPr>
              <a:lvl8pPr>
                <a:defRPr sz="1800"/>
              </a:lvl8pPr>
              <a:lvl9pPr>
                <a:defRPr sz="1800"/>
              </a:lvl9pPr>
            </a:lstStyle>
            <a:p>
              <a:pPr>
                <a:defRPr/>
              </a:pPr>
              <a:r>
                <a:rPr lang="zh-CN" altLang="en-US" sz="1555"/>
                <a:t>职工</a:t>
              </a:r>
            </a:p>
          </p:txBody>
        </p:sp>
        <p:sp>
          <p:nvSpPr>
            <p:cNvPr id="86023" name="AutoShape 6"/>
            <p:cNvSpPr>
              <a:spLocks noChangeArrowheads="1"/>
            </p:cNvSpPr>
            <p:nvPr/>
          </p:nvSpPr>
          <p:spPr bwMode="auto">
            <a:xfrm>
              <a:off x="4080" y="1920"/>
              <a:ext cx="960" cy="479"/>
            </a:xfrm>
            <a:prstGeom prst="diamond">
              <a:avLst/>
            </a:prstGeom>
            <a:solidFill>
              <a:srgbClr val="FF9900"/>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555" b="1">
                  <a:latin typeface="微软雅黑" panose="020B0503020204020204" pitchFamily="34" charset="-122"/>
                  <a:ea typeface="微软雅黑" panose="020B0503020204020204" pitchFamily="34" charset="-122"/>
                </a:rPr>
                <a:t>领导</a:t>
              </a:r>
            </a:p>
          </p:txBody>
        </p:sp>
        <p:sp>
          <p:nvSpPr>
            <p:cNvPr id="86024" name="Line 7"/>
            <p:cNvSpPr>
              <a:spLocks noChangeShapeType="1"/>
            </p:cNvSpPr>
            <p:nvPr/>
          </p:nvSpPr>
          <p:spPr bwMode="auto">
            <a:xfrm flipV="1">
              <a:off x="4418" y="1390"/>
              <a:ext cx="0" cy="576"/>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sp>
          <p:nvSpPr>
            <p:cNvPr id="86025" name="Line 8"/>
            <p:cNvSpPr>
              <a:spLocks noChangeShapeType="1"/>
            </p:cNvSpPr>
            <p:nvPr/>
          </p:nvSpPr>
          <p:spPr bwMode="auto">
            <a:xfrm>
              <a:off x="4704" y="1402"/>
              <a:ext cx="0" cy="575"/>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sp>
          <p:nvSpPr>
            <p:cNvPr id="86026" name="Text Box 9"/>
            <p:cNvSpPr txBox="1">
              <a:spLocks noChangeArrowheads="1"/>
            </p:cNvSpPr>
            <p:nvPr/>
          </p:nvSpPr>
          <p:spPr bwMode="auto">
            <a:xfrm>
              <a:off x="4080" y="1584"/>
              <a:ext cx="240" cy="348"/>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latin typeface="微软雅黑" panose="020B0503020204020204" pitchFamily="34" charset="-122"/>
                  <a:ea typeface="微软雅黑" panose="020B0503020204020204" pitchFamily="34" charset="-122"/>
                </a:defRPr>
              </a:lvl1pPr>
              <a:lvl2pPr marL="457200" defTabSz="914400" eaLnBrk="1" latinLnBrk="0" hangingPunct="1">
                <a:defRPr sz="1800"/>
              </a:lvl2pPr>
              <a:lvl3pPr marL="914400" defTabSz="914400" eaLnBrk="1" latinLnBrk="0" hangingPunct="1">
                <a:defRPr sz="1800"/>
              </a:lvl3pPr>
              <a:lvl4pPr marL="1371600" defTabSz="914400" eaLnBrk="1" latinLnBrk="0" hangingPunct="1">
                <a:defRPr sz="1800"/>
              </a:lvl4pPr>
              <a:lvl5pPr marL="1828800" defTabSz="914400" eaLnBrk="1" latinLnBrk="0" hangingPunct="1">
                <a:defRPr sz="1800"/>
              </a:lvl5pPr>
              <a:lvl6pPr>
                <a:defRPr sz="1800"/>
              </a:lvl6pPr>
              <a:lvl7pPr>
                <a:defRPr sz="1800"/>
              </a:lvl7pPr>
              <a:lvl8pPr>
                <a:defRPr sz="1800"/>
              </a:lvl8pPr>
              <a:lvl9pPr>
                <a:defRPr sz="1800"/>
              </a:lvl9pPr>
            </a:lstStyle>
            <a:p>
              <a:pPr>
                <a:defRPr/>
              </a:pPr>
              <a:r>
                <a:rPr lang="en-US" altLang="zh-CN" sz="1555">
                  <a:solidFill>
                    <a:schemeClr val="bg1">
                      <a:lumMod val="50000"/>
                    </a:schemeClr>
                  </a:solidFill>
                </a:rPr>
                <a:t>1</a:t>
              </a:r>
              <a:endParaRPr lang="en-US" altLang="zh-CN" sz="1555" dirty="0">
                <a:solidFill>
                  <a:schemeClr val="bg1">
                    <a:lumMod val="50000"/>
                  </a:schemeClr>
                </a:solidFill>
              </a:endParaRPr>
            </a:p>
          </p:txBody>
        </p:sp>
        <p:sp>
          <p:nvSpPr>
            <p:cNvPr id="86027" name="Text Box 10"/>
            <p:cNvSpPr txBox="1">
              <a:spLocks noChangeArrowheads="1"/>
            </p:cNvSpPr>
            <p:nvPr/>
          </p:nvSpPr>
          <p:spPr bwMode="auto">
            <a:xfrm>
              <a:off x="4752" y="1584"/>
              <a:ext cx="240" cy="348"/>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latin typeface="微软雅黑" panose="020B0503020204020204" pitchFamily="34" charset="-122"/>
                  <a:ea typeface="微软雅黑" panose="020B0503020204020204" pitchFamily="34" charset="-122"/>
                </a:defRPr>
              </a:lvl1pPr>
              <a:lvl2pPr marL="457200" defTabSz="914400" eaLnBrk="1" latinLnBrk="0" hangingPunct="1">
                <a:defRPr sz="1800"/>
              </a:lvl2pPr>
              <a:lvl3pPr marL="914400" defTabSz="914400" eaLnBrk="1" latinLnBrk="0" hangingPunct="1">
                <a:defRPr sz="1800"/>
              </a:lvl3pPr>
              <a:lvl4pPr marL="1371600" defTabSz="914400" eaLnBrk="1" latinLnBrk="0" hangingPunct="1">
                <a:defRPr sz="1800"/>
              </a:lvl4pPr>
              <a:lvl5pPr marL="1828800" defTabSz="914400" eaLnBrk="1" latinLnBrk="0" hangingPunct="1">
                <a:defRPr sz="1800"/>
              </a:lvl5pPr>
              <a:lvl6pPr>
                <a:defRPr sz="1800"/>
              </a:lvl6pPr>
              <a:lvl7pPr>
                <a:defRPr sz="1800"/>
              </a:lvl7pPr>
              <a:lvl8pPr>
                <a:defRPr sz="1800"/>
              </a:lvl8pPr>
              <a:lvl9pPr>
                <a:defRPr sz="1800"/>
              </a:lvl9pPr>
            </a:lstStyle>
            <a:p>
              <a:pPr>
                <a:defRPr/>
              </a:pPr>
              <a:r>
                <a:rPr lang="en-US" altLang="zh-CN" sz="1555">
                  <a:solidFill>
                    <a:schemeClr val="bg1">
                      <a:lumMod val="50000"/>
                    </a:schemeClr>
                  </a:solidFill>
                </a:rPr>
                <a:t>n</a:t>
              </a:r>
            </a:p>
          </p:txBody>
        </p:sp>
        <p:sp>
          <p:nvSpPr>
            <p:cNvPr id="86028" name="Text Box 11"/>
            <p:cNvSpPr txBox="1">
              <a:spLocks noChangeArrowheads="1"/>
            </p:cNvSpPr>
            <p:nvPr/>
          </p:nvSpPr>
          <p:spPr bwMode="auto">
            <a:xfrm>
              <a:off x="3936" y="2543"/>
              <a:ext cx="1440" cy="536"/>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latin typeface="微软雅黑" panose="020B0503020204020204" pitchFamily="34" charset="-122"/>
                  <a:ea typeface="微软雅黑" panose="020B0503020204020204" pitchFamily="34" charset="-122"/>
                </a:defRPr>
              </a:lvl1pPr>
              <a:lvl2pPr marL="457200" defTabSz="914400" eaLnBrk="1" latinLnBrk="0" hangingPunct="1">
                <a:defRPr sz="1800"/>
              </a:lvl2pPr>
              <a:lvl3pPr marL="914400" defTabSz="914400" eaLnBrk="1" latinLnBrk="0" hangingPunct="1">
                <a:defRPr sz="1800"/>
              </a:lvl3pPr>
              <a:lvl4pPr marL="1371600" defTabSz="914400" eaLnBrk="1" latinLnBrk="0" hangingPunct="1">
                <a:defRPr sz="1800"/>
              </a:lvl4pPr>
              <a:lvl5pPr marL="1828800" defTabSz="914400" eaLnBrk="1" latinLnBrk="0" hangingPunct="1">
                <a:defRPr sz="1800"/>
              </a:lvl5pPr>
              <a:lvl6pPr>
                <a:defRPr sz="1800"/>
              </a:lvl6pPr>
              <a:lvl7pPr>
                <a:defRPr sz="1800"/>
              </a:lvl7pPr>
              <a:lvl8pPr>
                <a:defRPr sz="1800"/>
              </a:lvl8pPr>
              <a:lvl9pPr>
                <a:defRPr sz="1800"/>
              </a:lvl9pPr>
            </a:lstStyle>
            <a:p>
              <a:pPr>
                <a:defRPr/>
              </a:pPr>
              <a:r>
                <a:rPr lang="zh-CN" altLang="en-US" sz="1555" dirty="0">
                  <a:solidFill>
                    <a:schemeClr val="bg1">
                      <a:lumMod val="50000"/>
                    </a:schemeClr>
                  </a:solidFill>
                </a:rPr>
                <a:t>单个实体型内部</a:t>
              </a:r>
              <a:r>
                <a:rPr lang="en-US" altLang="zh-CN" sz="1555">
                  <a:solidFill>
                    <a:schemeClr val="bg1">
                      <a:lumMod val="50000"/>
                    </a:schemeClr>
                  </a:solidFill>
                </a:rPr>
                <a:t>1:n</a:t>
              </a:r>
              <a:r>
                <a:rPr lang="zh-CN" altLang="en-US" sz="1555">
                  <a:solidFill>
                    <a:schemeClr val="bg1">
                      <a:lumMod val="50000"/>
                    </a:schemeClr>
                  </a:solidFill>
                </a:rPr>
                <a:t>联系</a:t>
              </a:r>
              <a:endParaRPr lang="zh-CN" altLang="en-US" sz="1555" dirty="0">
                <a:solidFill>
                  <a:schemeClr val="bg1">
                    <a:lumMod val="50000"/>
                  </a:schemeClr>
                </a:solidFill>
              </a:endParaRPr>
            </a:p>
          </p:txBody>
        </p:sp>
      </p:gr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52963">
                                            <p:txEl>
                                              <p:pRg st="0" end="0"/>
                                            </p:txEl>
                                          </p:spTgt>
                                        </p:tgtEl>
                                        <p:attrNameLst>
                                          <p:attrName>style.visibility</p:attrName>
                                        </p:attrNameLst>
                                      </p:cBhvr>
                                      <p:to>
                                        <p:strVal val="visible"/>
                                      </p:to>
                                    </p:set>
                                    <p:animEffect transition="in" filter="checkerboard(across)">
                                      <p:cBhvr>
                                        <p:cTn id="7" dur="500"/>
                                        <p:tgtEl>
                                          <p:spTgt spid="552963">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52963">
                                            <p:txEl>
                                              <p:pRg st="1" end="1"/>
                                            </p:txEl>
                                          </p:spTgt>
                                        </p:tgtEl>
                                        <p:attrNameLst>
                                          <p:attrName>style.visibility</p:attrName>
                                        </p:attrNameLst>
                                      </p:cBhvr>
                                      <p:to>
                                        <p:strVal val="visible"/>
                                      </p:to>
                                    </p:set>
                                    <p:animEffect transition="in" filter="checkerboard(across)">
                                      <p:cBhvr>
                                        <p:cTn id="10" dur="500"/>
                                        <p:tgtEl>
                                          <p:spTgt spid="552963">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552963">
                                            <p:txEl>
                                              <p:pRg st="2" end="2"/>
                                            </p:txEl>
                                          </p:spTgt>
                                        </p:tgtEl>
                                        <p:attrNameLst>
                                          <p:attrName>style.visibility</p:attrName>
                                        </p:attrNameLst>
                                      </p:cBhvr>
                                      <p:to>
                                        <p:strVal val="visible"/>
                                      </p:to>
                                    </p:set>
                                    <p:animEffect transition="in" filter="checkerboard(across)">
                                      <p:cBhvr>
                                        <p:cTn id="13" dur="500"/>
                                        <p:tgtEl>
                                          <p:spTgt spid="552963">
                                            <p:txEl>
                                              <p:pRg st="2" end="2"/>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552963">
                                            <p:txEl>
                                              <p:pRg st="3" end="3"/>
                                            </p:txEl>
                                          </p:spTgt>
                                        </p:tgtEl>
                                        <p:attrNameLst>
                                          <p:attrName>style.visibility</p:attrName>
                                        </p:attrNameLst>
                                      </p:cBhvr>
                                      <p:to>
                                        <p:strVal val="visible"/>
                                      </p:to>
                                    </p:set>
                                    <p:animEffect transition="in" filter="checkerboard(across)">
                                      <p:cBhvr>
                                        <p:cTn id="16" dur="500"/>
                                        <p:tgtEl>
                                          <p:spTgt spid="552963">
                                            <p:txEl>
                                              <p:pRg st="3" end="3"/>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552963">
                                            <p:txEl>
                                              <p:pRg st="4" end="4"/>
                                            </p:txEl>
                                          </p:spTgt>
                                        </p:tgtEl>
                                        <p:attrNameLst>
                                          <p:attrName>style.visibility</p:attrName>
                                        </p:attrNameLst>
                                      </p:cBhvr>
                                      <p:to>
                                        <p:strVal val="visible"/>
                                      </p:to>
                                    </p:set>
                                    <p:animEffect transition="in" filter="checkerboard(across)">
                                      <p:cBhvr>
                                        <p:cTn id="19" dur="500"/>
                                        <p:tgtEl>
                                          <p:spTgt spid="55296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552964"/>
                                        </p:tgtEl>
                                        <p:attrNameLst>
                                          <p:attrName>style.visibility</p:attrName>
                                        </p:attrNameLst>
                                      </p:cBhvr>
                                      <p:to>
                                        <p:strVal val="visible"/>
                                      </p:to>
                                    </p:set>
                                    <p:anim calcmode="lin" valueType="num">
                                      <p:cBhvr additive="base">
                                        <p:cTn id="24" dur="500" fill="hold"/>
                                        <p:tgtEl>
                                          <p:spTgt spid="552964"/>
                                        </p:tgtEl>
                                        <p:attrNameLst>
                                          <p:attrName>ppt_x</p:attrName>
                                        </p:attrNameLst>
                                      </p:cBhvr>
                                      <p:tavLst>
                                        <p:tav tm="0">
                                          <p:val>
                                            <p:strVal val="1+#ppt_w/2"/>
                                          </p:val>
                                        </p:tav>
                                        <p:tav tm="100000">
                                          <p:val>
                                            <p:strVal val="#ppt_x"/>
                                          </p:val>
                                        </p:tav>
                                      </p:tavLst>
                                    </p:anim>
                                    <p:anim calcmode="lin" valueType="num">
                                      <p:cBhvr additive="base">
                                        <p:cTn id="25" dur="500" fill="hold"/>
                                        <p:tgtEl>
                                          <p:spTgt spid="5529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3"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3513208" y="1633364"/>
            <a:ext cx="6316486" cy="2975681"/>
          </a:xfrm>
          <a:prstGeom prst="ellipse">
            <a:avLst/>
          </a:prstGeom>
          <a:solidFill>
            <a:srgbClr val="0070C0"/>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endParaRPr lang="zh-CN" altLang="en-US" sz="1555" b="1" dirty="0">
              <a:latin typeface="微软雅黑" panose="020B0503020204020204" pitchFamily="34" charset="-122"/>
              <a:ea typeface="微软雅黑" panose="020B0503020204020204" pitchFamily="34" charset="-122"/>
            </a:endParaRPr>
          </a:p>
        </p:txBody>
      </p:sp>
      <p:sp>
        <p:nvSpPr>
          <p:cNvPr id="13" name="椭圆 12"/>
          <p:cNvSpPr/>
          <p:nvPr/>
        </p:nvSpPr>
        <p:spPr>
          <a:xfrm>
            <a:off x="5513458" y="2113142"/>
            <a:ext cx="4161013" cy="2097264"/>
          </a:xfrm>
          <a:prstGeom prst="ellipse">
            <a:avLst/>
          </a:prstGeom>
          <a:solidFill>
            <a:schemeClr val="bg1"/>
          </a:solidFill>
          <a:ln>
            <a:solidFill>
              <a:schemeClr val="tx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r>
              <a:rPr lang="zh-CN" altLang="en-US" sz="1555" b="1" dirty="0">
                <a:latin typeface="微软雅黑" panose="020B0503020204020204" pitchFamily="34" charset="-122"/>
                <a:ea typeface="微软雅黑" panose="020B0503020204020204" pitchFamily="34" charset="-122"/>
              </a:rPr>
              <a:t>实体集</a:t>
            </a:r>
          </a:p>
        </p:txBody>
      </p:sp>
      <p:sp>
        <p:nvSpPr>
          <p:cNvPr id="9114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a:t>七个概念之间的示意图</a:t>
            </a:r>
          </a:p>
        </p:txBody>
      </p:sp>
      <p:sp>
        <p:nvSpPr>
          <p:cNvPr id="2" name="椭圆 1"/>
          <p:cNvSpPr/>
          <p:nvPr/>
        </p:nvSpPr>
        <p:spPr>
          <a:xfrm>
            <a:off x="183456" y="2247197"/>
            <a:ext cx="2801056" cy="1841500"/>
          </a:xfrm>
          <a:prstGeom prst="ellipse">
            <a:avLst/>
          </a:prstGeom>
          <a:solidFill>
            <a:srgbClr val="0070C0"/>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780" b="1" dirty="0">
                <a:latin typeface="微软雅黑" panose="020B0503020204020204" pitchFamily="34" charset="-122"/>
                <a:ea typeface="微软雅黑" panose="020B0503020204020204" pitchFamily="34" charset="-122"/>
              </a:rPr>
              <a:t>实体集</a:t>
            </a:r>
          </a:p>
        </p:txBody>
      </p:sp>
      <p:sp>
        <p:nvSpPr>
          <p:cNvPr id="5" name="椭圆 4"/>
          <p:cNvSpPr/>
          <p:nvPr/>
        </p:nvSpPr>
        <p:spPr>
          <a:xfrm>
            <a:off x="5673971" y="2845156"/>
            <a:ext cx="1278820" cy="721430"/>
          </a:xfrm>
          <a:prstGeom prst="ellipse">
            <a:avLst/>
          </a:prstGeom>
          <a:solidFill>
            <a:srgbClr val="FFC000"/>
          </a:solidFill>
          <a:ln>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r>
              <a:rPr lang="zh-CN" altLang="en-US" sz="1555" b="1" dirty="0">
                <a:solidFill>
                  <a:schemeClr val="bg1">
                    <a:lumMod val="50000"/>
                  </a:schemeClr>
                </a:solidFill>
                <a:latin typeface="微软雅黑" panose="020B0503020204020204" pitchFamily="34" charset="-122"/>
                <a:ea typeface="微软雅黑" panose="020B0503020204020204" pitchFamily="34" charset="-122"/>
              </a:rPr>
              <a:t>实体</a:t>
            </a:r>
          </a:p>
        </p:txBody>
      </p:sp>
      <p:grpSp>
        <p:nvGrpSpPr>
          <p:cNvPr id="10" name="组合 9"/>
          <p:cNvGrpSpPr/>
          <p:nvPr/>
        </p:nvGrpSpPr>
        <p:grpSpPr bwMode="auto">
          <a:xfrm>
            <a:off x="7434333" y="2619378"/>
            <a:ext cx="2000250" cy="1172986"/>
            <a:chOff x="6300192" y="3385863"/>
            <a:chExt cx="1800200" cy="1055813"/>
          </a:xfrm>
          <a:solidFill>
            <a:srgbClr val="FFC000"/>
          </a:solidFill>
        </p:grpSpPr>
        <p:sp>
          <p:nvSpPr>
            <p:cNvPr id="6" name="椭圆 5"/>
            <p:cNvSpPr/>
            <p:nvPr/>
          </p:nvSpPr>
          <p:spPr>
            <a:xfrm>
              <a:off x="6300192" y="3385863"/>
              <a:ext cx="1800200" cy="1055813"/>
            </a:xfrm>
            <a:prstGeom prst="ellipse">
              <a:avLst/>
            </a:prstGeom>
            <a:grpFill/>
            <a:ln>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椭圆 6"/>
            <p:cNvSpPr/>
            <p:nvPr/>
          </p:nvSpPr>
          <p:spPr>
            <a:xfrm>
              <a:off x="7056032" y="3949686"/>
              <a:ext cx="741352" cy="385809"/>
            </a:xfrm>
            <a:prstGeom prst="ellipse">
              <a:avLst/>
            </a:prstGeom>
            <a:noFill/>
            <a:ln w="12700">
              <a:noFill/>
              <a:prstDash val="sysDot"/>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r>
                <a:rPr lang="zh-CN" altLang="en-US" sz="1555" b="1" dirty="0">
                  <a:solidFill>
                    <a:schemeClr val="bg1">
                      <a:lumMod val="50000"/>
                    </a:schemeClr>
                  </a:solidFill>
                  <a:latin typeface="微软雅黑" panose="020B0503020204020204" pitchFamily="34" charset="-122"/>
                  <a:ea typeface="微软雅黑" panose="020B0503020204020204" pitchFamily="34" charset="-122"/>
                </a:rPr>
                <a:t>码</a:t>
              </a:r>
            </a:p>
          </p:txBody>
        </p:sp>
        <p:sp>
          <p:nvSpPr>
            <p:cNvPr id="9" name="TextBox 8"/>
            <p:cNvSpPr txBox="1"/>
            <p:nvPr/>
          </p:nvSpPr>
          <p:spPr>
            <a:xfrm>
              <a:off x="6587526" y="3606551"/>
              <a:ext cx="1265219" cy="306425"/>
            </a:xfrm>
            <a:prstGeom prst="rect">
              <a:avLst/>
            </a:prstGeom>
            <a:noFill/>
            <a:ln>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eaLnBrk="1" hangingPunct="1">
                <a:defRPr/>
              </a:pPr>
              <a:r>
                <a:rPr lang="zh-CN" altLang="en-US" sz="1555" dirty="0"/>
                <a:t>属性</a:t>
              </a:r>
              <a:r>
                <a:rPr lang="en-US" altLang="zh-CN" sz="1555" dirty="0"/>
                <a:t>1…n(</a:t>
              </a:r>
              <a:r>
                <a:rPr lang="zh-CN" altLang="en-US" sz="1555" dirty="0"/>
                <a:t>域</a:t>
              </a:r>
              <a:r>
                <a:rPr lang="en-US" altLang="zh-CN" sz="1555" dirty="0"/>
                <a:t>)</a:t>
              </a:r>
              <a:endParaRPr lang="zh-CN" altLang="en-US" sz="1555" dirty="0"/>
            </a:p>
          </p:txBody>
        </p:sp>
      </p:grpSp>
      <p:sp>
        <p:nvSpPr>
          <p:cNvPr id="14" name="TextBox 13"/>
          <p:cNvSpPr txBox="1"/>
          <p:nvPr/>
        </p:nvSpPr>
        <p:spPr>
          <a:xfrm>
            <a:off x="6748181" y="2271892"/>
            <a:ext cx="1405819" cy="342194"/>
          </a:xfrm>
          <a:prstGeom prst="rect">
            <a:avLst/>
          </a:prstGeom>
          <a:noFill/>
          <a:ln>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eaLnBrk="1" hangingPunct="1">
              <a:defRPr/>
            </a:pPr>
            <a:r>
              <a:rPr lang="zh-CN" altLang="en-US" sz="1555" dirty="0"/>
              <a:t>实体型</a:t>
            </a:r>
          </a:p>
        </p:txBody>
      </p:sp>
      <p:cxnSp>
        <p:nvCxnSpPr>
          <p:cNvPr id="12" name="直接连接符 11"/>
          <p:cNvCxnSpPr>
            <a:endCxn id="6" idx="2"/>
          </p:cNvCxnSpPr>
          <p:nvPr/>
        </p:nvCxnSpPr>
        <p:spPr>
          <a:xfrm>
            <a:off x="6952792" y="3206753"/>
            <a:ext cx="481541"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rot="2194100">
            <a:off x="3645356" y="2825753"/>
            <a:ext cx="1439333" cy="758472"/>
          </a:xfrm>
          <a:prstGeom prst="ellipse">
            <a:avLst/>
          </a:prstGeom>
          <a:solidFill>
            <a:schemeClr val="bg1">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r>
              <a:rPr lang="zh-CN" altLang="en-US" sz="1555" b="1" dirty="0">
                <a:solidFill>
                  <a:schemeClr val="tx1"/>
                </a:solidFill>
                <a:latin typeface="微软雅黑" panose="020B0503020204020204" pitchFamily="34" charset="-122"/>
                <a:ea typeface="微软雅黑" panose="020B0503020204020204" pitchFamily="34" charset="-122"/>
              </a:rPr>
              <a:t>实体型</a:t>
            </a:r>
          </a:p>
        </p:txBody>
      </p:sp>
      <p:cxnSp>
        <p:nvCxnSpPr>
          <p:cNvPr id="16" name="直接箭头连接符 15"/>
          <p:cNvCxnSpPr>
            <a:endCxn id="13" idx="2"/>
          </p:cNvCxnSpPr>
          <p:nvPr/>
        </p:nvCxnSpPr>
        <p:spPr>
          <a:xfrm flipV="1">
            <a:off x="4878982" y="3161774"/>
            <a:ext cx="634476" cy="12347"/>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515097" y="2270129"/>
            <a:ext cx="1405819" cy="342194"/>
          </a:xfrm>
          <a:prstGeom prst="rect">
            <a:avLst/>
          </a:prstGeom>
          <a:noFill/>
          <a:ln>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eaLnBrk="1" hangingPunct="1">
              <a:defRPr/>
            </a:pPr>
            <a:r>
              <a:rPr lang="zh-CN" altLang="en-US" sz="1555" dirty="0">
                <a:solidFill>
                  <a:schemeClr val="bg1"/>
                </a:solidFill>
              </a:rPr>
              <a:t>实体集</a:t>
            </a:r>
          </a:p>
        </p:txBody>
      </p:sp>
      <p:sp>
        <p:nvSpPr>
          <p:cNvPr id="25" name="TextBox 24"/>
          <p:cNvSpPr txBox="1"/>
          <p:nvPr/>
        </p:nvSpPr>
        <p:spPr>
          <a:xfrm>
            <a:off x="4472764" y="2753434"/>
            <a:ext cx="1405819" cy="340430"/>
          </a:xfrm>
          <a:prstGeom prst="rect">
            <a:avLst/>
          </a:prstGeom>
          <a:noFill/>
          <a:ln>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eaLnBrk="1" hangingPunct="1">
              <a:defRPr/>
            </a:pPr>
            <a:r>
              <a:rPr lang="en-US" altLang="zh-CN" sz="1555" dirty="0">
                <a:solidFill>
                  <a:schemeClr val="bg1"/>
                </a:solidFill>
              </a:rPr>
              <a:t>R</a:t>
            </a:r>
            <a:endParaRPr lang="zh-CN" altLang="en-US" sz="1555" dirty="0">
              <a:solidFill>
                <a:schemeClr val="bg1"/>
              </a:solidFill>
            </a:endParaRPr>
          </a:p>
        </p:txBody>
      </p:sp>
      <p:cxnSp>
        <p:nvCxnSpPr>
          <p:cNvPr id="26" name="直接箭头连接符 25"/>
          <p:cNvCxnSpPr/>
          <p:nvPr/>
        </p:nvCxnSpPr>
        <p:spPr>
          <a:xfrm flipV="1">
            <a:off x="2989333" y="3167947"/>
            <a:ext cx="590903" cy="12348"/>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553653" y="2809879"/>
            <a:ext cx="1405819" cy="342194"/>
          </a:xfrm>
          <a:prstGeom prst="rect">
            <a:avLst/>
          </a:prstGeom>
          <a:noFill/>
          <a:ln>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eaLnBrk="1" hangingPunct="1">
              <a:defRPr/>
            </a:pPr>
            <a:r>
              <a:rPr lang="en-US" altLang="zh-CN" sz="1555" dirty="0"/>
              <a:t>R</a:t>
            </a:r>
            <a:endParaRPr lang="zh-CN" altLang="en-US" sz="1555" dirty="0"/>
          </a:p>
        </p:txBody>
      </p:sp>
      <p:pic>
        <p:nvPicPr>
          <p:cNvPr id="1026" name="Picture 2" descr="主キー（primary key）を複数のカラムに、その名は複合主キー（composite primary key ） - ts0818のブログ"/>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6200000">
            <a:off x="8091949" y="3245773"/>
            <a:ext cx="461261" cy="46126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par>
                                <p:cTn id="14" presetID="21" presetClass="entr" presetSubtype="1"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heel(1)">
                                      <p:cBhvr>
                                        <p:cTn id="16" dur="2000"/>
                                        <p:tgtEl>
                                          <p:spTgt spid="12"/>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heel(1)">
                                      <p:cBhvr>
                                        <p:cTn id="19" dur="2000"/>
                                        <p:tgtEl>
                                          <p:spTgt spid="14"/>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heel(1)">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p:cTn id="32" dur="500" fill="hold"/>
                                        <p:tgtEl>
                                          <p:spTgt spid="25"/>
                                        </p:tgtEl>
                                        <p:attrNameLst>
                                          <p:attrName>ppt_w</p:attrName>
                                        </p:attrNameLst>
                                      </p:cBhvr>
                                      <p:tavLst>
                                        <p:tav tm="0">
                                          <p:val>
                                            <p:fltVal val="0"/>
                                          </p:val>
                                        </p:tav>
                                        <p:tav tm="100000">
                                          <p:val>
                                            <p:strVal val="#ppt_w"/>
                                          </p:val>
                                        </p:tav>
                                      </p:tavLst>
                                    </p:anim>
                                    <p:anim calcmode="lin" valueType="num">
                                      <p:cBhvr>
                                        <p:cTn id="33" dur="500" fill="hold"/>
                                        <p:tgtEl>
                                          <p:spTgt spid="25"/>
                                        </p:tgtEl>
                                        <p:attrNameLst>
                                          <p:attrName>ppt_h</p:attrName>
                                        </p:attrNameLst>
                                      </p:cBhvr>
                                      <p:tavLst>
                                        <p:tav tm="0">
                                          <p:val>
                                            <p:fltVal val="0"/>
                                          </p:val>
                                        </p:tav>
                                        <p:tav tm="100000">
                                          <p:val>
                                            <p:strVal val="#ppt_h"/>
                                          </p:val>
                                        </p:tav>
                                      </p:tavLst>
                                    </p:anim>
                                    <p:animEffect transition="in" filter="fade">
                                      <p:cBhvr>
                                        <p:cTn id="34" dur="500"/>
                                        <p:tgtEl>
                                          <p:spTgt spid="2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circle(in)">
                                      <p:cBhvr>
                                        <p:cTn id="49" dur="20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circle(in)">
                                      <p:cBhvr>
                                        <p:cTn id="54" dur="2000"/>
                                        <p:tgtEl>
                                          <p:spTgt spid="26"/>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circle(in)">
                                      <p:cBhvr>
                                        <p:cTn id="57" dur="2000"/>
                                        <p:tgtEl>
                                          <p:spTgt spid="27"/>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circle(in)">
                                      <p:cBhvr>
                                        <p:cTn id="6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3" grpId="0" animBg="1"/>
      <p:bldP spid="2" grpId="0" animBg="1"/>
      <p:bldP spid="5" grpId="0" animBg="1"/>
      <p:bldP spid="14" grpId="0"/>
      <p:bldP spid="17" grpId="0" animBg="1"/>
      <p:bldP spid="24" grpId="0"/>
      <p:bldP spid="25"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31528" y="841277"/>
            <a:ext cx="4104456" cy="48737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47106"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lstStyle/>
          <a:p>
            <a:r>
              <a:rPr dirty="0"/>
              <a:t>数据</a:t>
            </a:r>
          </a:p>
        </p:txBody>
      </p:sp>
      <p:sp>
        <p:nvSpPr>
          <p:cNvPr id="11" name="Rectangle 3"/>
          <p:cNvSpPr txBox="1">
            <a:spLocks noChangeArrowheads="1"/>
          </p:cNvSpPr>
          <p:nvPr/>
        </p:nvSpPr>
        <p:spPr bwMode="auto">
          <a:xfrm>
            <a:off x="998276" y="1105968"/>
            <a:ext cx="3721684" cy="4199804"/>
          </a:xfrm>
          <a:prstGeom prst="rect">
            <a:avLst/>
          </a:prstGeom>
        </p:spPr>
        <p:txBody>
          <a:bodyPr wrap="square">
            <a:spAutoFit/>
          </a:bodyPr>
          <a:lstStyle>
            <a:lvl1pPr marL="341630" indent="-341630" algn="l" defTabSz="91313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680" indent="-284480" algn="l" defTabSz="91313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730" indent="-227330" algn="l" defTabSz="91313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930" indent="-227330" algn="l" defTabSz="91313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6130" indent="-227330" algn="l" defTabSz="91313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17500" indent="-317500" eaLnBrk="1" hangingPunct="1">
              <a:lnSpc>
                <a:spcPts val="3000"/>
              </a:lnSpc>
              <a:buSzPct val="80000"/>
              <a:buFont typeface="Wingdings" panose="05000000000000000000" pitchFamily="2" charset="2"/>
              <a:buChar char="l"/>
              <a:defRPr/>
            </a:pPr>
            <a:r>
              <a:rPr lang="zh-CN" altLang="en-US" sz="20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数据：是数据库中存储的基本对象</a:t>
            </a:r>
          </a:p>
          <a:p>
            <a:pPr marL="317500" indent="-317500" eaLnBrk="1" hangingPunct="1">
              <a:lnSpc>
                <a:spcPts val="3000"/>
              </a:lnSpc>
              <a:buSzPct val="80000"/>
              <a:buFont typeface="Wingdings" panose="05000000000000000000" pitchFamily="2" charset="2"/>
              <a:buChar char="l"/>
              <a:defRPr/>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数据的定义：描述事物的符号记录</a:t>
            </a:r>
          </a:p>
          <a:p>
            <a:pPr marL="317500" indent="-317500" eaLnBrk="1" hangingPunct="1">
              <a:lnSpc>
                <a:spcPts val="3000"/>
              </a:lnSpc>
              <a:buSzPct val="80000"/>
              <a:buFont typeface="Wingdings" panose="05000000000000000000" pitchFamily="2" charset="2"/>
              <a:buChar char="l"/>
              <a:defRPr/>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数据的种类：文字、图形、图像、声音</a:t>
            </a:r>
          </a:p>
          <a:p>
            <a:pPr marL="317500" indent="-317500" eaLnBrk="1" hangingPunct="1">
              <a:lnSpc>
                <a:spcPts val="3000"/>
              </a:lnSpc>
              <a:buSzPct val="80000"/>
              <a:buFont typeface="Wingdings" panose="05000000000000000000" pitchFamily="2" charset="2"/>
              <a:buChar char="l"/>
              <a:defRPr/>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数据的特点：数据与其语义是不可分的</a:t>
            </a:r>
          </a:p>
          <a:p>
            <a:pPr marL="317500" indent="-317500" eaLnBrk="1" hangingPunct="1">
              <a:lnSpc>
                <a:spcPts val="3000"/>
              </a:lnSpc>
              <a:buSzPct val="80000"/>
              <a:buFont typeface="Wingdings" panose="05000000000000000000" pitchFamily="2" charset="2"/>
              <a:buChar char="l"/>
              <a:defRPr/>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数据的语义</a:t>
            </a:r>
          </a:p>
          <a:p>
            <a:pPr marL="501015" lvl="1" indent="-201295" eaLnBrk="1" hangingPunct="1">
              <a:lnSpc>
                <a:spcPts val="3000"/>
              </a:lnSpc>
              <a:buSzPct val="100000"/>
              <a:buFont typeface="Arial" panose="020B0604020202020204" pitchFamily="34" charset="0"/>
              <a:buChar char="-"/>
              <a:defRPr/>
            </a:pPr>
            <a:r>
              <a:rPr lang="zh-CN" altLang="en-US" sz="1800" dirty="0">
                <a:solidFill>
                  <a:schemeClr val="tx1">
                    <a:lumMod val="95000"/>
                    <a:lumOff val="5000"/>
                  </a:schemeClr>
                </a:solidFill>
                <a:latin typeface="华文中宋" panose="02010600040101010101" pitchFamily="2" charset="-122"/>
                <a:ea typeface="华文中宋" panose="02010600040101010101" pitchFamily="2" charset="-122"/>
              </a:rPr>
              <a:t>如：</a:t>
            </a:r>
            <a:r>
              <a:rPr lang="en-US" altLang="zh-CN" sz="1800" dirty="0">
                <a:solidFill>
                  <a:schemeClr val="tx1">
                    <a:lumMod val="95000"/>
                    <a:lumOff val="5000"/>
                  </a:schemeClr>
                </a:solidFill>
                <a:latin typeface="华文中宋" panose="02010600040101010101" pitchFamily="2" charset="-122"/>
                <a:ea typeface="华文中宋" panose="02010600040101010101" pitchFamily="2" charset="-122"/>
              </a:rPr>
              <a:t>52</a:t>
            </a:r>
            <a:r>
              <a:rPr lang="zh-CN" altLang="en-US" sz="1800" dirty="0">
                <a:solidFill>
                  <a:schemeClr val="tx1">
                    <a:lumMod val="95000"/>
                    <a:lumOff val="5000"/>
                  </a:schemeClr>
                </a:solidFill>
                <a:latin typeface="华文中宋" panose="02010600040101010101" pitchFamily="2" charset="-122"/>
                <a:ea typeface="华文中宋" panose="02010600040101010101" pitchFamily="2" charset="-122"/>
              </a:rPr>
              <a:t>是体重公斤</a:t>
            </a: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bwMode="auto">
          <a:xfrm>
            <a:off x="719765" y="120856"/>
            <a:ext cx="9136196" cy="49039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dirty="0">
                <a:highlight>
                  <a:srgbClr val="FFFF00"/>
                </a:highlight>
              </a:rPr>
              <a:t>概念模型的表示方法：</a:t>
            </a:r>
            <a:r>
              <a:rPr lang="en-US" altLang="zh-CN" dirty="0">
                <a:highlight>
                  <a:srgbClr val="FFFF00"/>
                </a:highlight>
              </a:rPr>
              <a:t>E-R</a:t>
            </a:r>
            <a:r>
              <a:rPr altLang="zh-CN" dirty="0">
                <a:highlight>
                  <a:srgbClr val="FFFF00"/>
                </a:highlight>
              </a:rPr>
              <a:t>图</a:t>
            </a:r>
          </a:p>
        </p:txBody>
      </p:sp>
      <p:sp>
        <p:nvSpPr>
          <p:cNvPr id="89091" name="Rectangle 3"/>
          <p:cNvSpPr>
            <a:spLocks noChangeArrowheads="1"/>
          </p:cNvSpPr>
          <p:nvPr/>
        </p:nvSpPr>
        <p:spPr bwMode="auto">
          <a:xfrm>
            <a:off x="687158" y="711682"/>
            <a:ext cx="9029286"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101593" tIns="50797" rIns="101593" bIns="50797"/>
          <a:lstStyle>
            <a:lvl1pPr marL="342900" indent="-342900"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nSpc>
                <a:spcPct val="150000"/>
              </a:lnSpc>
              <a:spcBef>
                <a:spcPct val="35000"/>
              </a:spcBef>
              <a:buClr>
                <a:schemeClr val="bg1">
                  <a:lumMod val="50000"/>
                </a:schemeClr>
              </a:buClr>
              <a:buSzPct val="90000"/>
              <a:buFont typeface="Wingdings" panose="05000000000000000000" pitchFamily="2" charset="2"/>
              <a:buChar char="l"/>
              <a:defRPr/>
            </a:pPr>
            <a:r>
              <a:rPr lang="zh-CN" altLang="en-US" sz="2400" b="1" dirty="0">
                <a:solidFill>
                  <a:srgbClr val="FF0000"/>
                </a:solidFill>
                <a:latin typeface="微软雅黑" panose="020B0503020204020204" pitchFamily="34" charset="-122"/>
                <a:ea typeface="微软雅黑" panose="020B0503020204020204" pitchFamily="34" charset="-122"/>
              </a:rPr>
              <a:t>矩形：</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表示实体型，矩形框内写明实体名；</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50000"/>
              </a:lnSpc>
              <a:spcBef>
                <a:spcPct val="35000"/>
              </a:spcBef>
              <a:buClr>
                <a:schemeClr val="bg1">
                  <a:lumMod val="50000"/>
                </a:schemeClr>
              </a:buClr>
              <a:buSzPct val="90000"/>
              <a:buFont typeface="Wingdings" panose="05000000000000000000" pitchFamily="2" charset="2"/>
              <a:buChar char="l"/>
              <a:defRPr/>
            </a:pPr>
            <a:r>
              <a:rPr lang="zh-CN" altLang="en-US" sz="2400" b="1" dirty="0">
                <a:solidFill>
                  <a:srgbClr val="FF0000"/>
                </a:solidFill>
                <a:latin typeface="微软雅黑" panose="020B0503020204020204" pitchFamily="34" charset="-122"/>
                <a:ea typeface="微软雅黑" panose="020B0503020204020204" pitchFamily="34" charset="-122"/>
              </a:rPr>
              <a:t>椭圆：</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表示实体的属性，并用无向边将其与相应的实体型连接起来；</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endParaRPr>
          </a:p>
          <a:p>
            <a:pPr marL="317500" indent="-317500">
              <a:lnSpc>
                <a:spcPct val="150000"/>
              </a:lnSpc>
              <a:spcBef>
                <a:spcPct val="35000"/>
              </a:spcBef>
              <a:buClr>
                <a:schemeClr val="bg1">
                  <a:lumMod val="50000"/>
                </a:schemeClr>
              </a:buClr>
              <a:buSzPct val="90000"/>
              <a:buFont typeface="Wingdings" panose="05000000000000000000" pitchFamily="2" charset="2"/>
              <a:buChar char="l"/>
              <a:defRPr/>
            </a:pPr>
            <a:r>
              <a:rPr lang="zh-CN" altLang="en-US" sz="2400" b="1" dirty="0">
                <a:solidFill>
                  <a:srgbClr val="FF0000"/>
                </a:solidFill>
                <a:latin typeface="微软雅黑" panose="020B0503020204020204" pitchFamily="34" charset="-122"/>
                <a:ea typeface="微软雅黑" panose="020B0503020204020204" pitchFamily="34" charset="-122"/>
              </a:rPr>
              <a:t>菱形：</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表示实体型之间的联系，在菱形框内写明联系名，并用无向边分别与有关实体型连接起来，同时在无向边旁标上联系的类型（</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1:1,1:n</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或</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m:n</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92164" name="Picture 4"/>
          <p:cNvPicPr>
            <a:picLocks noChangeAspect="1" noChangeArrowheads="1"/>
          </p:cNvPicPr>
          <p:nvPr/>
        </p:nvPicPr>
        <p:blipFill>
          <a:blip r:embed="rId2">
            <a:extLst>
              <a:ext uri="{28A0092B-C50C-407E-A947-70E740481C1C}">
                <a14:useLocalDpi xmlns:a14="http://schemas.microsoft.com/office/drawing/2010/main" val="0"/>
              </a:ext>
            </a:extLst>
          </a:blip>
          <a:srcRect l="1050" t="30756" r="1050" b="30756"/>
          <a:stretch>
            <a:fillRect/>
          </a:stretch>
        </p:blipFill>
        <p:spPr bwMode="auto">
          <a:xfrm>
            <a:off x="1191568" y="3490737"/>
            <a:ext cx="8524876"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Lst>
        </p:spPr>
      </p:pic>
      <p:cxnSp>
        <p:nvCxnSpPr>
          <p:cNvPr id="3" name="直接连接符 2"/>
          <p:cNvCxnSpPr/>
          <p:nvPr/>
        </p:nvCxnSpPr>
        <p:spPr>
          <a:xfrm>
            <a:off x="2919760" y="3929427"/>
            <a:ext cx="399879" cy="78090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3319639" y="3929427"/>
            <a:ext cx="800806" cy="80080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423816" y="4497406"/>
            <a:ext cx="959556" cy="23988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2695290" y="4490344"/>
            <a:ext cx="640291" cy="23988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120445" y="4873724"/>
            <a:ext cx="103893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760105" y="4873724"/>
            <a:ext cx="3192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7103048" y="3929427"/>
            <a:ext cx="800806" cy="80080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7840584" y="3973574"/>
            <a:ext cx="1120069" cy="80080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6" name="组合 1"/>
          <p:cNvGrpSpPr/>
          <p:nvPr/>
        </p:nvGrpSpPr>
        <p:grpSpPr bwMode="auto">
          <a:xfrm>
            <a:off x="1254125" y="1086556"/>
            <a:ext cx="8466667" cy="3630083"/>
            <a:chOff x="1128712" y="913284"/>
            <a:chExt cx="7763768" cy="3410425"/>
          </a:xfrm>
        </p:grpSpPr>
        <p:pic>
          <p:nvPicPr>
            <p:cNvPr id="93188" name="Picture 5"/>
            <p:cNvPicPr>
              <a:picLocks noChangeAspect="1" noChangeArrowheads="1"/>
            </p:cNvPicPr>
            <p:nvPr/>
          </p:nvPicPr>
          <p:blipFill>
            <a:blip r:embed="rId2">
              <a:extLst>
                <a:ext uri="{28A0092B-C50C-407E-A947-70E740481C1C}">
                  <a14:useLocalDpi xmlns:a14="http://schemas.microsoft.com/office/drawing/2010/main" val="0"/>
                </a:ext>
              </a:extLst>
            </a:blip>
            <a:srcRect l="952" t="14656" r="1706" b="16931"/>
            <a:stretch>
              <a:fillRect/>
            </a:stretch>
          </p:blipFill>
          <p:spPr bwMode="auto">
            <a:xfrm>
              <a:off x="1128712" y="913284"/>
              <a:ext cx="7763768" cy="341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0">
                  <a:solidFill>
                    <a:srgbClr val="000000"/>
                  </a:solidFill>
                  <a:miter lim="800000"/>
                  <a:headEnd/>
                  <a:tailEnd/>
                </a14:hiddenLine>
              </a:ext>
            </a:extLst>
          </p:spPr>
        </p:pic>
        <p:sp>
          <p:nvSpPr>
            <p:cNvPr id="93189" name="Text Box 6"/>
            <p:cNvSpPr txBox="1">
              <a:spLocks noChangeArrowheads="1"/>
            </p:cNvSpPr>
            <p:nvPr/>
          </p:nvSpPr>
          <p:spPr bwMode="auto">
            <a:xfrm>
              <a:off x="1609219" y="3424278"/>
              <a:ext cx="1128887" cy="385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593" tIns="50797" rIns="101593" bIns="50797">
              <a:spAutoFit/>
            </a:bodyPr>
            <a:lstStyle>
              <a:defPPr>
                <a:defRPr lang="zh-CN"/>
              </a:defPPr>
              <a:lvl1pPr marL="342900" indent="-342900" algn="ctr" eaLnBrk="1" hangingPunct="1">
                <a:spcBef>
                  <a:spcPct val="20000"/>
                </a:spcBef>
                <a:defRPr sz="1800" b="1">
                  <a:solidFill>
                    <a:srgbClr val="FF0000"/>
                  </a:solidFill>
                  <a:latin typeface="华文中宋" panose="02010600040101010101" pitchFamily="2" charset="-122"/>
                  <a:ea typeface="华文中宋" panose="02010600040101010101" pitchFamily="2"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sz="2000" dirty="0"/>
                <a:t>多值属性</a:t>
              </a:r>
            </a:p>
          </p:txBody>
        </p:sp>
        <p:sp>
          <p:nvSpPr>
            <p:cNvPr id="93190" name="Text Box 7"/>
            <p:cNvSpPr txBox="1">
              <a:spLocks noChangeArrowheads="1"/>
            </p:cNvSpPr>
            <p:nvPr/>
          </p:nvSpPr>
          <p:spPr bwMode="auto">
            <a:xfrm>
              <a:off x="6825331" y="3793604"/>
              <a:ext cx="1364075" cy="385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593" tIns="50797" rIns="101593" bIns="50797">
              <a:spAutoFit/>
            </a:bodyPr>
            <a:lstStyle>
              <a:lvl1pPr marL="342900" indent="-342900">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2000" b="1" dirty="0">
                  <a:solidFill>
                    <a:srgbClr val="FF0000"/>
                  </a:solidFill>
                  <a:latin typeface="华文中宋" panose="02010600040101010101" pitchFamily="2" charset="-122"/>
                  <a:ea typeface="华文中宋" panose="02010600040101010101" pitchFamily="2" charset="-122"/>
                </a:rPr>
                <a:t>可获得属性</a:t>
              </a:r>
            </a:p>
          </p:txBody>
        </p:sp>
        <p:sp>
          <p:nvSpPr>
            <p:cNvPr id="90118" name="Text Box 8"/>
            <p:cNvSpPr txBox="1">
              <a:spLocks noChangeArrowheads="1"/>
            </p:cNvSpPr>
            <p:nvPr/>
          </p:nvSpPr>
          <p:spPr bwMode="auto">
            <a:xfrm>
              <a:off x="4749424" y="1993749"/>
              <a:ext cx="1128887" cy="385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593" tIns="50797" rIns="101593" bIns="50797">
              <a:spAutoFit/>
            </a:bodyPr>
            <a:lstStyle>
              <a:defPPr>
                <a:defRPr lang="zh-CN"/>
              </a:defPPr>
              <a:lvl1pPr marL="342900" indent="-342900" algn="ctr" eaLnBrk="1" hangingPunct="1">
                <a:spcBef>
                  <a:spcPct val="20000"/>
                </a:spcBef>
                <a:defRPr sz="1800" b="1">
                  <a:solidFill>
                    <a:srgbClr val="FF0000"/>
                  </a:solidFill>
                  <a:latin typeface="华文中宋" panose="02010600040101010101" pitchFamily="2" charset="-122"/>
                  <a:ea typeface="华文中宋" panose="02010600040101010101" pitchFamily="2"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sz="2000" dirty="0"/>
                <a:t>组合属性</a:t>
              </a:r>
            </a:p>
          </p:txBody>
        </p:sp>
      </p:grpSp>
      <p:sp>
        <p:nvSpPr>
          <p:cNvPr id="93187"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a:t>不同属性类型</a:t>
            </a:r>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9" name="Picture 4"/>
          <p:cNvPicPr>
            <a:picLocks noChangeAspect="1" noChangeArrowheads="1"/>
          </p:cNvPicPr>
          <p:nvPr/>
        </p:nvPicPr>
        <p:blipFill>
          <a:blip r:embed="rId2">
            <a:extLst>
              <a:ext uri="{28A0092B-C50C-407E-A947-70E740481C1C}">
                <a14:useLocalDpi xmlns:a14="http://schemas.microsoft.com/office/drawing/2010/main" val="0"/>
              </a:ext>
            </a:extLst>
          </a:blip>
          <a:srcRect l="1115" t="28876" r="1640" b="28612"/>
          <a:stretch>
            <a:fillRect/>
          </a:stretch>
        </p:blipFill>
        <p:spPr bwMode="auto">
          <a:xfrm>
            <a:off x="1335584" y="3609190"/>
            <a:ext cx="7200800" cy="1966727"/>
          </a:xfrm>
          <a:prstGeom prst="round2DiagRect">
            <a:avLst>
              <a:gd name="adj1" fmla="val 16667"/>
              <a:gd name="adj2" fmla="val 0"/>
            </a:avLst>
          </a:prstGeom>
          <a:ln w="88900" cap="sq">
            <a:noFill/>
            <a:miter lim="800000"/>
            <a:headEnd/>
            <a:tailEnd/>
          </a:ln>
          <a:effectLst/>
        </p:spPr>
      </p:pic>
      <p:grpSp>
        <p:nvGrpSpPr>
          <p:cNvPr id="94211" name="组合 1"/>
          <p:cNvGrpSpPr/>
          <p:nvPr/>
        </p:nvGrpSpPr>
        <p:grpSpPr bwMode="auto">
          <a:xfrm>
            <a:off x="4071888" y="840164"/>
            <a:ext cx="2825556" cy="2499143"/>
            <a:chOff x="4265910" y="2821791"/>
            <a:chExt cx="2542651" cy="2249006"/>
          </a:xfrm>
        </p:grpSpPr>
        <p:sp>
          <p:nvSpPr>
            <p:cNvPr id="91141" name="Text Box 8"/>
            <p:cNvSpPr txBox="1">
              <a:spLocks noChangeArrowheads="1"/>
            </p:cNvSpPr>
            <p:nvPr/>
          </p:nvSpPr>
          <p:spPr bwMode="auto">
            <a:xfrm>
              <a:off x="4324640" y="2821791"/>
              <a:ext cx="988876" cy="407947"/>
            </a:xfrm>
            <a:prstGeom prst="rect">
              <a:avLst/>
            </a:prstGeom>
            <a:solidFill>
              <a:srgbClr val="0070C0"/>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sz="1555" dirty="0"/>
                <a:t>课程</a:t>
              </a:r>
            </a:p>
          </p:txBody>
        </p:sp>
        <p:sp>
          <p:nvSpPr>
            <p:cNvPr id="91142" name="AutoShape 9"/>
            <p:cNvSpPr>
              <a:spLocks noChangeArrowheads="1"/>
            </p:cNvSpPr>
            <p:nvPr/>
          </p:nvSpPr>
          <p:spPr bwMode="auto">
            <a:xfrm>
              <a:off x="4265910" y="3764672"/>
              <a:ext cx="1163478" cy="460329"/>
            </a:xfrm>
            <a:prstGeom prst="diamond">
              <a:avLst/>
            </a:prstGeom>
            <a:solidFill>
              <a:srgbClr val="FF9900"/>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555" b="1" dirty="0">
                  <a:latin typeface="微软雅黑" panose="020B0503020204020204" pitchFamily="34" charset="-122"/>
                  <a:ea typeface="微软雅黑" panose="020B0503020204020204" pitchFamily="34" charset="-122"/>
                </a:rPr>
                <a:t>选修</a:t>
              </a:r>
            </a:p>
          </p:txBody>
        </p:sp>
        <p:sp>
          <p:nvSpPr>
            <p:cNvPr id="91143" name="Text Box 10"/>
            <p:cNvSpPr txBox="1">
              <a:spLocks noChangeArrowheads="1"/>
            </p:cNvSpPr>
            <p:nvPr/>
          </p:nvSpPr>
          <p:spPr bwMode="auto">
            <a:xfrm>
              <a:off x="4324640" y="4672633"/>
              <a:ext cx="990464" cy="398164"/>
            </a:xfrm>
            <a:prstGeom prst="rect">
              <a:avLst/>
            </a:prstGeom>
            <a:solidFill>
              <a:srgbClr val="0070C0"/>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sz="1555" dirty="0"/>
                <a:t>学生</a:t>
              </a:r>
            </a:p>
          </p:txBody>
        </p:sp>
        <p:sp>
          <p:nvSpPr>
            <p:cNvPr id="91144" name="Line 11"/>
            <p:cNvSpPr>
              <a:spLocks noChangeShapeType="1"/>
            </p:cNvSpPr>
            <p:nvPr/>
          </p:nvSpPr>
          <p:spPr bwMode="auto">
            <a:xfrm flipV="1">
              <a:off x="4848443" y="3282120"/>
              <a:ext cx="0" cy="482552"/>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sp>
          <p:nvSpPr>
            <p:cNvPr id="91145" name="Line 12"/>
            <p:cNvSpPr>
              <a:spLocks noChangeShapeType="1"/>
            </p:cNvSpPr>
            <p:nvPr/>
          </p:nvSpPr>
          <p:spPr bwMode="auto">
            <a:xfrm>
              <a:off x="4848443" y="4225002"/>
              <a:ext cx="0" cy="447631"/>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sp>
          <p:nvSpPr>
            <p:cNvPr id="94218" name="Text Box 13"/>
            <p:cNvSpPr txBox="1">
              <a:spLocks noChangeArrowheads="1"/>
            </p:cNvSpPr>
            <p:nvPr/>
          </p:nvSpPr>
          <p:spPr bwMode="auto">
            <a:xfrm>
              <a:off x="4381797" y="3337718"/>
              <a:ext cx="292100" cy="400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593" tIns="50797" rIns="101593" bIns="50797">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220" b="1">
                  <a:latin typeface="微软雅黑" panose="020B0503020204020204" pitchFamily="34" charset="-122"/>
                  <a:ea typeface="微软雅黑" panose="020B0503020204020204" pitchFamily="34" charset="-122"/>
                </a:rPr>
                <a:t>m</a:t>
              </a:r>
              <a:endParaRPr kumimoji="1" lang="en-US" altLang="zh-CN" sz="2220">
                <a:latin typeface="微软雅黑" panose="020B0503020204020204" pitchFamily="34" charset="-122"/>
                <a:ea typeface="微软雅黑" panose="020B0503020204020204" pitchFamily="34" charset="-122"/>
              </a:endParaRPr>
            </a:p>
          </p:txBody>
        </p:sp>
        <p:sp>
          <p:nvSpPr>
            <p:cNvPr id="94219" name="Text Box 14"/>
            <p:cNvSpPr txBox="1">
              <a:spLocks noChangeArrowheads="1"/>
            </p:cNvSpPr>
            <p:nvPr/>
          </p:nvSpPr>
          <p:spPr bwMode="auto">
            <a:xfrm>
              <a:off x="4440535" y="4258468"/>
              <a:ext cx="290512" cy="400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593" tIns="50797" rIns="101593" bIns="50797">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220" b="1">
                  <a:latin typeface="微软雅黑" panose="020B0503020204020204" pitchFamily="34" charset="-122"/>
                  <a:ea typeface="微软雅黑" panose="020B0503020204020204" pitchFamily="34" charset="-122"/>
                </a:rPr>
                <a:t>n</a:t>
              </a:r>
              <a:endParaRPr kumimoji="1" lang="en-US" altLang="zh-CN" sz="2220">
                <a:latin typeface="微软雅黑" panose="020B0503020204020204" pitchFamily="34" charset="-122"/>
                <a:ea typeface="微软雅黑" panose="020B0503020204020204" pitchFamily="34" charset="-122"/>
              </a:endParaRPr>
            </a:p>
          </p:txBody>
        </p:sp>
        <p:sp>
          <p:nvSpPr>
            <p:cNvPr id="91148" name="Oval 16"/>
            <p:cNvSpPr>
              <a:spLocks noChangeArrowheads="1"/>
            </p:cNvSpPr>
            <p:nvPr/>
          </p:nvSpPr>
          <p:spPr bwMode="auto">
            <a:xfrm>
              <a:off x="5878414" y="3768438"/>
              <a:ext cx="930147" cy="418977"/>
            </a:xfrm>
            <a:prstGeom prst="ellipse">
              <a:avLst/>
            </a:prstGeom>
            <a:solidFill>
              <a:srgbClr val="FF0000"/>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555" b="1" dirty="0">
                  <a:solidFill>
                    <a:schemeClr val="bg1"/>
                  </a:solidFill>
                  <a:latin typeface="微软雅黑" panose="020B0503020204020204" pitchFamily="34" charset="-122"/>
                  <a:ea typeface="微软雅黑" panose="020B0503020204020204" pitchFamily="34" charset="-122"/>
                </a:rPr>
                <a:t>成绩</a:t>
              </a:r>
            </a:p>
          </p:txBody>
        </p:sp>
        <p:sp>
          <p:nvSpPr>
            <p:cNvPr id="91149" name="Line 17"/>
            <p:cNvSpPr>
              <a:spLocks noChangeShapeType="1"/>
            </p:cNvSpPr>
            <p:nvPr/>
          </p:nvSpPr>
          <p:spPr bwMode="auto">
            <a:xfrm>
              <a:off x="5429388" y="3994837"/>
              <a:ext cx="439677" cy="0"/>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grpSp>
      <p:sp>
        <p:nvSpPr>
          <p:cNvPr id="94212" name="标题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lstStyle/>
          <a:p>
            <a:r>
              <a:rPr altLang="zh-CN"/>
              <a:t>带属性的联系</a:t>
            </a: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3" tIns="50797" rIns="101593" bIns="50797" anchor="ctr">
            <a:spAutoFit/>
          </a:bodyPr>
          <a:lstStyle/>
          <a:p>
            <a:pPr eaLnBrk="1" hangingPunct="1">
              <a:defRPr/>
            </a:pPr>
            <a:r>
              <a:rPr>
                <a:cs typeface="+mn-cs"/>
              </a:rPr>
              <a:t>实体集的内部联系</a:t>
            </a:r>
          </a:p>
        </p:txBody>
      </p:sp>
      <p:pic>
        <p:nvPicPr>
          <p:cNvPr id="95235" name="Picture 4"/>
          <p:cNvPicPr>
            <a:picLocks noChangeAspect="1" noChangeArrowheads="1"/>
          </p:cNvPicPr>
          <p:nvPr/>
        </p:nvPicPr>
        <p:blipFill>
          <a:blip r:embed="rId2">
            <a:extLst>
              <a:ext uri="{28A0092B-C50C-407E-A947-70E740481C1C}">
                <a14:useLocalDpi xmlns:a14="http://schemas.microsoft.com/office/drawing/2010/main" val="0"/>
              </a:ext>
            </a:extLst>
          </a:blip>
          <a:srcRect l="1772" t="22794" r="2362" b="23056"/>
          <a:stretch>
            <a:fillRect/>
          </a:stretch>
        </p:blipFill>
        <p:spPr bwMode="auto">
          <a:xfrm>
            <a:off x="1432278" y="1384654"/>
            <a:ext cx="7487709" cy="2642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95236" name="Text Box 5"/>
          <p:cNvSpPr txBox="1">
            <a:spLocks noChangeArrowheads="1"/>
          </p:cNvSpPr>
          <p:nvPr/>
        </p:nvSpPr>
        <p:spPr bwMode="auto">
          <a:xfrm>
            <a:off x="5007992" y="4108076"/>
            <a:ext cx="1917177" cy="444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593" tIns="50797" rIns="101593" bIns="50797">
            <a:spAutoFit/>
          </a:bodyPr>
          <a:lstStyle>
            <a:lvl1pPr marL="342900" indent="-342900">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2220" b="1" dirty="0">
                <a:solidFill>
                  <a:schemeClr val="tx1">
                    <a:lumMod val="95000"/>
                    <a:lumOff val="5000"/>
                  </a:schemeClr>
                </a:solidFill>
                <a:latin typeface="华文中宋" panose="02010600040101010101" pitchFamily="2" charset="-122"/>
                <a:ea typeface="华文中宋" panose="02010600040101010101" pitchFamily="2" charset="-122"/>
              </a:rPr>
              <a:t>带角色的联系</a:t>
            </a:r>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080000" y="701576"/>
            <a:ext cx="5040560"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5" name="矩形 4"/>
          <p:cNvSpPr/>
          <p:nvPr/>
        </p:nvSpPr>
        <p:spPr>
          <a:xfrm>
            <a:off x="831528" y="701577"/>
            <a:ext cx="4143062"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9625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a:t>一个实例</a:t>
            </a:r>
            <a:r>
              <a:rPr lang="en-US" altLang="zh-CN"/>
              <a:t>-</a:t>
            </a:r>
            <a:r>
              <a:rPr altLang="zh-CN"/>
              <a:t>工厂物资管理</a:t>
            </a:r>
          </a:p>
        </p:txBody>
      </p:sp>
      <p:sp>
        <p:nvSpPr>
          <p:cNvPr id="104451" name="Rectangle 3"/>
          <p:cNvSpPr>
            <a:spLocks noGrp="1" noChangeArrowheads="1"/>
          </p:cNvSpPr>
          <p:nvPr>
            <p:ph sz="quarter" idx="10"/>
          </p:nvPr>
        </p:nvSpPr>
        <p:spPr bwMode="auto">
          <a:xfrm>
            <a:off x="840593" y="1057300"/>
            <a:ext cx="3960440" cy="2980239"/>
          </a:xfrm>
        </p:spPr>
        <p:txBody>
          <a:bodyPr wrap="square">
            <a:spAutoFit/>
          </a:bodyPr>
          <a:lstStyle/>
          <a:p>
            <a:pPr marL="317500" indent="-317500" algn="ctr" eaLnBrk="1" hangingPunct="1">
              <a:lnSpc>
                <a:spcPts val="2555"/>
              </a:lnSpc>
              <a:buSzPct val="80000"/>
              <a:defRPr/>
            </a:pPr>
            <a:r>
              <a:rPr lang="zh-CN" altLang="en-US" sz="2000" dirty="0">
                <a:solidFill>
                  <a:schemeClr val="tx1">
                    <a:lumMod val="95000"/>
                    <a:lumOff val="5000"/>
                  </a:schemeClr>
                </a:solidFill>
              </a:rPr>
              <a:t>实体</a:t>
            </a:r>
          </a:p>
          <a:p>
            <a:pPr marL="501015" lvl="1" indent="-201295" eaLnBrk="1" hangingPunct="1">
              <a:lnSpc>
                <a:spcPts val="2555"/>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仓库： 仓库号、面积、电话号码</a:t>
            </a:r>
          </a:p>
          <a:p>
            <a:pPr marL="501015" lvl="1" indent="-201295" eaLnBrk="1" hangingPunct="1">
              <a:lnSpc>
                <a:spcPts val="2555"/>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零件 ：零件号、名称、规格、单价、描述</a:t>
            </a:r>
          </a:p>
          <a:p>
            <a:pPr marL="501015" lvl="1" indent="-201295" eaLnBrk="1" hangingPunct="1">
              <a:lnSpc>
                <a:spcPts val="2555"/>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供应商：供应商号、姓名、地址、电话号码、帐号</a:t>
            </a:r>
          </a:p>
          <a:p>
            <a:pPr marL="501015" lvl="1" indent="-201295" eaLnBrk="1" hangingPunct="1">
              <a:lnSpc>
                <a:spcPts val="2555"/>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项目：项目号、预算、开工日期</a:t>
            </a:r>
          </a:p>
          <a:p>
            <a:pPr marL="501015" lvl="1" indent="-201295" eaLnBrk="1" hangingPunct="1">
              <a:lnSpc>
                <a:spcPts val="2555"/>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职工：职工号、姓名、年龄、职称   </a:t>
            </a:r>
          </a:p>
        </p:txBody>
      </p:sp>
      <p:sp>
        <p:nvSpPr>
          <p:cNvPr id="4" name="Rectangle 3"/>
          <p:cNvSpPr txBox="1">
            <a:spLocks noChangeArrowheads="1"/>
          </p:cNvSpPr>
          <p:nvPr/>
        </p:nvSpPr>
        <p:spPr bwMode="auto">
          <a:xfrm>
            <a:off x="5107914" y="988785"/>
            <a:ext cx="4508590" cy="4263988"/>
          </a:xfrm>
          <a:prstGeom prst="rect">
            <a:avLst/>
          </a:prstGeom>
        </p:spPr>
        <p:txBody>
          <a:bodyPr wrap="square">
            <a:spAutoFit/>
          </a:bodyPr>
          <a:lstStyle>
            <a:lvl1pPr marL="296545" indent="-296545" algn="l" defTabSz="762000" rtl="0" eaLnBrk="1" latinLnBrk="0" hangingPunct="1">
              <a:lnSpc>
                <a:spcPts val="2600"/>
              </a:lnSpc>
              <a:spcBef>
                <a:spcPts val="835"/>
              </a:spcBef>
              <a:buFont typeface="Wingdings" panose="05000000000000000000" pitchFamily="2" charset="2"/>
              <a:buChar char="l"/>
              <a:defRPr sz="2200" b="1"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571500" indent="-190500" algn="l" defTabSz="762000" rtl="0" eaLnBrk="1" latinLnBrk="0" hangingPunct="1">
              <a:lnSpc>
                <a:spcPts val="2600"/>
              </a:lnSpc>
              <a:spcBef>
                <a:spcPts val="415"/>
              </a:spcBef>
              <a:buFont typeface="Arial" panose="020B0604020202020204" pitchFamily="34" charset="0"/>
              <a:buChar char="•"/>
              <a:defRPr sz="1800" b="1" kern="1200">
                <a:solidFill>
                  <a:schemeClr val="tx1">
                    <a:lumMod val="65000"/>
                    <a:lumOff val="35000"/>
                  </a:schemeClr>
                </a:solidFill>
                <a:latin typeface="华文中宋" panose="02010600040101010101" pitchFamily="2" charset="-122"/>
                <a:ea typeface="华文中宋" panose="02010600040101010101" pitchFamily="2" charset="-122"/>
                <a:cs typeface="+mn-cs"/>
              </a:defRPr>
            </a:lvl2pPr>
            <a:lvl3pPr marL="952500" indent="-190500" algn="l" defTabSz="762000" rtl="0" eaLnBrk="1" latinLnBrk="0" hangingPunct="1">
              <a:lnSpc>
                <a:spcPts val="2400"/>
              </a:lnSpc>
              <a:spcBef>
                <a:spcPts val="415"/>
              </a:spcBef>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33500" indent="-190500" algn="l" defTabSz="762000" rtl="0" eaLnBrk="1" latinLnBrk="0" hangingPunct="1">
              <a:lnSpc>
                <a:spcPts val="2400"/>
              </a:lnSpc>
              <a:spcBef>
                <a:spcPts val="415"/>
              </a:spcBef>
              <a:buFont typeface="Arial" panose="020B0604020202020204" pitchFamily="34" charset="0"/>
              <a:buChar char="•"/>
              <a:defRPr sz="1555" kern="1200">
                <a:solidFill>
                  <a:schemeClr val="tx1"/>
                </a:solidFill>
                <a:latin typeface="+mn-lt"/>
                <a:ea typeface="+mn-ea"/>
                <a:cs typeface="+mn-cs"/>
              </a:defRPr>
            </a:lvl4pPr>
            <a:lvl5pPr marL="1714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5pPr>
            <a:lvl6pPr marL="2095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6pPr>
            <a:lvl7pPr marL="2476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7pPr>
            <a:lvl8pPr marL="2857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8pPr>
            <a:lvl9pPr marL="3238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9pPr>
          </a:lstStyle>
          <a:p>
            <a:pPr marL="317500" indent="-317500" algn="ctr">
              <a:lnSpc>
                <a:spcPts val="2555"/>
              </a:lnSpc>
              <a:buSzPct val="80000"/>
              <a:defRPr/>
            </a:pPr>
            <a:r>
              <a:rPr lang="zh-CN" altLang="en-US" sz="2000" dirty="0">
                <a:solidFill>
                  <a:schemeClr val="tx1">
                    <a:lumMod val="95000"/>
                    <a:lumOff val="5000"/>
                  </a:schemeClr>
                </a:solidFill>
              </a:rPr>
              <a:t>实体之间的联系</a:t>
            </a:r>
            <a:r>
              <a:rPr lang="zh-CN" altLang="en-US" sz="2000" dirty="0">
                <a:solidFill>
                  <a:schemeClr val="tx1">
                    <a:lumMod val="50000"/>
                    <a:lumOff val="50000"/>
                  </a:schemeClr>
                </a:solidFill>
              </a:rPr>
              <a:t> </a:t>
            </a:r>
          </a:p>
          <a:p>
            <a:pPr marL="501015" lvl="1" indent="-201295">
              <a:lnSpc>
                <a:spcPts val="2555"/>
              </a:lnSpc>
              <a:buSzPct val="100000"/>
              <a:buFont typeface="Arial" panose="020B0604020202020204" pitchFamily="34" charset="0"/>
              <a:buChar char="-"/>
              <a:defRPr/>
            </a:pPr>
            <a:r>
              <a:rPr lang="zh-CN" altLang="en-US" sz="1600" dirty="0">
                <a:solidFill>
                  <a:srgbClr val="FF0000"/>
                </a:solidFill>
              </a:rPr>
              <a:t>仓库和零件具有多对多的联系</a:t>
            </a:r>
            <a:r>
              <a:rPr lang="zh-CN" altLang="en-US" sz="1600" dirty="0">
                <a:solidFill>
                  <a:schemeClr val="tx1">
                    <a:lumMod val="50000"/>
                    <a:lumOff val="50000"/>
                  </a:schemeClr>
                </a:solidFill>
              </a:rPr>
              <a:t>：</a:t>
            </a:r>
            <a:r>
              <a:rPr lang="zh-CN" altLang="en-US" sz="1400" dirty="0">
                <a:solidFill>
                  <a:schemeClr val="tx1">
                    <a:lumMod val="50000"/>
                    <a:lumOff val="50000"/>
                  </a:schemeClr>
                </a:solidFill>
              </a:rPr>
              <a:t>一个仓库可以存放多种零件，一种零件可以存放在多个仓库中。用库存量来表示某种零件在某个仓库中的数量。</a:t>
            </a:r>
          </a:p>
          <a:p>
            <a:pPr marL="501015" lvl="1" indent="-201295">
              <a:lnSpc>
                <a:spcPts val="2555"/>
              </a:lnSpc>
              <a:buSzPct val="100000"/>
              <a:buFont typeface="Arial" panose="020B0604020202020204" pitchFamily="34" charset="0"/>
              <a:buChar char="-"/>
              <a:defRPr/>
            </a:pPr>
            <a:r>
              <a:rPr lang="zh-CN" altLang="en-US" sz="1600" dirty="0">
                <a:solidFill>
                  <a:srgbClr val="FF0000"/>
                </a:solidFill>
              </a:rPr>
              <a:t>仓库和职工之间是一对多的联系</a:t>
            </a:r>
            <a:r>
              <a:rPr lang="zh-CN" altLang="en-US" sz="1600" dirty="0">
                <a:solidFill>
                  <a:schemeClr val="tx1">
                    <a:lumMod val="50000"/>
                    <a:lumOff val="50000"/>
                  </a:schemeClr>
                </a:solidFill>
              </a:rPr>
              <a:t>：</a:t>
            </a:r>
            <a:r>
              <a:rPr lang="zh-CN" altLang="en-US" sz="1400" dirty="0">
                <a:solidFill>
                  <a:schemeClr val="tx1">
                    <a:lumMod val="50000"/>
                    <a:lumOff val="50000"/>
                  </a:schemeClr>
                </a:solidFill>
              </a:rPr>
              <a:t>一个仓库有多个职工当仓库保管员，一个职工只能在一个仓库工作。职工实体型中具有一对多的联系。 </a:t>
            </a:r>
            <a:endParaRPr lang="zh-CN" altLang="en-US" sz="1600" dirty="0">
              <a:solidFill>
                <a:schemeClr val="tx1">
                  <a:lumMod val="50000"/>
                  <a:lumOff val="50000"/>
                </a:schemeClr>
              </a:solidFill>
            </a:endParaRPr>
          </a:p>
          <a:p>
            <a:pPr marL="501015" lvl="1" indent="-201295">
              <a:lnSpc>
                <a:spcPts val="2555"/>
              </a:lnSpc>
              <a:buSzPct val="100000"/>
              <a:buFont typeface="Arial" panose="020B0604020202020204" pitchFamily="34" charset="0"/>
              <a:buChar char="-"/>
              <a:defRPr/>
            </a:pPr>
            <a:r>
              <a:rPr lang="zh-CN" altLang="en-US" sz="1600" dirty="0">
                <a:solidFill>
                  <a:srgbClr val="FF0000"/>
                </a:solidFill>
              </a:rPr>
              <a:t>单个实体型内部联系</a:t>
            </a:r>
            <a:r>
              <a:rPr lang="zh-CN" altLang="en-US" sz="1600" dirty="0">
                <a:solidFill>
                  <a:schemeClr val="tx1">
                    <a:lumMod val="50000"/>
                    <a:lumOff val="50000"/>
                  </a:schemeClr>
                </a:solidFill>
              </a:rPr>
              <a:t>：</a:t>
            </a:r>
            <a:r>
              <a:rPr lang="zh-CN" altLang="en-US" sz="1400" dirty="0">
                <a:solidFill>
                  <a:schemeClr val="tx1">
                    <a:lumMod val="50000"/>
                    <a:lumOff val="50000"/>
                  </a:schemeClr>
                </a:solidFill>
              </a:rPr>
              <a:t>职工之间具有领导</a:t>
            </a:r>
            <a:r>
              <a:rPr lang="en-US" altLang="zh-CN" sz="1400" dirty="0">
                <a:solidFill>
                  <a:schemeClr val="tx1">
                    <a:lumMod val="50000"/>
                    <a:lumOff val="50000"/>
                  </a:schemeClr>
                </a:solidFill>
              </a:rPr>
              <a:t>-</a:t>
            </a:r>
            <a:r>
              <a:rPr lang="zh-CN" altLang="en-US" sz="1400" dirty="0">
                <a:solidFill>
                  <a:schemeClr val="tx1">
                    <a:lumMod val="50000"/>
                    <a:lumOff val="50000"/>
                  </a:schemeClr>
                </a:solidFill>
              </a:rPr>
              <a:t>被领导关系。即仓库主任领导若干保管员。</a:t>
            </a:r>
          </a:p>
          <a:p>
            <a:pPr marL="501015" lvl="1" indent="-201295">
              <a:lnSpc>
                <a:spcPts val="2555"/>
              </a:lnSpc>
              <a:buSzPct val="100000"/>
              <a:buFont typeface="Arial" panose="020B0604020202020204" pitchFamily="34" charset="0"/>
              <a:buChar char="-"/>
              <a:defRPr/>
            </a:pPr>
            <a:r>
              <a:rPr lang="zh-CN" altLang="en-US" sz="1600" dirty="0">
                <a:solidFill>
                  <a:srgbClr val="FF0000"/>
                </a:solidFill>
              </a:rPr>
              <a:t>多对多联系</a:t>
            </a:r>
            <a:r>
              <a:rPr lang="zh-CN" altLang="en-US" sz="1400" dirty="0">
                <a:solidFill>
                  <a:schemeClr val="tx1">
                    <a:lumMod val="50000"/>
                    <a:lumOff val="50000"/>
                  </a:schemeClr>
                </a:solidFill>
              </a:rPr>
              <a:t>：供应商、项目和零件三者之间具有多对多的联系。</a:t>
            </a:r>
          </a:p>
        </p:txBody>
      </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47" name="Line 92"/>
          <p:cNvSpPr>
            <a:spLocks noChangeShapeType="1"/>
          </p:cNvSpPr>
          <p:nvPr/>
        </p:nvSpPr>
        <p:spPr bwMode="auto">
          <a:xfrm flipV="1">
            <a:off x="5412949" y="2497457"/>
            <a:ext cx="6029" cy="559487"/>
          </a:xfrm>
          <a:prstGeom prst="line">
            <a:avLst/>
          </a:prstGeom>
          <a:noFill/>
          <a:ln w="38100" cap="sq">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solidFill>
                <a:schemeClr val="tx1">
                  <a:lumMod val="50000"/>
                  <a:lumOff val="50000"/>
                </a:schemeClr>
              </a:solidFill>
            </a:endParaRPr>
          </a:p>
        </p:txBody>
      </p:sp>
      <p:sp>
        <p:nvSpPr>
          <p:cNvPr id="9728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dirty="0"/>
              <a:t>工厂物资管理</a:t>
            </a:r>
            <a:r>
              <a:rPr lang="en-US" altLang="zh-CN" dirty="0"/>
              <a:t>E-R</a:t>
            </a:r>
            <a:r>
              <a:rPr altLang="zh-CN" dirty="0"/>
              <a:t>图</a:t>
            </a:r>
          </a:p>
        </p:txBody>
      </p:sp>
      <p:sp>
        <p:nvSpPr>
          <p:cNvPr id="5" name="Text Box 4"/>
          <p:cNvSpPr txBox="1">
            <a:spLocks noChangeArrowheads="1"/>
          </p:cNvSpPr>
          <p:nvPr/>
        </p:nvSpPr>
        <p:spPr bwMode="auto">
          <a:xfrm>
            <a:off x="2307288" y="2175837"/>
            <a:ext cx="864000" cy="360000"/>
          </a:xfrm>
          <a:prstGeom prst="rect">
            <a:avLst/>
          </a:prstGeom>
          <a:solidFill>
            <a:srgbClr val="0070C0"/>
          </a:solidFill>
          <a:ln>
            <a:solidFill>
              <a:schemeClr val="bg1"/>
            </a:solidFill>
          </a:ln>
        </p:spPr>
        <p:style>
          <a:lnRef idx="1">
            <a:schemeClr val="accent6"/>
          </a:lnRef>
          <a:fillRef idx="3">
            <a:schemeClr val="accent6"/>
          </a:fillRef>
          <a:effectRef idx="2">
            <a:schemeClr val="accent6"/>
          </a:effectRef>
          <a:fontRef idx="minor">
            <a:schemeClr val="lt1"/>
          </a:fontRef>
        </p:style>
        <p:txBody>
          <a:bodyPr wrap="none" anchor="ctr">
            <a:spAutoFit/>
          </a:bodyPr>
          <a:lstStyle/>
          <a:p>
            <a:pPr algn="ctr" eaLnBrk="1" hangingPunct="1">
              <a:defRPr/>
            </a:pPr>
            <a:r>
              <a:rPr lang="zh-CN" altLang="zh-CN" sz="1555" b="1" dirty="0">
                <a:solidFill>
                  <a:schemeClr val="bg1"/>
                </a:solidFill>
                <a:latin typeface="微软雅黑" panose="020B0503020204020204" pitchFamily="34" charset="-122"/>
                <a:ea typeface="微软雅黑" panose="020B0503020204020204" pitchFamily="34" charset="-122"/>
              </a:rPr>
              <a:t>供应商</a:t>
            </a:r>
          </a:p>
        </p:txBody>
      </p:sp>
      <p:sp>
        <p:nvSpPr>
          <p:cNvPr id="6" name="AutoShape 5"/>
          <p:cNvSpPr>
            <a:spLocks noChangeArrowheads="1"/>
          </p:cNvSpPr>
          <p:nvPr/>
        </p:nvSpPr>
        <p:spPr bwMode="auto">
          <a:xfrm>
            <a:off x="1208575" y="1487298"/>
            <a:ext cx="792000" cy="324000"/>
          </a:xfrm>
          <a:prstGeom prst="roundRect">
            <a:avLst>
              <a:gd name="adj" fmla="val 50000"/>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zh-CN" sz="1400" dirty="0">
                <a:latin typeface="微软雅黑" panose="020B0503020204020204" pitchFamily="34" charset="-122"/>
                <a:ea typeface="微软雅黑" panose="020B0503020204020204" pitchFamily="34" charset="-122"/>
              </a:rPr>
              <a:t>供应商号</a:t>
            </a:r>
          </a:p>
        </p:txBody>
      </p:sp>
      <p:sp>
        <p:nvSpPr>
          <p:cNvPr id="8" name="AutoShape 7"/>
          <p:cNvSpPr>
            <a:spLocks noChangeArrowheads="1"/>
          </p:cNvSpPr>
          <p:nvPr/>
        </p:nvSpPr>
        <p:spPr bwMode="auto">
          <a:xfrm>
            <a:off x="1625523" y="969376"/>
            <a:ext cx="792000" cy="324000"/>
          </a:xfrm>
          <a:prstGeom prst="roundRect">
            <a:avLst>
              <a:gd name="adj" fmla="val 47917"/>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en-US" sz="1400" dirty="0">
                <a:latin typeface="微软雅黑" panose="020B0503020204020204" pitchFamily="34" charset="-122"/>
                <a:ea typeface="微软雅黑" panose="020B0503020204020204" pitchFamily="34" charset="-122"/>
              </a:rPr>
              <a:t>名称</a:t>
            </a:r>
          </a:p>
        </p:txBody>
      </p:sp>
      <p:sp>
        <p:nvSpPr>
          <p:cNvPr id="10" name="AutoShape 9"/>
          <p:cNvSpPr>
            <a:spLocks noChangeArrowheads="1"/>
          </p:cNvSpPr>
          <p:nvPr/>
        </p:nvSpPr>
        <p:spPr bwMode="auto">
          <a:xfrm>
            <a:off x="2461046" y="969376"/>
            <a:ext cx="792000" cy="324000"/>
          </a:xfrm>
          <a:prstGeom prst="roundRect">
            <a:avLst>
              <a:gd name="adj" fmla="val 47917"/>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en-US" sz="1400" dirty="0">
                <a:latin typeface="微软雅黑" panose="020B0503020204020204" pitchFamily="34" charset="-122"/>
                <a:ea typeface="微软雅黑" panose="020B0503020204020204" pitchFamily="34" charset="-122"/>
              </a:rPr>
              <a:t>地址</a:t>
            </a:r>
          </a:p>
        </p:txBody>
      </p:sp>
      <p:sp>
        <p:nvSpPr>
          <p:cNvPr id="12" name="AutoShape 11"/>
          <p:cNvSpPr>
            <a:spLocks noChangeArrowheads="1"/>
          </p:cNvSpPr>
          <p:nvPr/>
        </p:nvSpPr>
        <p:spPr bwMode="auto">
          <a:xfrm>
            <a:off x="3296568" y="969376"/>
            <a:ext cx="792000" cy="324000"/>
          </a:xfrm>
          <a:prstGeom prst="roundRect">
            <a:avLst>
              <a:gd name="adj" fmla="val 47917"/>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en-US" sz="1400" dirty="0">
                <a:latin typeface="微软雅黑" panose="020B0503020204020204" pitchFamily="34" charset="-122"/>
                <a:ea typeface="微软雅黑" panose="020B0503020204020204" pitchFamily="34" charset="-122"/>
              </a:rPr>
              <a:t>账号</a:t>
            </a:r>
          </a:p>
        </p:txBody>
      </p:sp>
      <p:sp>
        <p:nvSpPr>
          <p:cNvPr id="14" name="AutoShape 13"/>
          <p:cNvSpPr>
            <a:spLocks noChangeArrowheads="1"/>
          </p:cNvSpPr>
          <p:nvPr/>
        </p:nvSpPr>
        <p:spPr bwMode="auto">
          <a:xfrm>
            <a:off x="3417604" y="1487298"/>
            <a:ext cx="792000" cy="324000"/>
          </a:xfrm>
          <a:prstGeom prst="roundRect">
            <a:avLst>
              <a:gd name="adj" fmla="val 50000"/>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en-US" sz="1400" dirty="0">
                <a:latin typeface="微软雅黑" panose="020B0503020204020204" pitchFamily="34" charset="-122"/>
                <a:ea typeface="微软雅黑" panose="020B0503020204020204" pitchFamily="34" charset="-122"/>
              </a:rPr>
              <a:t>电话号码</a:t>
            </a:r>
          </a:p>
        </p:txBody>
      </p:sp>
      <p:sp>
        <p:nvSpPr>
          <p:cNvPr id="16" name="Line 15"/>
          <p:cNvSpPr>
            <a:spLocks noChangeShapeType="1"/>
          </p:cNvSpPr>
          <p:nvPr/>
        </p:nvSpPr>
        <p:spPr bwMode="auto">
          <a:xfrm>
            <a:off x="1597511" y="1819495"/>
            <a:ext cx="861233" cy="432607"/>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2000">
              <a:latin typeface="微软雅黑" panose="020B0503020204020204" pitchFamily="34" charset="-122"/>
              <a:ea typeface="微软雅黑" panose="020B0503020204020204" pitchFamily="34" charset="-122"/>
            </a:endParaRPr>
          </a:p>
        </p:txBody>
      </p:sp>
      <p:sp>
        <p:nvSpPr>
          <p:cNvPr id="17" name="Line 16"/>
          <p:cNvSpPr>
            <a:spLocks noChangeShapeType="1"/>
          </p:cNvSpPr>
          <p:nvPr/>
        </p:nvSpPr>
        <p:spPr bwMode="auto">
          <a:xfrm>
            <a:off x="2138114" y="1293377"/>
            <a:ext cx="531964" cy="901186"/>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2000">
              <a:latin typeface="微软雅黑" panose="020B0503020204020204" pitchFamily="34" charset="-122"/>
              <a:ea typeface="微软雅黑" panose="020B0503020204020204" pitchFamily="34" charset="-122"/>
            </a:endParaRPr>
          </a:p>
        </p:txBody>
      </p:sp>
      <p:sp>
        <p:nvSpPr>
          <p:cNvPr id="18" name="Line 17"/>
          <p:cNvSpPr>
            <a:spLocks noChangeShapeType="1"/>
          </p:cNvSpPr>
          <p:nvPr/>
        </p:nvSpPr>
        <p:spPr bwMode="auto">
          <a:xfrm flipH="1">
            <a:off x="2836646" y="1319436"/>
            <a:ext cx="11106" cy="875126"/>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2000">
              <a:latin typeface="微软雅黑" panose="020B0503020204020204" pitchFamily="34" charset="-122"/>
              <a:ea typeface="微软雅黑" panose="020B0503020204020204" pitchFamily="34" charset="-122"/>
            </a:endParaRPr>
          </a:p>
        </p:txBody>
      </p:sp>
      <p:sp>
        <p:nvSpPr>
          <p:cNvPr id="19" name="Line 18"/>
          <p:cNvSpPr>
            <a:spLocks noChangeShapeType="1"/>
          </p:cNvSpPr>
          <p:nvPr/>
        </p:nvSpPr>
        <p:spPr bwMode="auto">
          <a:xfrm flipH="1">
            <a:off x="3010749" y="1319436"/>
            <a:ext cx="476451" cy="861658"/>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2000">
              <a:latin typeface="微软雅黑" panose="020B0503020204020204" pitchFamily="34" charset="-122"/>
              <a:ea typeface="微软雅黑" panose="020B0503020204020204" pitchFamily="34" charset="-122"/>
            </a:endParaRPr>
          </a:p>
        </p:txBody>
      </p:sp>
      <p:sp>
        <p:nvSpPr>
          <p:cNvPr id="20" name="Line 19"/>
          <p:cNvSpPr>
            <a:spLocks noChangeShapeType="1"/>
          </p:cNvSpPr>
          <p:nvPr/>
        </p:nvSpPr>
        <p:spPr bwMode="auto">
          <a:xfrm flipH="1">
            <a:off x="3146769" y="1819497"/>
            <a:ext cx="664983" cy="409150"/>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22" name="Text Box 21"/>
          <p:cNvSpPr txBox="1">
            <a:spLocks noChangeArrowheads="1"/>
          </p:cNvSpPr>
          <p:nvPr/>
        </p:nvSpPr>
        <p:spPr bwMode="auto">
          <a:xfrm>
            <a:off x="2376855" y="4205151"/>
            <a:ext cx="864000" cy="360000"/>
          </a:xfrm>
          <a:prstGeom prst="rect">
            <a:avLst/>
          </a:prstGeom>
          <a:solidFill>
            <a:srgbClr val="0070C0"/>
          </a:solidFill>
          <a:ln>
            <a:solidFill>
              <a:schemeClr val="bg1"/>
            </a:solidFill>
          </a:ln>
        </p:spPr>
        <p:style>
          <a:lnRef idx="1">
            <a:schemeClr val="accent6"/>
          </a:lnRef>
          <a:fillRef idx="3">
            <a:schemeClr val="accent6"/>
          </a:fillRef>
          <a:effectRef idx="2">
            <a:schemeClr val="accent6"/>
          </a:effectRef>
          <a:fontRef idx="minor">
            <a:schemeClr val="lt1"/>
          </a:fontRef>
        </p:style>
        <p:txBody>
          <a:bodyPr wrap="none" anchor="ctr">
            <a:spAutoFit/>
          </a:bodyPr>
          <a:lstStyle>
            <a:defPPr>
              <a:defRPr lang="zh-CN"/>
            </a:defPPr>
            <a:lvl1pPr>
              <a:defRPr sz="1555" b="1">
                <a:solidFill>
                  <a:schemeClr val="bg1"/>
                </a:solidFill>
                <a:latin typeface="微软雅黑" panose="020B0503020204020204" pitchFamily="34" charset="-122"/>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gn="ctr"/>
            <a:r>
              <a:rPr lang="zh-CN" altLang="zh-CN" dirty="0"/>
              <a:t>项  目</a:t>
            </a:r>
          </a:p>
        </p:txBody>
      </p:sp>
      <p:sp>
        <p:nvSpPr>
          <p:cNvPr id="23" name="AutoShape 22"/>
          <p:cNvSpPr>
            <a:spLocks noChangeArrowheads="1"/>
          </p:cNvSpPr>
          <p:nvPr/>
        </p:nvSpPr>
        <p:spPr bwMode="auto">
          <a:xfrm>
            <a:off x="1407680" y="5061526"/>
            <a:ext cx="792000" cy="324000"/>
          </a:xfrm>
          <a:prstGeom prst="roundRect">
            <a:avLst>
              <a:gd name="adj" fmla="val 47917"/>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en-US" sz="1400" dirty="0">
                <a:latin typeface="微软雅黑" panose="020B0503020204020204" pitchFamily="34" charset="-122"/>
                <a:ea typeface="微软雅黑" panose="020B0503020204020204" pitchFamily="34" charset="-122"/>
              </a:rPr>
              <a:t>项目号</a:t>
            </a:r>
          </a:p>
        </p:txBody>
      </p:sp>
      <p:sp>
        <p:nvSpPr>
          <p:cNvPr id="24" name="AutoShape 23"/>
          <p:cNvSpPr>
            <a:spLocks noChangeArrowheads="1"/>
          </p:cNvSpPr>
          <p:nvPr/>
        </p:nvSpPr>
        <p:spPr bwMode="auto">
          <a:xfrm>
            <a:off x="2307917" y="5063819"/>
            <a:ext cx="792000" cy="324000"/>
          </a:xfrm>
          <a:prstGeom prst="roundRect">
            <a:avLst>
              <a:gd name="adj" fmla="val 47917"/>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en-US" sz="1400" dirty="0">
                <a:latin typeface="微软雅黑" panose="020B0503020204020204" pitchFamily="34" charset="-122"/>
                <a:ea typeface="微软雅黑" panose="020B0503020204020204" pitchFamily="34" charset="-122"/>
              </a:rPr>
              <a:t>预算</a:t>
            </a:r>
          </a:p>
        </p:txBody>
      </p:sp>
      <p:sp>
        <p:nvSpPr>
          <p:cNvPr id="25" name="AutoShape 24"/>
          <p:cNvSpPr>
            <a:spLocks noChangeArrowheads="1"/>
          </p:cNvSpPr>
          <p:nvPr/>
        </p:nvSpPr>
        <p:spPr bwMode="auto">
          <a:xfrm>
            <a:off x="3207792" y="5063819"/>
            <a:ext cx="792000" cy="324000"/>
          </a:xfrm>
          <a:prstGeom prst="roundRect">
            <a:avLst>
              <a:gd name="adj" fmla="val 47917"/>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en-US" sz="1400" dirty="0">
                <a:latin typeface="微软雅黑" panose="020B0503020204020204" pitchFamily="34" charset="-122"/>
                <a:ea typeface="微软雅黑" panose="020B0503020204020204" pitchFamily="34" charset="-122"/>
              </a:rPr>
              <a:t>开工日期</a:t>
            </a:r>
          </a:p>
        </p:txBody>
      </p:sp>
      <p:sp>
        <p:nvSpPr>
          <p:cNvPr id="29" name="Line 28"/>
          <p:cNvSpPr>
            <a:spLocks noChangeShapeType="1"/>
          </p:cNvSpPr>
          <p:nvPr/>
        </p:nvSpPr>
        <p:spPr bwMode="auto">
          <a:xfrm flipH="1">
            <a:off x="1845339" y="4574500"/>
            <a:ext cx="609551" cy="487026"/>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30" name="Line 29"/>
          <p:cNvSpPr>
            <a:spLocks noChangeShapeType="1"/>
          </p:cNvSpPr>
          <p:nvPr/>
        </p:nvSpPr>
        <p:spPr bwMode="auto">
          <a:xfrm>
            <a:off x="2759033" y="4530740"/>
            <a:ext cx="0" cy="523730"/>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31" name="Line 30"/>
          <p:cNvSpPr>
            <a:spLocks noChangeShapeType="1"/>
          </p:cNvSpPr>
          <p:nvPr/>
        </p:nvSpPr>
        <p:spPr bwMode="auto">
          <a:xfrm>
            <a:off x="2945143" y="4499560"/>
            <a:ext cx="617785" cy="554909"/>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33" name="Text Box 32"/>
          <p:cNvSpPr txBox="1">
            <a:spLocks noChangeArrowheads="1"/>
          </p:cNvSpPr>
          <p:nvPr/>
        </p:nvSpPr>
        <p:spPr bwMode="auto">
          <a:xfrm>
            <a:off x="5033256" y="2175837"/>
            <a:ext cx="864000" cy="360000"/>
          </a:xfrm>
          <a:prstGeom prst="rect">
            <a:avLst/>
          </a:prstGeom>
          <a:solidFill>
            <a:srgbClr val="0070C0"/>
          </a:solidFill>
          <a:ln>
            <a:solidFill>
              <a:schemeClr val="bg1"/>
            </a:solidFill>
          </a:ln>
        </p:spPr>
        <p:style>
          <a:lnRef idx="1">
            <a:schemeClr val="accent6"/>
          </a:lnRef>
          <a:fillRef idx="3">
            <a:schemeClr val="accent6"/>
          </a:fillRef>
          <a:effectRef idx="2">
            <a:schemeClr val="accent6"/>
          </a:effectRef>
          <a:fontRef idx="minor">
            <a:schemeClr val="lt1"/>
          </a:fontRef>
        </p:style>
        <p:txBody>
          <a:bodyPr wrap="none" anchor="ctr">
            <a:spAutoFit/>
          </a:bodyPr>
          <a:lstStyle>
            <a:defPPr>
              <a:defRPr lang="zh-CN"/>
            </a:defPPr>
            <a:lvl1pPr>
              <a:defRPr sz="1555" b="1">
                <a:solidFill>
                  <a:schemeClr val="bg1"/>
                </a:solidFill>
                <a:latin typeface="微软雅黑" panose="020B0503020204020204" pitchFamily="34" charset="-122"/>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gn="ctr"/>
            <a:r>
              <a:rPr lang="zh-CN" altLang="zh-CN" dirty="0"/>
              <a:t> 仓  库</a:t>
            </a:r>
          </a:p>
        </p:txBody>
      </p:sp>
      <p:sp>
        <p:nvSpPr>
          <p:cNvPr id="44" name="AutoShape 34"/>
          <p:cNvSpPr>
            <a:spLocks noChangeArrowheads="1"/>
          </p:cNvSpPr>
          <p:nvPr/>
        </p:nvSpPr>
        <p:spPr bwMode="auto">
          <a:xfrm>
            <a:off x="4595242" y="1487298"/>
            <a:ext cx="792000" cy="324000"/>
          </a:xfrm>
          <a:prstGeom prst="roundRect">
            <a:avLst>
              <a:gd name="adj" fmla="val 50000"/>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en-US" sz="1400" dirty="0">
                <a:latin typeface="微软雅黑" panose="020B0503020204020204" pitchFamily="34" charset="-122"/>
                <a:ea typeface="微软雅黑" panose="020B0503020204020204" pitchFamily="34" charset="-122"/>
              </a:rPr>
              <a:t>仓库号</a:t>
            </a:r>
          </a:p>
        </p:txBody>
      </p:sp>
      <p:sp>
        <p:nvSpPr>
          <p:cNvPr id="42" name="AutoShape 37"/>
          <p:cNvSpPr>
            <a:spLocks noChangeArrowheads="1"/>
          </p:cNvSpPr>
          <p:nvPr/>
        </p:nvSpPr>
        <p:spPr bwMode="auto">
          <a:xfrm>
            <a:off x="5080000" y="969376"/>
            <a:ext cx="792000" cy="324000"/>
          </a:xfrm>
          <a:prstGeom prst="roundRect">
            <a:avLst>
              <a:gd name="adj" fmla="val 50000"/>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en-US" sz="1400" dirty="0">
                <a:latin typeface="微软雅黑" panose="020B0503020204020204" pitchFamily="34" charset="-122"/>
                <a:ea typeface="微软雅黑" panose="020B0503020204020204" pitchFamily="34" charset="-122"/>
              </a:rPr>
              <a:t>面积</a:t>
            </a:r>
          </a:p>
        </p:txBody>
      </p:sp>
      <p:sp>
        <p:nvSpPr>
          <p:cNvPr id="40" name="AutoShape 40"/>
          <p:cNvSpPr>
            <a:spLocks noChangeArrowheads="1"/>
          </p:cNvSpPr>
          <p:nvPr/>
        </p:nvSpPr>
        <p:spPr bwMode="auto">
          <a:xfrm>
            <a:off x="5614770" y="1487298"/>
            <a:ext cx="792000" cy="324000"/>
          </a:xfrm>
          <a:prstGeom prst="roundRect">
            <a:avLst>
              <a:gd name="adj" fmla="val 50000"/>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en-US" sz="1400" dirty="0">
                <a:latin typeface="微软雅黑" panose="020B0503020204020204" pitchFamily="34" charset="-122"/>
                <a:ea typeface="微软雅黑" panose="020B0503020204020204" pitchFamily="34" charset="-122"/>
              </a:rPr>
              <a:t>电话号码</a:t>
            </a:r>
          </a:p>
        </p:txBody>
      </p:sp>
      <p:sp>
        <p:nvSpPr>
          <p:cNvPr id="37" name="Line 42"/>
          <p:cNvSpPr>
            <a:spLocks noChangeShapeType="1"/>
          </p:cNvSpPr>
          <p:nvPr/>
        </p:nvSpPr>
        <p:spPr bwMode="auto">
          <a:xfrm>
            <a:off x="4976151" y="1819496"/>
            <a:ext cx="298189" cy="361598"/>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38" name="Line 43"/>
          <p:cNvSpPr>
            <a:spLocks noChangeShapeType="1"/>
          </p:cNvSpPr>
          <p:nvPr/>
        </p:nvSpPr>
        <p:spPr bwMode="auto">
          <a:xfrm>
            <a:off x="5478950" y="1325609"/>
            <a:ext cx="0" cy="855486"/>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39" name="Line 44"/>
          <p:cNvSpPr>
            <a:spLocks noChangeShapeType="1"/>
          </p:cNvSpPr>
          <p:nvPr/>
        </p:nvSpPr>
        <p:spPr bwMode="auto">
          <a:xfrm flipH="1">
            <a:off x="5683561" y="1827729"/>
            <a:ext cx="252237" cy="353365"/>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47" name="Text Box 46"/>
          <p:cNvSpPr txBox="1">
            <a:spLocks noChangeArrowheads="1"/>
          </p:cNvSpPr>
          <p:nvPr/>
        </p:nvSpPr>
        <p:spPr bwMode="auto">
          <a:xfrm>
            <a:off x="7672288" y="2175837"/>
            <a:ext cx="864000" cy="360000"/>
          </a:xfrm>
          <a:prstGeom prst="rect">
            <a:avLst/>
          </a:prstGeom>
          <a:solidFill>
            <a:srgbClr val="0070C0"/>
          </a:solidFill>
          <a:ln>
            <a:solidFill>
              <a:schemeClr val="bg1"/>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6"/>
          </a:lnRef>
          <a:fillRef idx="3">
            <a:schemeClr val="accent6"/>
          </a:fillRef>
          <a:effectRef idx="2">
            <a:schemeClr val="accent6"/>
          </a:effectRef>
          <a:fontRef idx="minor">
            <a:schemeClr val="lt1"/>
          </a:fontRef>
        </p:style>
        <p:txBody>
          <a:bodyPr wrap="none" anchor="ctr">
            <a:spAutoFit/>
          </a:bodyPr>
          <a:lstStyle>
            <a:defPPr>
              <a:defRPr lang="zh-CN"/>
            </a:defPPr>
            <a:lvl1pPr>
              <a:defRPr sz="1555" b="1">
                <a:solidFill>
                  <a:schemeClr val="bg1"/>
                </a:solidFill>
                <a:latin typeface="微软雅黑" panose="020B0503020204020204" pitchFamily="34" charset="-122"/>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gn="ctr"/>
            <a:r>
              <a:rPr lang="zh-CN" altLang="zh-CN" dirty="0"/>
              <a:t>  职  工</a:t>
            </a:r>
          </a:p>
        </p:txBody>
      </p:sp>
      <p:sp>
        <p:nvSpPr>
          <p:cNvPr id="62" name="AutoShape 48"/>
          <p:cNvSpPr>
            <a:spLocks noChangeArrowheads="1"/>
          </p:cNvSpPr>
          <p:nvPr/>
        </p:nvSpPr>
        <p:spPr bwMode="auto">
          <a:xfrm>
            <a:off x="7096224" y="1487298"/>
            <a:ext cx="792000" cy="324000"/>
          </a:xfrm>
          <a:prstGeom prst="roundRect">
            <a:avLst>
              <a:gd name="adj" fmla="val 50000"/>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en-US" sz="1400" dirty="0">
                <a:latin typeface="微软雅黑" panose="020B0503020204020204" pitchFamily="34" charset="-122"/>
                <a:ea typeface="微软雅黑" panose="020B0503020204020204" pitchFamily="34" charset="-122"/>
              </a:rPr>
              <a:t>职工号</a:t>
            </a:r>
          </a:p>
        </p:txBody>
      </p:sp>
      <p:sp>
        <p:nvSpPr>
          <p:cNvPr id="60" name="AutoShape 51"/>
          <p:cNvSpPr>
            <a:spLocks noChangeArrowheads="1"/>
          </p:cNvSpPr>
          <p:nvPr/>
        </p:nvSpPr>
        <p:spPr bwMode="auto">
          <a:xfrm>
            <a:off x="8048724" y="1487298"/>
            <a:ext cx="792000" cy="324000"/>
          </a:xfrm>
          <a:prstGeom prst="roundRect">
            <a:avLst>
              <a:gd name="adj" fmla="val 50000"/>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en-US" sz="1400" dirty="0">
                <a:latin typeface="微软雅黑" panose="020B0503020204020204" pitchFamily="34" charset="-122"/>
                <a:ea typeface="微软雅黑" panose="020B0503020204020204" pitchFamily="34" charset="-122"/>
              </a:rPr>
              <a:t>姓名</a:t>
            </a:r>
          </a:p>
        </p:txBody>
      </p:sp>
      <p:sp>
        <p:nvSpPr>
          <p:cNvPr id="58" name="AutoShape 54"/>
          <p:cNvSpPr>
            <a:spLocks noChangeArrowheads="1"/>
          </p:cNvSpPr>
          <p:nvPr/>
        </p:nvSpPr>
        <p:spPr bwMode="auto">
          <a:xfrm>
            <a:off x="9001225" y="1487298"/>
            <a:ext cx="792000" cy="324000"/>
          </a:xfrm>
          <a:prstGeom prst="roundRect">
            <a:avLst>
              <a:gd name="adj" fmla="val 50000"/>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en-US" sz="1400" dirty="0">
                <a:latin typeface="微软雅黑" panose="020B0503020204020204" pitchFamily="34" charset="-122"/>
                <a:ea typeface="微软雅黑" panose="020B0503020204020204" pitchFamily="34" charset="-122"/>
              </a:rPr>
              <a:t>年龄</a:t>
            </a:r>
          </a:p>
        </p:txBody>
      </p:sp>
      <p:sp>
        <p:nvSpPr>
          <p:cNvPr id="56" name="AutoShape 57"/>
          <p:cNvSpPr>
            <a:spLocks noChangeArrowheads="1"/>
          </p:cNvSpPr>
          <p:nvPr/>
        </p:nvSpPr>
        <p:spPr bwMode="auto">
          <a:xfrm>
            <a:off x="9001504" y="2138759"/>
            <a:ext cx="792000" cy="324000"/>
          </a:xfrm>
          <a:prstGeom prst="roundRect">
            <a:avLst>
              <a:gd name="adj" fmla="val 50000"/>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en-US" sz="1400" dirty="0">
                <a:latin typeface="微软雅黑" panose="020B0503020204020204" pitchFamily="34" charset="-122"/>
                <a:ea typeface="微软雅黑" panose="020B0503020204020204" pitchFamily="34" charset="-122"/>
              </a:rPr>
              <a:t>职称</a:t>
            </a:r>
          </a:p>
        </p:txBody>
      </p:sp>
      <p:sp>
        <p:nvSpPr>
          <p:cNvPr id="52" name="Line 59"/>
          <p:cNvSpPr>
            <a:spLocks noChangeShapeType="1"/>
          </p:cNvSpPr>
          <p:nvPr/>
        </p:nvSpPr>
        <p:spPr bwMode="auto">
          <a:xfrm>
            <a:off x="7510739" y="1826554"/>
            <a:ext cx="511148" cy="340093"/>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2000">
              <a:latin typeface="微软雅黑" panose="020B0503020204020204" pitchFamily="34" charset="-122"/>
              <a:ea typeface="微软雅黑" panose="020B0503020204020204" pitchFamily="34" charset="-122"/>
            </a:endParaRPr>
          </a:p>
        </p:txBody>
      </p:sp>
      <p:sp>
        <p:nvSpPr>
          <p:cNvPr id="53" name="Line 60"/>
          <p:cNvSpPr>
            <a:spLocks noChangeShapeType="1"/>
          </p:cNvSpPr>
          <p:nvPr/>
        </p:nvSpPr>
        <p:spPr bwMode="auto">
          <a:xfrm>
            <a:off x="8311544" y="1819496"/>
            <a:ext cx="0" cy="397618"/>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2000">
              <a:latin typeface="微软雅黑" panose="020B0503020204020204" pitchFamily="34" charset="-122"/>
              <a:ea typeface="微软雅黑" panose="020B0503020204020204" pitchFamily="34" charset="-122"/>
            </a:endParaRPr>
          </a:p>
        </p:txBody>
      </p:sp>
      <p:sp>
        <p:nvSpPr>
          <p:cNvPr id="54" name="Line 61"/>
          <p:cNvSpPr>
            <a:spLocks noChangeShapeType="1"/>
          </p:cNvSpPr>
          <p:nvPr/>
        </p:nvSpPr>
        <p:spPr bwMode="auto">
          <a:xfrm flipH="1">
            <a:off x="8479415" y="1826554"/>
            <a:ext cx="864001" cy="354540"/>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2000">
              <a:latin typeface="微软雅黑" panose="020B0503020204020204" pitchFamily="34" charset="-122"/>
              <a:ea typeface="微软雅黑" panose="020B0503020204020204" pitchFamily="34" charset="-122"/>
            </a:endParaRPr>
          </a:p>
        </p:txBody>
      </p:sp>
      <p:sp>
        <p:nvSpPr>
          <p:cNvPr id="55" name="Line 62"/>
          <p:cNvSpPr>
            <a:spLocks noChangeShapeType="1"/>
          </p:cNvSpPr>
          <p:nvPr/>
        </p:nvSpPr>
        <p:spPr bwMode="auto">
          <a:xfrm flipH="1" flipV="1">
            <a:off x="8389893" y="2290462"/>
            <a:ext cx="611332" cy="0"/>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2000">
              <a:latin typeface="微软雅黑" panose="020B0503020204020204" pitchFamily="34" charset="-122"/>
              <a:ea typeface="微软雅黑" panose="020B0503020204020204" pitchFamily="34" charset="-122"/>
            </a:endParaRPr>
          </a:p>
        </p:txBody>
      </p:sp>
      <p:sp>
        <p:nvSpPr>
          <p:cNvPr id="84" name="AutoShape 66"/>
          <p:cNvSpPr>
            <a:spLocks noChangeArrowheads="1"/>
          </p:cNvSpPr>
          <p:nvPr/>
        </p:nvSpPr>
        <p:spPr bwMode="auto">
          <a:xfrm>
            <a:off x="4359920" y="5063583"/>
            <a:ext cx="792000" cy="324000"/>
          </a:xfrm>
          <a:prstGeom prst="roundRect">
            <a:avLst>
              <a:gd name="adj" fmla="val 50000"/>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en-US" sz="1400" dirty="0">
                <a:latin typeface="微软雅黑" panose="020B0503020204020204" pitchFamily="34" charset="-122"/>
                <a:ea typeface="微软雅黑" panose="020B0503020204020204" pitchFamily="34" charset="-122"/>
              </a:rPr>
              <a:t>零件号</a:t>
            </a:r>
          </a:p>
        </p:txBody>
      </p:sp>
      <p:sp>
        <p:nvSpPr>
          <p:cNvPr id="82" name="AutoShape 69"/>
          <p:cNvSpPr>
            <a:spLocks noChangeArrowheads="1"/>
          </p:cNvSpPr>
          <p:nvPr/>
        </p:nvSpPr>
        <p:spPr bwMode="auto">
          <a:xfrm>
            <a:off x="5275543" y="5063583"/>
            <a:ext cx="792000" cy="324000"/>
          </a:xfrm>
          <a:prstGeom prst="roundRect">
            <a:avLst>
              <a:gd name="adj" fmla="val 50000"/>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en-US" sz="1400" dirty="0">
                <a:latin typeface="微软雅黑" panose="020B0503020204020204" pitchFamily="34" charset="-122"/>
                <a:ea typeface="微软雅黑" panose="020B0503020204020204" pitchFamily="34" charset="-122"/>
              </a:rPr>
              <a:t>名称</a:t>
            </a:r>
          </a:p>
        </p:txBody>
      </p:sp>
      <p:sp>
        <p:nvSpPr>
          <p:cNvPr id="80" name="AutoShape 72"/>
          <p:cNvSpPr>
            <a:spLocks noChangeArrowheads="1"/>
          </p:cNvSpPr>
          <p:nvPr/>
        </p:nvSpPr>
        <p:spPr bwMode="auto">
          <a:xfrm>
            <a:off x="6191166" y="5072402"/>
            <a:ext cx="792000" cy="324000"/>
          </a:xfrm>
          <a:prstGeom prst="roundRect">
            <a:avLst>
              <a:gd name="adj" fmla="val 50000"/>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en-US" sz="1400" dirty="0">
                <a:latin typeface="微软雅黑" panose="020B0503020204020204" pitchFamily="34" charset="-122"/>
                <a:ea typeface="微软雅黑" panose="020B0503020204020204" pitchFamily="34" charset="-122"/>
              </a:rPr>
              <a:t>规格</a:t>
            </a:r>
          </a:p>
        </p:txBody>
      </p:sp>
      <p:sp>
        <p:nvSpPr>
          <p:cNvPr id="78" name="AutoShape 75"/>
          <p:cNvSpPr>
            <a:spLocks noChangeArrowheads="1"/>
          </p:cNvSpPr>
          <p:nvPr/>
        </p:nvSpPr>
        <p:spPr bwMode="auto">
          <a:xfrm>
            <a:off x="7106789" y="5072402"/>
            <a:ext cx="792000" cy="324000"/>
          </a:xfrm>
          <a:prstGeom prst="roundRect">
            <a:avLst>
              <a:gd name="adj" fmla="val 50000"/>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en-US" sz="1400" dirty="0">
                <a:latin typeface="微软雅黑" panose="020B0503020204020204" pitchFamily="34" charset="-122"/>
                <a:ea typeface="微软雅黑" panose="020B0503020204020204" pitchFamily="34" charset="-122"/>
              </a:rPr>
              <a:t>单价</a:t>
            </a:r>
          </a:p>
        </p:txBody>
      </p:sp>
      <p:sp>
        <p:nvSpPr>
          <p:cNvPr id="76" name="AutoShape 78"/>
          <p:cNvSpPr>
            <a:spLocks noChangeArrowheads="1"/>
          </p:cNvSpPr>
          <p:nvPr/>
        </p:nvSpPr>
        <p:spPr bwMode="auto">
          <a:xfrm>
            <a:off x="8022413" y="5072402"/>
            <a:ext cx="792000" cy="324000"/>
          </a:xfrm>
          <a:prstGeom prst="roundRect">
            <a:avLst>
              <a:gd name="adj" fmla="val 50000"/>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en-US" sz="1400" dirty="0">
                <a:latin typeface="微软雅黑" panose="020B0503020204020204" pitchFamily="34" charset="-122"/>
                <a:ea typeface="微软雅黑" panose="020B0503020204020204" pitchFamily="34" charset="-122"/>
              </a:rPr>
              <a:t>描述</a:t>
            </a:r>
          </a:p>
        </p:txBody>
      </p:sp>
      <p:sp>
        <p:nvSpPr>
          <p:cNvPr id="71" name="Line 80"/>
          <p:cNvSpPr>
            <a:spLocks noChangeShapeType="1"/>
          </p:cNvSpPr>
          <p:nvPr/>
        </p:nvSpPr>
        <p:spPr bwMode="auto">
          <a:xfrm flipH="1">
            <a:off x="4766231" y="4530740"/>
            <a:ext cx="362105" cy="530782"/>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72" name="Line 81"/>
          <p:cNvSpPr>
            <a:spLocks noChangeShapeType="1"/>
          </p:cNvSpPr>
          <p:nvPr/>
        </p:nvSpPr>
        <p:spPr bwMode="auto">
          <a:xfrm>
            <a:off x="5191513" y="4489983"/>
            <a:ext cx="455645" cy="571539"/>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73" name="Line 82"/>
          <p:cNvSpPr>
            <a:spLocks noChangeShapeType="1"/>
          </p:cNvSpPr>
          <p:nvPr/>
        </p:nvSpPr>
        <p:spPr bwMode="auto">
          <a:xfrm>
            <a:off x="5506220" y="4558467"/>
            <a:ext cx="1051576" cy="503056"/>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74" name="Line 83"/>
          <p:cNvSpPr>
            <a:spLocks noChangeShapeType="1"/>
          </p:cNvSpPr>
          <p:nvPr/>
        </p:nvSpPr>
        <p:spPr bwMode="auto">
          <a:xfrm>
            <a:off x="5828297" y="4550400"/>
            <a:ext cx="1550797" cy="511126"/>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75" name="Line 84"/>
          <p:cNvSpPr>
            <a:spLocks noChangeShapeType="1"/>
          </p:cNvSpPr>
          <p:nvPr/>
        </p:nvSpPr>
        <p:spPr bwMode="auto">
          <a:xfrm>
            <a:off x="5844946" y="4413235"/>
            <a:ext cx="2466598" cy="648288"/>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a:endParaRPr lang="zh-CN" altLang="en-US" sz="2000">
              <a:latin typeface="微软雅黑" panose="020B0503020204020204" pitchFamily="34" charset="-122"/>
              <a:ea typeface="微软雅黑" panose="020B0503020204020204" pitchFamily="34" charset="-122"/>
            </a:endParaRPr>
          </a:p>
        </p:txBody>
      </p:sp>
      <p:grpSp>
        <p:nvGrpSpPr>
          <p:cNvPr id="3" name="组合 2"/>
          <p:cNvGrpSpPr/>
          <p:nvPr/>
        </p:nvGrpSpPr>
        <p:grpSpPr>
          <a:xfrm>
            <a:off x="4942159" y="3050596"/>
            <a:ext cx="936000" cy="504000"/>
            <a:chOff x="4942728" y="3020136"/>
            <a:chExt cx="936000" cy="504000"/>
          </a:xfrm>
        </p:grpSpPr>
        <p:sp>
          <p:nvSpPr>
            <p:cNvPr id="87" name="AutoShape 86"/>
            <p:cNvSpPr>
              <a:spLocks noChangeArrowheads="1"/>
            </p:cNvSpPr>
            <p:nvPr/>
          </p:nvSpPr>
          <p:spPr bwMode="auto">
            <a:xfrm>
              <a:off x="4942728" y="3020136"/>
              <a:ext cx="936000" cy="504000"/>
            </a:xfrm>
            <a:prstGeom prst="flowChartDecision">
              <a:avLst/>
            </a:prstGeom>
            <a:solidFill>
              <a:srgbClr val="FF9900"/>
            </a:solidFill>
            <a:ln>
              <a:noFill/>
            </a:ln>
          </p:spPr>
          <p:style>
            <a:lnRef idx="1">
              <a:schemeClr val="accent3"/>
            </a:lnRef>
            <a:fillRef idx="3">
              <a:schemeClr val="accent3"/>
            </a:fillRef>
            <a:effectRef idx="2">
              <a:schemeClr val="accent3"/>
            </a:effectRef>
            <a:fontRef idx="minor">
              <a:schemeClr val="lt1"/>
            </a:fontRef>
          </p:style>
          <p:txBody>
            <a:bodyPr wrap="none" anchor="ctr"/>
            <a:lstStyle/>
            <a:p>
              <a:endParaRPr lang="zh-CN" altLang="en-US" sz="2220">
                <a:latin typeface="微软雅黑" panose="020B0503020204020204" pitchFamily="34" charset="-122"/>
                <a:ea typeface="微软雅黑" panose="020B0503020204020204" pitchFamily="34" charset="-122"/>
              </a:endParaRPr>
            </a:p>
          </p:txBody>
        </p:sp>
        <p:sp>
          <p:nvSpPr>
            <p:cNvPr id="97344" name="Text Box 87"/>
            <p:cNvSpPr txBox="1">
              <a:spLocks noChangeArrowheads="1"/>
            </p:cNvSpPr>
            <p:nvPr/>
          </p:nvSpPr>
          <p:spPr bwMode="auto">
            <a:xfrm>
              <a:off x="5128905" y="3092610"/>
              <a:ext cx="747889" cy="331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zh-CN" altLang="zh-CN" sz="1555" dirty="0">
                  <a:solidFill>
                    <a:schemeClr val="bg1"/>
                  </a:solidFill>
                  <a:latin typeface="微软雅黑" panose="020B0503020204020204" pitchFamily="34" charset="-122"/>
                  <a:ea typeface="微软雅黑" panose="020B0503020204020204" pitchFamily="34" charset="-122"/>
                </a:rPr>
                <a:t>库存</a:t>
              </a:r>
            </a:p>
          </p:txBody>
        </p:sp>
      </p:grpSp>
      <p:sp>
        <p:nvSpPr>
          <p:cNvPr id="95" name="AutoShape 89"/>
          <p:cNvSpPr>
            <a:spLocks noChangeArrowheads="1"/>
          </p:cNvSpPr>
          <p:nvPr/>
        </p:nvSpPr>
        <p:spPr bwMode="auto">
          <a:xfrm>
            <a:off x="6170529" y="3121179"/>
            <a:ext cx="792000" cy="324000"/>
          </a:xfrm>
          <a:prstGeom prst="roundRect">
            <a:avLst>
              <a:gd name="adj" fmla="val 50000"/>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en-US" sz="1400" dirty="0">
                <a:latin typeface="微软雅黑" panose="020B0503020204020204" pitchFamily="34" charset="-122"/>
                <a:ea typeface="微软雅黑" panose="020B0503020204020204" pitchFamily="34" charset="-122"/>
              </a:rPr>
              <a:t>库存量</a:t>
            </a:r>
          </a:p>
        </p:txBody>
      </p:sp>
      <p:sp>
        <p:nvSpPr>
          <p:cNvPr id="90" name="Line 91"/>
          <p:cNvSpPr>
            <a:spLocks noChangeShapeType="1"/>
          </p:cNvSpPr>
          <p:nvPr/>
        </p:nvSpPr>
        <p:spPr bwMode="auto">
          <a:xfrm>
            <a:off x="5868843" y="3299038"/>
            <a:ext cx="301686" cy="0"/>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97348" name="Line 93"/>
          <p:cNvSpPr>
            <a:spLocks noChangeShapeType="1"/>
          </p:cNvSpPr>
          <p:nvPr/>
        </p:nvSpPr>
        <p:spPr bwMode="auto">
          <a:xfrm>
            <a:off x="5412949" y="3593739"/>
            <a:ext cx="0" cy="605844"/>
          </a:xfrm>
          <a:prstGeom prst="line">
            <a:avLst/>
          </a:prstGeom>
          <a:noFill/>
          <a:ln w="38100"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solidFill>
                <a:schemeClr val="tx1">
                  <a:lumMod val="50000"/>
                  <a:lumOff val="50000"/>
                </a:schemeClr>
              </a:solidFill>
            </a:endParaRPr>
          </a:p>
        </p:txBody>
      </p:sp>
      <p:sp>
        <p:nvSpPr>
          <p:cNvPr id="97349" name="Text Box 94"/>
          <p:cNvSpPr txBox="1">
            <a:spLocks noChangeArrowheads="1"/>
          </p:cNvSpPr>
          <p:nvPr/>
        </p:nvSpPr>
        <p:spPr bwMode="auto">
          <a:xfrm>
            <a:off x="5416909" y="2602271"/>
            <a:ext cx="372218" cy="331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555">
                <a:solidFill>
                  <a:schemeClr val="tx1">
                    <a:lumMod val="50000"/>
                    <a:lumOff val="50000"/>
                  </a:schemeClr>
                </a:solidFill>
                <a:latin typeface="微软雅黑" panose="020B0503020204020204" pitchFamily="34" charset="-122"/>
                <a:ea typeface="微软雅黑" panose="020B0503020204020204" pitchFamily="34" charset="-122"/>
              </a:rPr>
              <a:t>m</a:t>
            </a:r>
          </a:p>
        </p:txBody>
      </p:sp>
      <p:sp>
        <p:nvSpPr>
          <p:cNvPr id="97350" name="Text Box 95"/>
          <p:cNvSpPr txBox="1">
            <a:spLocks noChangeArrowheads="1"/>
          </p:cNvSpPr>
          <p:nvPr/>
        </p:nvSpPr>
        <p:spPr bwMode="auto">
          <a:xfrm>
            <a:off x="5412949" y="3582993"/>
            <a:ext cx="291471" cy="331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zh-CN" sz="1555">
                <a:solidFill>
                  <a:schemeClr val="tx1">
                    <a:lumMod val="50000"/>
                    <a:lumOff val="50000"/>
                  </a:schemeClr>
                </a:solidFill>
                <a:latin typeface="微软雅黑" panose="020B0503020204020204" pitchFamily="34" charset="-122"/>
                <a:ea typeface="微软雅黑" panose="020B0503020204020204" pitchFamily="34" charset="-122"/>
              </a:rPr>
              <a:t>n</a:t>
            </a:r>
          </a:p>
        </p:txBody>
      </p:sp>
      <p:sp>
        <p:nvSpPr>
          <p:cNvPr id="98" name="AutoShape 97"/>
          <p:cNvSpPr>
            <a:spLocks noChangeArrowheads="1"/>
          </p:cNvSpPr>
          <p:nvPr/>
        </p:nvSpPr>
        <p:spPr bwMode="auto">
          <a:xfrm>
            <a:off x="6304136" y="2084082"/>
            <a:ext cx="936000" cy="504000"/>
          </a:xfrm>
          <a:prstGeom prst="flowChartDecision">
            <a:avLst/>
          </a:prstGeom>
          <a:solidFill>
            <a:srgbClr val="FF9900"/>
          </a:solidFill>
          <a:ln>
            <a:noFill/>
          </a:ln>
        </p:spPr>
        <p:style>
          <a:lnRef idx="1">
            <a:schemeClr val="accent3"/>
          </a:lnRef>
          <a:fillRef idx="3">
            <a:schemeClr val="accent3"/>
          </a:fillRef>
          <a:effectRef idx="2">
            <a:schemeClr val="accent3"/>
          </a:effectRef>
          <a:fontRef idx="minor">
            <a:schemeClr val="lt1"/>
          </a:fontRef>
        </p:style>
        <p:txBody>
          <a:bodyPr wrap="none" anchor="ctr"/>
          <a:lstStyle/>
          <a:p>
            <a:endParaRPr lang="zh-CN" altLang="en-US" sz="2220">
              <a:latin typeface="微软雅黑" panose="020B0503020204020204" pitchFamily="34" charset="-122"/>
              <a:ea typeface="微软雅黑" panose="020B0503020204020204" pitchFamily="34" charset="-122"/>
            </a:endParaRPr>
          </a:p>
        </p:txBody>
      </p:sp>
      <p:sp>
        <p:nvSpPr>
          <p:cNvPr id="97352" name="Text Box 98"/>
          <p:cNvSpPr txBox="1">
            <a:spLocks noChangeArrowheads="1"/>
          </p:cNvSpPr>
          <p:nvPr/>
        </p:nvSpPr>
        <p:spPr bwMode="auto">
          <a:xfrm>
            <a:off x="6464054" y="2150832"/>
            <a:ext cx="679098" cy="331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zh-CN" sz="1555" dirty="0">
                <a:solidFill>
                  <a:schemeClr val="bg1"/>
                </a:solidFill>
                <a:latin typeface="微软雅黑" panose="020B0503020204020204" pitchFamily="34" charset="-122"/>
                <a:ea typeface="微软雅黑" panose="020B0503020204020204" pitchFamily="34" charset="-122"/>
              </a:rPr>
              <a:t>工作</a:t>
            </a:r>
          </a:p>
        </p:txBody>
      </p:sp>
      <p:sp>
        <p:nvSpPr>
          <p:cNvPr id="97353" name="Line 99"/>
          <p:cNvSpPr>
            <a:spLocks noChangeShapeType="1"/>
          </p:cNvSpPr>
          <p:nvPr/>
        </p:nvSpPr>
        <p:spPr bwMode="auto">
          <a:xfrm flipH="1" flipV="1">
            <a:off x="5876794" y="2330217"/>
            <a:ext cx="459458" cy="0"/>
          </a:xfrm>
          <a:prstGeom prst="line">
            <a:avLst/>
          </a:prstGeom>
          <a:noFill/>
          <a:ln w="38100"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solidFill>
                <a:schemeClr val="tx1">
                  <a:lumMod val="50000"/>
                  <a:lumOff val="50000"/>
                </a:schemeClr>
              </a:solidFill>
            </a:endParaRPr>
          </a:p>
        </p:txBody>
      </p:sp>
      <p:sp>
        <p:nvSpPr>
          <p:cNvPr id="97354" name="Line 100"/>
          <p:cNvSpPr>
            <a:spLocks noChangeShapeType="1"/>
          </p:cNvSpPr>
          <p:nvPr/>
        </p:nvSpPr>
        <p:spPr bwMode="auto">
          <a:xfrm>
            <a:off x="7221411" y="2317883"/>
            <a:ext cx="428676" cy="9713"/>
          </a:xfrm>
          <a:prstGeom prst="line">
            <a:avLst/>
          </a:prstGeom>
          <a:noFill/>
          <a:ln w="38100"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solidFill>
                <a:schemeClr val="tx1">
                  <a:lumMod val="50000"/>
                  <a:lumOff val="50000"/>
                </a:schemeClr>
              </a:solidFill>
            </a:endParaRPr>
          </a:p>
        </p:txBody>
      </p:sp>
      <p:sp>
        <p:nvSpPr>
          <p:cNvPr id="97355" name="Text Box 101"/>
          <p:cNvSpPr txBox="1">
            <a:spLocks noChangeArrowheads="1"/>
          </p:cNvSpPr>
          <p:nvPr/>
        </p:nvSpPr>
        <p:spPr bwMode="auto">
          <a:xfrm>
            <a:off x="6034566" y="2008939"/>
            <a:ext cx="2904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zh-CN" sz="1400" dirty="0">
                <a:solidFill>
                  <a:schemeClr val="tx1">
                    <a:lumMod val="50000"/>
                    <a:lumOff val="50000"/>
                  </a:schemeClr>
                </a:solidFill>
                <a:latin typeface="微软雅黑" panose="020B0503020204020204" pitchFamily="34" charset="-122"/>
                <a:ea typeface="微软雅黑" panose="020B0503020204020204" pitchFamily="34" charset="-122"/>
              </a:rPr>
              <a:t>1</a:t>
            </a:r>
          </a:p>
        </p:txBody>
      </p:sp>
      <p:sp>
        <p:nvSpPr>
          <p:cNvPr id="97356" name="Text Box 102"/>
          <p:cNvSpPr txBox="1">
            <a:spLocks noChangeArrowheads="1"/>
          </p:cNvSpPr>
          <p:nvPr/>
        </p:nvSpPr>
        <p:spPr bwMode="auto">
          <a:xfrm>
            <a:off x="7316652" y="1994743"/>
            <a:ext cx="308098" cy="331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555" dirty="0">
                <a:solidFill>
                  <a:schemeClr val="tx1">
                    <a:lumMod val="50000"/>
                    <a:lumOff val="50000"/>
                  </a:schemeClr>
                </a:solidFill>
                <a:latin typeface="微软雅黑" panose="020B0503020204020204" pitchFamily="34" charset="-122"/>
                <a:ea typeface="微软雅黑" panose="020B0503020204020204" pitchFamily="34" charset="-122"/>
              </a:rPr>
              <a:t>n</a:t>
            </a:r>
          </a:p>
        </p:txBody>
      </p:sp>
      <p:sp>
        <p:nvSpPr>
          <p:cNvPr id="97359" name="Line 106"/>
          <p:cNvSpPr>
            <a:spLocks noChangeShapeType="1"/>
          </p:cNvSpPr>
          <p:nvPr/>
        </p:nvSpPr>
        <p:spPr bwMode="auto">
          <a:xfrm flipV="1">
            <a:off x="7854695" y="2531185"/>
            <a:ext cx="5001" cy="772557"/>
          </a:xfrm>
          <a:prstGeom prst="line">
            <a:avLst/>
          </a:prstGeom>
          <a:noFill/>
          <a:ln w="38100" cap="sq">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solidFill>
                <a:schemeClr val="tx1">
                  <a:lumMod val="50000"/>
                  <a:lumOff val="50000"/>
                </a:schemeClr>
              </a:solidFill>
            </a:endParaRPr>
          </a:p>
        </p:txBody>
      </p:sp>
      <p:sp>
        <p:nvSpPr>
          <p:cNvPr id="97360" name="Line 107"/>
          <p:cNvSpPr>
            <a:spLocks noChangeShapeType="1"/>
          </p:cNvSpPr>
          <p:nvPr/>
        </p:nvSpPr>
        <p:spPr bwMode="auto">
          <a:xfrm flipV="1">
            <a:off x="8330946" y="2541783"/>
            <a:ext cx="9864" cy="761959"/>
          </a:xfrm>
          <a:prstGeom prst="line">
            <a:avLst/>
          </a:prstGeom>
          <a:noFill/>
          <a:ln w="38100" cap="sq">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solidFill>
                <a:schemeClr val="tx1">
                  <a:lumMod val="50000"/>
                  <a:lumOff val="50000"/>
                </a:schemeClr>
              </a:solidFill>
            </a:endParaRPr>
          </a:p>
        </p:txBody>
      </p:sp>
      <p:sp>
        <p:nvSpPr>
          <p:cNvPr id="97361" name="Text Box 108"/>
          <p:cNvSpPr txBox="1">
            <a:spLocks noChangeArrowheads="1"/>
          </p:cNvSpPr>
          <p:nvPr/>
        </p:nvSpPr>
        <p:spPr bwMode="auto">
          <a:xfrm>
            <a:off x="7589259" y="2769955"/>
            <a:ext cx="2904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zh-CN" sz="1400" dirty="0">
                <a:solidFill>
                  <a:schemeClr val="tx1">
                    <a:lumMod val="50000"/>
                    <a:lumOff val="50000"/>
                  </a:schemeClr>
                </a:solidFill>
                <a:latin typeface="微软雅黑" panose="020B0503020204020204" pitchFamily="34" charset="-122"/>
                <a:ea typeface="微软雅黑" panose="020B0503020204020204" pitchFamily="34" charset="-122"/>
              </a:rPr>
              <a:t>1</a:t>
            </a:r>
          </a:p>
        </p:txBody>
      </p:sp>
      <p:sp>
        <p:nvSpPr>
          <p:cNvPr id="97362" name="Text Box 109"/>
          <p:cNvSpPr txBox="1">
            <a:spLocks noChangeArrowheads="1"/>
          </p:cNvSpPr>
          <p:nvPr/>
        </p:nvSpPr>
        <p:spPr bwMode="auto">
          <a:xfrm>
            <a:off x="8311544" y="2725188"/>
            <a:ext cx="308098" cy="331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555">
                <a:solidFill>
                  <a:schemeClr val="tx1">
                    <a:lumMod val="50000"/>
                    <a:lumOff val="50000"/>
                  </a:schemeClr>
                </a:solidFill>
                <a:latin typeface="微软雅黑" panose="020B0503020204020204" pitchFamily="34" charset="-122"/>
                <a:ea typeface="微软雅黑" panose="020B0503020204020204" pitchFamily="34" charset="-122"/>
              </a:rPr>
              <a:t>n</a:t>
            </a:r>
          </a:p>
        </p:txBody>
      </p:sp>
      <p:sp>
        <p:nvSpPr>
          <p:cNvPr id="112" name="AutoShape 111"/>
          <p:cNvSpPr>
            <a:spLocks noChangeArrowheads="1"/>
          </p:cNvSpPr>
          <p:nvPr/>
        </p:nvSpPr>
        <p:spPr bwMode="auto">
          <a:xfrm>
            <a:off x="2303941" y="3003066"/>
            <a:ext cx="936000" cy="504000"/>
          </a:xfrm>
          <a:prstGeom prst="flowChartDecision">
            <a:avLst/>
          </a:prstGeom>
          <a:solidFill>
            <a:srgbClr val="FF9900"/>
          </a:solidFill>
          <a:ln>
            <a:noFill/>
          </a:ln>
        </p:spPr>
        <p:style>
          <a:lnRef idx="1">
            <a:schemeClr val="accent3"/>
          </a:lnRef>
          <a:fillRef idx="3">
            <a:schemeClr val="accent3"/>
          </a:fillRef>
          <a:effectRef idx="2">
            <a:schemeClr val="accent3"/>
          </a:effectRef>
          <a:fontRef idx="minor">
            <a:schemeClr val="lt1"/>
          </a:fontRef>
        </p:style>
        <p:txBody>
          <a:bodyPr wrap="none" anchor="ctr"/>
          <a:lstStyle/>
          <a:p>
            <a:pPr eaLnBrk="1" hangingPunct="1">
              <a:defRPr/>
            </a:pPr>
            <a:endParaRPr lang="zh-CN" altLang="en-US" sz="2220">
              <a:latin typeface="微软雅黑" panose="020B0503020204020204" pitchFamily="34" charset="-122"/>
              <a:ea typeface="微软雅黑" panose="020B0503020204020204" pitchFamily="34" charset="-122"/>
            </a:endParaRPr>
          </a:p>
        </p:txBody>
      </p:sp>
      <p:sp>
        <p:nvSpPr>
          <p:cNvPr id="97364" name="Text Box 112"/>
          <p:cNvSpPr txBox="1">
            <a:spLocks noChangeArrowheads="1"/>
          </p:cNvSpPr>
          <p:nvPr/>
        </p:nvSpPr>
        <p:spPr bwMode="auto">
          <a:xfrm>
            <a:off x="2462961" y="3073523"/>
            <a:ext cx="582211" cy="331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zh-CN" sz="1555" dirty="0">
                <a:solidFill>
                  <a:schemeClr val="bg1"/>
                </a:solidFill>
                <a:latin typeface="微软雅黑" panose="020B0503020204020204" pitchFamily="34" charset="-122"/>
                <a:ea typeface="微软雅黑" panose="020B0503020204020204" pitchFamily="34" charset="-122"/>
              </a:rPr>
              <a:t>供应</a:t>
            </a:r>
          </a:p>
        </p:txBody>
      </p:sp>
      <p:sp>
        <p:nvSpPr>
          <p:cNvPr id="114" name="AutoShape 113"/>
          <p:cNvSpPr>
            <a:spLocks noChangeArrowheads="1"/>
          </p:cNvSpPr>
          <p:nvPr/>
        </p:nvSpPr>
        <p:spPr bwMode="auto">
          <a:xfrm>
            <a:off x="1208575" y="3110664"/>
            <a:ext cx="792000" cy="324000"/>
          </a:xfrm>
          <a:prstGeom prst="roundRect">
            <a:avLst>
              <a:gd name="adj" fmla="val 50000"/>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en-US" sz="1400" dirty="0">
                <a:latin typeface="微软雅黑" panose="020B0503020204020204" pitchFamily="34" charset="-122"/>
                <a:ea typeface="微软雅黑" panose="020B0503020204020204" pitchFamily="34" charset="-122"/>
              </a:rPr>
              <a:t>供应量</a:t>
            </a:r>
          </a:p>
        </p:txBody>
      </p:sp>
      <p:sp>
        <p:nvSpPr>
          <p:cNvPr id="116" name="Line 115"/>
          <p:cNvSpPr>
            <a:spLocks noChangeShapeType="1"/>
          </p:cNvSpPr>
          <p:nvPr/>
        </p:nvSpPr>
        <p:spPr bwMode="auto">
          <a:xfrm flipH="1">
            <a:off x="2025256" y="3265887"/>
            <a:ext cx="338667" cy="0"/>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97368" name="Line 116"/>
          <p:cNvSpPr>
            <a:spLocks noChangeShapeType="1"/>
          </p:cNvSpPr>
          <p:nvPr/>
        </p:nvSpPr>
        <p:spPr bwMode="auto">
          <a:xfrm flipV="1">
            <a:off x="2773145" y="2542693"/>
            <a:ext cx="0" cy="460374"/>
          </a:xfrm>
          <a:prstGeom prst="line">
            <a:avLst/>
          </a:prstGeom>
          <a:noFill/>
          <a:ln w="38100"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solidFill>
                <a:schemeClr val="tx1">
                  <a:lumMod val="50000"/>
                  <a:lumOff val="50000"/>
                </a:schemeClr>
              </a:solidFill>
            </a:endParaRPr>
          </a:p>
        </p:txBody>
      </p:sp>
      <p:sp>
        <p:nvSpPr>
          <p:cNvPr id="97369" name="Line 117"/>
          <p:cNvSpPr>
            <a:spLocks noChangeShapeType="1"/>
          </p:cNvSpPr>
          <p:nvPr/>
        </p:nvSpPr>
        <p:spPr bwMode="auto">
          <a:xfrm flipH="1">
            <a:off x="2760797" y="3519887"/>
            <a:ext cx="0" cy="657930"/>
          </a:xfrm>
          <a:prstGeom prst="line">
            <a:avLst/>
          </a:prstGeom>
          <a:noFill/>
          <a:ln w="38100"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solidFill>
                <a:schemeClr val="tx1">
                  <a:lumMod val="50000"/>
                  <a:lumOff val="50000"/>
                </a:schemeClr>
              </a:solidFill>
            </a:endParaRPr>
          </a:p>
        </p:txBody>
      </p:sp>
      <p:sp>
        <p:nvSpPr>
          <p:cNvPr id="97370" name="Line 118"/>
          <p:cNvSpPr>
            <a:spLocks noChangeShapeType="1"/>
          </p:cNvSpPr>
          <p:nvPr/>
        </p:nvSpPr>
        <p:spPr bwMode="auto">
          <a:xfrm>
            <a:off x="3180603" y="3265887"/>
            <a:ext cx="1850494" cy="933695"/>
          </a:xfrm>
          <a:prstGeom prst="line">
            <a:avLst/>
          </a:prstGeom>
          <a:noFill/>
          <a:ln w="38100" cap="sq">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5">
              <a:solidFill>
                <a:schemeClr val="tx1">
                  <a:lumMod val="50000"/>
                  <a:lumOff val="50000"/>
                </a:schemeClr>
              </a:solidFill>
            </a:endParaRPr>
          </a:p>
        </p:txBody>
      </p:sp>
      <p:sp>
        <p:nvSpPr>
          <p:cNvPr id="97371" name="Text Box 119"/>
          <p:cNvSpPr txBox="1">
            <a:spLocks noChangeArrowheads="1"/>
          </p:cNvSpPr>
          <p:nvPr/>
        </p:nvSpPr>
        <p:spPr bwMode="auto">
          <a:xfrm>
            <a:off x="2759033" y="2555039"/>
            <a:ext cx="372218" cy="331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555">
                <a:solidFill>
                  <a:schemeClr val="tx1">
                    <a:lumMod val="50000"/>
                    <a:lumOff val="50000"/>
                  </a:schemeClr>
                </a:solidFill>
                <a:latin typeface="微软雅黑" panose="020B0503020204020204" pitchFamily="34" charset="-122"/>
                <a:ea typeface="微软雅黑" panose="020B0503020204020204" pitchFamily="34" charset="-122"/>
              </a:rPr>
              <a:t>m</a:t>
            </a:r>
          </a:p>
        </p:txBody>
      </p:sp>
      <p:sp>
        <p:nvSpPr>
          <p:cNvPr id="97372" name="Text Box 120"/>
          <p:cNvSpPr txBox="1">
            <a:spLocks noChangeArrowheads="1"/>
          </p:cNvSpPr>
          <p:nvPr/>
        </p:nvSpPr>
        <p:spPr bwMode="auto">
          <a:xfrm>
            <a:off x="2761983" y="3681282"/>
            <a:ext cx="308098" cy="331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555">
                <a:solidFill>
                  <a:schemeClr val="tx1">
                    <a:lumMod val="50000"/>
                    <a:lumOff val="50000"/>
                  </a:schemeClr>
                </a:solidFill>
                <a:latin typeface="微软雅黑" panose="020B0503020204020204" pitchFamily="34" charset="-122"/>
                <a:ea typeface="微软雅黑" panose="020B0503020204020204" pitchFamily="34" charset="-122"/>
              </a:rPr>
              <a:t>n</a:t>
            </a:r>
          </a:p>
        </p:txBody>
      </p:sp>
      <p:sp>
        <p:nvSpPr>
          <p:cNvPr id="97373" name="Text Box 121"/>
          <p:cNvSpPr txBox="1">
            <a:spLocks noChangeArrowheads="1"/>
          </p:cNvSpPr>
          <p:nvPr/>
        </p:nvSpPr>
        <p:spPr bwMode="auto">
          <a:xfrm>
            <a:off x="3794103" y="3602254"/>
            <a:ext cx="312906" cy="331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555" dirty="0">
                <a:solidFill>
                  <a:schemeClr val="tx1">
                    <a:lumMod val="50000"/>
                    <a:lumOff val="50000"/>
                  </a:schemeClr>
                </a:solidFill>
                <a:latin typeface="微软雅黑" panose="020B0503020204020204" pitchFamily="34" charset="-122"/>
                <a:ea typeface="微软雅黑" panose="020B0503020204020204" pitchFamily="34" charset="-122"/>
              </a:rPr>
              <a:t>p</a:t>
            </a:r>
          </a:p>
        </p:txBody>
      </p:sp>
      <p:sp>
        <p:nvSpPr>
          <p:cNvPr id="65" name="Text Box 64"/>
          <p:cNvSpPr txBox="1">
            <a:spLocks noChangeArrowheads="1"/>
          </p:cNvSpPr>
          <p:nvPr/>
        </p:nvSpPr>
        <p:spPr bwMode="auto">
          <a:xfrm>
            <a:off x="5039895" y="4205151"/>
            <a:ext cx="864000" cy="360000"/>
          </a:xfrm>
          <a:prstGeom prst="rect">
            <a:avLst/>
          </a:prstGeom>
          <a:solidFill>
            <a:srgbClr val="0070C0"/>
          </a:solidFill>
          <a:ln>
            <a:solidFill>
              <a:schemeClr val="bg1"/>
            </a:solidFill>
          </a:ln>
        </p:spPr>
        <p:style>
          <a:lnRef idx="1">
            <a:schemeClr val="accent6"/>
          </a:lnRef>
          <a:fillRef idx="3">
            <a:schemeClr val="accent6"/>
          </a:fillRef>
          <a:effectRef idx="2">
            <a:schemeClr val="accent6"/>
          </a:effectRef>
          <a:fontRef idx="minor">
            <a:schemeClr val="lt1"/>
          </a:fontRef>
        </p:style>
        <p:txBody>
          <a:bodyPr wrap="none" anchor="ctr">
            <a:spAutoFit/>
          </a:bodyPr>
          <a:lstStyle>
            <a:defPPr>
              <a:defRPr lang="zh-CN"/>
            </a:defPPr>
            <a:lvl1pPr>
              <a:defRPr sz="1555" b="1">
                <a:solidFill>
                  <a:schemeClr val="bg1"/>
                </a:solidFill>
                <a:latin typeface="微软雅黑" panose="020B0503020204020204" pitchFamily="34" charset="-122"/>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gn="ctr"/>
            <a:r>
              <a:rPr lang="zh-CN" altLang="zh-CN" dirty="0"/>
              <a:t>零  件</a:t>
            </a:r>
          </a:p>
        </p:txBody>
      </p:sp>
      <p:sp>
        <p:nvSpPr>
          <p:cNvPr id="105" name="AutoShape 104"/>
          <p:cNvSpPr>
            <a:spLocks noChangeArrowheads="1"/>
          </p:cNvSpPr>
          <p:nvPr/>
        </p:nvSpPr>
        <p:spPr bwMode="auto">
          <a:xfrm>
            <a:off x="7650085" y="3173216"/>
            <a:ext cx="936000" cy="504000"/>
          </a:xfrm>
          <a:prstGeom prst="flowChartDecision">
            <a:avLst/>
          </a:prstGeom>
          <a:solidFill>
            <a:srgbClr val="FF9900"/>
          </a:solidFill>
          <a:ln>
            <a:noFill/>
          </a:ln>
        </p:spPr>
        <p:style>
          <a:lnRef idx="1">
            <a:schemeClr val="accent3"/>
          </a:lnRef>
          <a:fillRef idx="3">
            <a:schemeClr val="accent3"/>
          </a:fillRef>
          <a:effectRef idx="2">
            <a:schemeClr val="accent3"/>
          </a:effectRef>
          <a:fontRef idx="minor">
            <a:schemeClr val="lt1"/>
          </a:fontRef>
        </p:style>
        <p:txBody>
          <a:bodyPr wrap="none" anchor="ctr"/>
          <a:lstStyle/>
          <a:p>
            <a:endParaRPr lang="zh-CN" altLang="zh-CN" sz="2220">
              <a:latin typeface="微软雅黑" panose="020B0503020204020204" pitchFamily="34" charset="-122"/>
              <a:ea typeface="微软雅黑" panose="020B0503020204020204" pitchFamily="34" charset="-122"/>
            </a:endParaRPr>
          </a:p>
        </p:txBody>
      </p:sp>
      <p:sp>
        <p:nvSpPr>
          <p:cNvPr id="97358" name="Text Box 105"/>
          <p:cNvSpPr txBox="1">
            <a:spLocks noChangeArrowheads="1"/>
          </p:cNvSpPr>
          <p:nvPr/>
        </p:nvSpPr>
        <p:spPr bwMode="auto">
          <a:xfrm>
            <a:off x="7807682" y="3270156"/>
            <a:ext cx="582211" cy="331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zh-CN" sz="1555" dirty="0">
                <a:solidFill>
                  <a:schemeClr val="bg1"/>
                </a:solidFill>
                <a:latin typeface="微软雅黑" panose="020B0503020204020204" pitchFamily="34" charset="-122"/>
                <a:ea typeface="微软雅黑" panose="020B0503020204020204" pitchFamily="34" charset="-122"/>
              </a:rPr>
              <a:t>领导</a:t>
            </a:r>
          </a:p>
        </p:txBody>
      </p:sp>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a:t>最常用的数据模型</a:t>
            </a:r>
          </a:p>
        </p:txBody>
      </p:sp>
      <p:sp>
        <p:nvSpPr>
          <p:cNvPr id="112643" name="Rectangle 3"/>
          <p:cNvSpPr>
            <a:spLocks noGrp="1" noChangeArrowheads="1"/>
          </p:cNvSpPr>
          <p:nvPr>
            <p:ph sz="quarter" idx="10"/>
          </p:nvPr>
        </p:nvSpPr>
        <p:spPr bwMode="auto">
          <a:xfrm>
            <a:off x="687512" y="769938"/>
            <a:ext cx="9168449" cy="3295069"/>
          </a:xfrm>
        </p:spPr>
        <p:txBody>
          <a:bodyPr>
            <a:spAutoFit/>
          </a:bodyPr>
          <a:lstStyle/>
          <a:p>
            <a:pPr marL="317500" indent="-317500" eaLnBrk="1" hangingPunct="1">
              <a:lnSpc>
                <a:spcPct val="150000"/>
              </a:lnSpc>
              <a:buSzPct val="80000"/>
              <a:defRPr/>
            </a:pPr>
            <a:r>
              <a:rPr lang="zh-CN" altLang="en-US" dirty="0">
                <a:solidFill>
                  <a:schemeClr val="tx1">
                    <a:lumMod val="95000"/>
                    <a:lumOff val="5000"/>
                  </a:schemeClr>
                </a:solidFill>
              </a:rPr>
              <a:t>非关系模型</a:t>
            </a:r>
          </a:p>
          <a:p>
            <a:pPr marL="501015" lvl="1" indent="-201295" eaLnBrk="1" hangingPunct="1">
              <a:lnSpc>
                <a:spcPct val="150000"/>
              </a:lnSpc>
              <a:buSzPct val="100000"/>
              <a:buFont typeface="Arial" panose="020B0604020202020204" pitchFamily="34" charset="0"/>
              <a:buChar char="-"/>
              <a:defRPr/>
            </a:pPr>
            <a:r>
              <a:rPr lang="zh-CN" altLang="en-US" sz="1780" dirty="0">
                <a:solidFill>
                  <a:schemeClr val="tx1">
                    <a:lumMod val="50000"/>
                    <a:lumOff val="50000"/>
                  </a:schemeClr>
                </a:solidFill>
                <a:latin typeface="华文中宋" panose="02010600040101010101" pitchFamily="2" charset="-122"/>
                <a:ea typeface="华文中宋" panose="02010600040101010101" pitchFamily="2" charset="-122"/>
              </a:rPr>
              <a:t>层次模型</a:t>
            </a:r>
            <a:r>
              <a:rPr lang="en-US" altLang="zh-CN" sz="1780" dirty="0">
                <a:solidFill>
                  <a:schemeClr val="tx1">
                    <a:lumMod val="50000"/>
                    <a:lumOff val="50000"/>
                  </a:schemeClr>
                </a:solidFill>
                <a:latin typeface="华文中宋" panose="02010600040101010101" pitchFamily="2" charset="-122"/>
                <a:ea typeface="华文中宋" panose="02010600040101010101" pitchFamily="2" charset="-122"/>
              </a:rPr>
              <a:t>(Hierarchical Model)</a:t>
            </a:r>
          </a:p>
          <a:p>
            <a:pPr marL="501015" lvl="1" indent="-201295" eaLnBrk="1" hangingPunct="1">
              <a:lnSpc>
                <a:spcPct val="150000"/>
              </a:lnSpc>
              <a:buSzPct val="100000"/>
              <a:buFont typeface="Arial" panose="020B0604020202020204" pitchFamily="34" charset="0"/>
              <a:buChar char="-"/>
              <a:defRPr/>
            </a:pPr>
            <a:r>
              <a:rPr lang="zh-CN" altLang="en-US" sz="1780" dirty="0">
                <a:solidFill>
                  <a:schemeClr val="tx1">
                    <a:lumMod val="50000"/>
                    <a:lumOff val="50000"/>
                  </a:schemeClr>
                </a:solidFill>
                <a:latin typeface="华文中宋" panose="02010600040101010101" pitchFamily="2" charset="-122"/>
                <a:ea typeface="华文中宋" panose="02010600040101010101" pitchFamily="2" charset="-122"/>
              </a:rPr>
              <a:t>网状模型</a:t>
            </a:r>
            <a:r>
              <a:rPr lang="en-US" altLang="zh-CN" sz="1780" dirty="0">
                <a:solidFill>
                  <a:schemeClr val="tx1">
                    <a:lumMod val="50000"/>
                    <a:lumOff val="50000"/>
                  </a:schemeClr>
                </a:solidFill>
                <a:latin typeface="华文中宋" panose="02010600040101010101" pitchFamily="2" charset="-122"/>
                <a:ea typeface="华文中宋" panose="02010600040101010101" pitchFamily="2" charset="-122"/>
              </a:rPr>
              <a:t>(Network Model)</a:t>
            </a:r>
          </a:p>
          <a:p>
            <a:pPr marL="317500" indent="-317500" eaLnBrk="1" hangingPunct="1">
              <a:lnSpc>
                <a:spcPct val="150000"/>
              </a:lnSpc>
              <a:buSzPct val="80000"/>
              <a:defRPr/>
            </a:pPr>
            <a:r>
              <a:rPr lang="zh-CN" altLang="en-US" dirty="0">
                <a:solidFill>
                  <a:schemeClr val="tx1">
                    <a:lumMod val="95000"/>
                    <a:lumOff val="5000"/>
                  </a:schemeClr>
                </a:solidFill>
              </a:rPr>
              <a:t>关系模型</a:t>
            </a:r>
            <a:r>
              <a:rPr lang="en-US" altLang="zh-CN" dirty="0">
                <a:solidFill>
                  <a:schemeClr val="tx1">
                    <a:lumMod val="95000"/>
                    <a:lumOff val="5000"/>
                  </a:schemeClr>
                </a:solidFill>
              </a:rPr>
              <a:t>(Relational Model)  </a:t>
            </a:r>
          </a:p>
          <a:p>
            <a:pPr marL="317500" indent="-317500" eaLnBrk="1" hangingPunct="1">
              <a:lnSpc>
                <a:spcPct val="150000"/>
              </a:lnSpc>
              <a:buSzPct val="80000"/>
              <a:defRPr/>
            </a:pPr>
            <a:r>
              <a:rPr lang="zh-CN" altLang="en-US" dirty="0">
                <a:solidFill>
                  <a:schemeClr val="tx1">
                    <a:lumMod val="95000"/>
                    <a:lumOff val="5000"/>
                  </a:schemeClr>
                </a:solidFill>
              </a:rPr>
              <a:t>面向对象模型</a:t>
            </a:r>
            <a:r>
              <a:rPr lang="en-US" altLang="zh-CN" dirty="0">
                <a:solidFill>
                  <a:schemeClr val="tx1">
                    <a:lumMod val="95000"/>
                    <a:lumOff val="5000"/>
                  </a:schemeClr>
                </a:solidFill>
              </a:rPr>
              <a:t>(Object Oriented Model</a:t>
            </a:r>
            <a:r>
              <a:rPr lang="zh-CN" altLang="en-US" dirty="0">
                <a:solidFill>
                  <a:schemeClr val="tx1">
                    <a:lumMod val="95000"/>
                    <a:lumOff val="5000"/>
                  </a:schemeClr>
                </a:solidFill>
              </a:rPr>
              <a:t>）</a:t>
            </a:r>
          </a:p>
          <a:p>
            <a:pPr marL="317500" indent="-317500" eaLnBrk="1" hangingPunct="1">
              <a:lnSpc>
                <a:spcPct val="150000"/>
              </a:lnSpc>
              <a:buSzPct val="80000"/>
              <a:defRPr/>
            </a:pPr>
            <a:r>
              <a:rPr lang="zh-CN" altLang="en-US" dirty="0">
                <a:solidFill>
                  <a:schemeClr val="tx1">
                    <a:lumMod val="95000"/>
                    <a:lumOff val="5000"/>
                  </a:schemeClr>
                </a:solidFill>
              </a:rPr>
              <a:t>对象关系模型</a:t>
            </a:r>
            <a:r>
              <a:rPr lang="en-US" altLang="zh-CN" dirty="0">
                <a:solidFill>
                  <a:schemeClr val="tx1">
                    <a:lumMod val="95000"/>
                    <a:lumOff val="5000"/>
                  </a:schemeClr>
                </a:solidFill>
              </a:rPr>
              <a:t>(Object Relational Model)</a:t>
            </a:r>
          </a:p>
        </p:txBody>
      </p:sp>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bwMode="auto">
          <a:xfrm>
            <a:off x="719765" y="120856"/>
            <a:ext cx="9136196" cy="49039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dirty="0"/>
              <a:t>层次模型</a:t>
            </a:r>
          </a:p>
        </p:txBody>
      </p:sp>
      <p:sp>
        <p:nvSpPr>
          <p:cNvPr id="114691" name="Rectangle 3"/>
          <p:cNvSpPr>
            <a:spLocks noGrp="1" noChangeArrowheads="1"/>
          </p:cNvSpPr>
          <p:nvPr>
            <p:ph sz="quarter" idx="10"/>
          </p:nvPr>
        </p:nvSpPr>
        <p:spPr bwMode="auto">
          <a:xfrm>
            <a:off x="687512" y="769938"/>
            <a:ext cx="9168449" cy="2409762"/>
          </a:xfrm>
        </p:spPr>
        <p:txBody>
          <a:bodyPr>
            <a:spAutoFit/>
          </a:bodyPr>
          <a:lstStyle/>
          <a:p>
            <a:pPr marL="317500" indent="-317500" eaLnBrk="1" hangingPunct="1">
              <a:lnSpc>
                <a:spcPct val="150000"/>
              </a:lnSpc>
              <a:buSzPct val="80000"/>
              <a:defRPr/>
            </a:pPr>
            <a:r>
              <a:rPr lang="zh-CN" altLang="en-US" sz="2000" dirty="0">
                <a:solidFill>
                  <a:schemeClr val="tx1">
                    <a:lumMod val="95000"/>
                    <a:lumOff val="5000"/>
                  </a:schemeClr>
                </a:solidFill>
              </a:rPr>
              <a:t>满足两个条件的基本层次联系的集合为层次模型</a:t>
            </a:r>
          </a:p>
          <a:p>
            <a:pPr marL="501015" lvl="1" indent="-201295" eaLnBrk="1" hangingPunct="1">
              <a:lnSpc>
                <a:spcPct val="150000"/>
              </a:lnSpc>
              <a:buSzPct val="100000"/>
              <a:buFont typeface="Arial" panose="020B0604020202020204" pitchFamily="34" charset="0"/>
              <a:buChar char="-"/>
              <a:defRPr/>
            </a:pPr>
            <a:r>
              <a:rPr lang="zh-CN" altLang="en-US" sz="1780" dirty="0">
                <a:solidFill>
                  <a:schemeClr val="tx1">
                    <a:lumMod val="50000"/>
                    <a:lumOff val="50000"/>
                  </a:schemeClr>
                </a:solidFill>
                <a:latin typeface="华文中宋" panose="02010600040101010101" pitchFamily="2" charset="-122"/>
                <a:ea typeface="华文中宋" panose="02010600040101010101" pitchFamily="2" charset="-122"/>
              </a:rPr>
              <a:t>有且只有一个结点没有双亲结点，这个结点称为根结点</a:t>
            </a:r>
          </a:p>
          <a:p>
            <a:pPr marL="501015" lvl="1" indent="-201295" eaLnBrk="1" hangingPunct="1">
              <a:lnSpc>
                <a:spcPct val="150000"/>
              </a:lnSpc>
              <a:buSzPct val="100000"/>
              <a:buFont typeface="Arial" panose="020B0604020202020204" pitchFamily="34" charset="0"/>
              <a:buChar char="-"/>
              <a:defRPr/>
            </a:pPr>
            <a:r>
              <a:rPr lang="zh-CN" altLang="en-US" sz="1780" dirty="0">
                <a:solidFill>
                  <a:schemeClr val="tx1">
                    <a:lumMod val="50000"/>
                    <a:lumOff val="50000"/>
                  </a:schemeClr>
                </a:solidFill>
                <a:latin typeface="华文中宋" panose="02010600040101010101" pitchFamily="2" charset="-122"/>
                <a:ea typeface="华文中宋" panose="02010600040101010101" pitchFamily="2" charset="-122"/>
              </a:rPr>
              <a:t>根以外的其它结点有且只有一个双亲结点</a:t>
            </a:r>
          </a:p>
          <a:p>
            <a:pPr marL="317500" indent="-317500" eaLnBrk="1" hangingPunct="1">
              <a:lnSpc>
                <a:spcPct val="150000"/>
              </a:lnSpc>
              <a:buSzPct val="80000"/>
              <a:defRPr/>
            </a:pPr>
            <a:r>
              <a:rPr lang="zh-CN" altLang="en-US" sz="2000" dirty="0">
                <a:solidFill>
                  <a:schemeClr val="tx1">
                    <a:lumMod val="95000"/>
                    <a:lumOff val="5000"/>
                  </a:schemeClr>
                </a:solidFill>
              </a:rPr>
              <a:t>层次模型中的几个术语</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根结点，双亲结点，兄弟结点，叶结点</a:t>
            </a:r>
            <a:endPar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endParaRPr>
          </a:p>
        </p:txBody>
      </p:sp>
      <p:grpSp>
        <p:nvGrpSpPr>
          <p:cNvPr id="100356" name="组合 3"/>
          <p:cNvGrpSpPr/>
          <p:nvPr/>
        </p:nvGrpSpPr>
        <p:grpSpPr bwMode="auto">
          <a:xfrm>
            <a:off x="4120445" y="1578681"/>
            <a:ext cx="5734403" cy="3680274"/>
            <a:chOff x="1914987" y="1273324"/>
            <a:chExt cx="5160133" cy="3313090"/>
          </a:xfrm>
        </p:grpSpPr>
        <p:sp>
          <p:nvSpPr>
            <p:cNvPr id="5" name="矩形 4"/>
            <p:cNvSpPr/>
            <p:nvPr/>
          </p:nvSpPr>
          <p:spPr>
            <a:xfrm>
              <a:off x="3195894" y="2584933"/>
              <a:ext cx="853938" cy="430322"/>
            </a:xfrm>
            <a:prstGeom prst="rect">
              <a:avLst/>
            </a:prstGeom>
            <a:solidFill>
              <a:schemeClr val="tx1">
                <a:lumMod val="50000"/>
                <a:lumOff val="50000"/>
              </a:schemeClr>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pPr>
              <a:endParaRPr lang="zh-CN" altLang="en-US" sz="1555" b="1">
                <a:latin typeface="微软雅黑" panose="020B0503020204020204" pitchFamily="34" charset="-122"/>
                <a:ea typeface="微软雅黑" panose="020B0503020204020204" pitchFamily="34" charset="-122"/>
              </a:endParaRPr>
            </a:p>
          </p:txBody>
        </p:sp>
        <p:sp>
          <p:nvSpPr>
            <p:cNvPr id="6" name="矩形 5"/>
            <p:cNvSpPr/>
            <p:nvPr/>
          </p:nvSpPr>
          <p:spPr>
            <a:xfrm>
              <a:off x="6222769" y="2584933"/>
              <a:ext cx="852351" cy="430322"/>
            </a:xfrm>
            <a:prstGeom prst="rect">
              <a:avLst/>
            </a:prstGeom>
            <a:solidFill>
              <a:schemeClr val="tx1">
                <a:lumMod val="50000"/>
                <a:lumOff val="50000"/>
              </a:schemeClr>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pPr>
              <a:endParaRPr lang="zh-CN" altLang="en-US" sz="1555" b="1">
                <a:latin typeface="微软雅黑" panose="020B0503020204020204" pitchFamily="34" charset="-122"/>
                <a:ea typeface="微软雅黑" panose="020B0503020204020204" pitchFamily="34" charset="-122"/>
              </a:endParaRPr>
            </a:p>
          </p:txBody>
        </p:sp>
        <p:sp>
          <p:nvSpPr>
            <p:cNvPr id="7" name="矩形 6"/>
            <p:cNvSpPr/>
            <p:nvPr/>
          </p:nvSpPr>
          <p:spPr>
            <a:xfrm>
              <a:off x="4762504" y="3786976"/>
              <a:ext cx="852351" cy="430323"/>
            </a:xfrm>
            <a:prstGeom prst="rect">
              <a:avLst/>
            </a:prstGeom>
            <a:solidFill>
              <a:schemeClr val="tx1">
                <a:lumMod val="50000"/>
                <a:lumOff val="50000"/>
              </a:schemeClr>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pPr>
              <a:endParaRPr lang="zh-CN" altLang="en-US" sz="1555" b="1">
                <a:latin typeface="微软雅黑" panose="020B0503020204020204" pitchFamily="34" charset="-122"/>
                <a:ea typeface="微软雅黑" panose="020B0503020204020204" pitchFamily="34" charset="-122"/>
              </a:endParaRPr>
            </a:p>
          </p:txBody>
        </p:sp>
        <p:sp>
          <p:nvSpPr>
            <p:cNvPr id="8" name="矩形 7"/>
            <p:cNvSpPr/>
            <p:nvPr/>
          </p:nvSpPr>
          <p:spPr>
            <a:xfrm>
              <a:off x="1914987" y="3794916"/>
              <a:ext cx="852351" cy="430322"/>
            </a:xfrm>
            <a:prstGeom prst="rect">
              <a:avLst/>
            </a:prstGeom>
            <a:solidFill>
              <a:schemeClr val="tx1">
                <a:lumMod val="50000"/>
                <a:lumOff val="50000"/>
              </a:schemeClr>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pPr>
              <a:endParaRPr lang="zh-CN" altLang="en-US" sz="1555" b="1">
                <a:latin typeface="微软雅黑" panose="020B0503020204020204" pitchFamily="34" charset="-122"/>
                <a:ea typeface="微软雅黑" panose="020B0503020204020204" pitchFamily="34" charset="-122"/>
              </a:endParaRPr>
            </a:p>
          </p:txBody>
        </p:sp>
        <p:sp>
          <p:nvSpPr>
            <p:cNvPr id="9" name="矩形 8"/>
            <p:cNvSpPr/>
            <p:nvPr/>
          </p:nvSpPr>
          <p:spPr>
            <a:xfrm>
              <a:off x="4651397" y="1273324"/>
              <a:ext cx="853938" cy="430322"/>
            </a:xfrm>
            <a:prstGeom prst="rect">
              <a:avLst/>
            </a:prstGeom>
            <a:solidFill>
              <a:schemeClr val="tx1">
                <a:lumMod val="50000"/>
                <a:lumOff val="50000"/>
              </a:schemeClr>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sp>
          <p:nvSpPr>
            <p:cNvPr id="100362" name="Rectangle 9"/>
            <p:cNvSpPr>
              <a:spLocks noChangeArrowheads="1"/>
            </p:cNvSpPr>
            <p:nvPr/>
          </p:nvSpPr>
          <p:spPr bwMode="auto">
            <a:xfrm>
              <a:off x="4911161" y="1350446"/>
              <a:ext cx="373600" cy="27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微软雅黑" panose="020B0503020204020204" pitchFamily="34" charset="-122"/>
                  <a:ea typeface="微软雅黑" panose="020B0503020204020204" pitchFamily="34" charset="-122"/>
                </a:rPr>
                <a:t>Ｒ</a:t>
              </a:r>
              <a:r>
                <a:rPr kumimoji="1" lang="en-US" altLang="zh-CN" sz="2000" b="1">
                  <a:solidFill>
                    <a:srgbClr val="000000"/>
                  </a:solidFill>
                  <a:latin typeface="微软雅黑" panose="020B0503020204020204" pitchFamily="34" charset="-122"/>
                  <a:ea typeface="微软雅黑" panose="020B0503020204020204" pitchFamily="34" charset="-122"/>
                </a:rPr>
                <a:t>1</a:t>
              </a:r>
              <a:endParaRPr kumimoji="1" lang="zh-CN" altLang="en-US" sz="2000">
                <a:latin typeface="微软雅黑" panose="020B0503020204020204" pitchFamily="34" charset="-122"/>
                <a:ea typeface="微软雅黑" panose="020B0503020204020204" pitchFamily="34" charset="-122"/>
              </a:endParaRPr>
            </a:p>
          </p:txBody>
        </p:sp>
        <p:sp>
          <p:nvSpPr>
            <p:cNvPr id="100363" name="Rectangle 44"/>
            <p:cNvSpPr>
              <a:spLocks noChangeArrowheads="1"/>
            </p:cNvSpPr>
            <p:nvPr/>
          </p:nvSpPr>
          <p:spPr bwMode="auto">
            <a:xfrm>
              <a:off x="5787573" y="1407470"/>
              <a:ext cx="692386" cy="27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微软雅黑" panose="020B0503020204020204" pitchFamily="34" charset="-122"/>
                  <a:ea typeface="微软雅黑" panose="020B0503020204020204" pitchFamily="34" charset="-122"/>
                </a:rPr>
                <a:t>根结点</a:t>
              </a:r>
              <a:endParaRPr kumimoji="1" lang="zh-CN" altLang="en-US" sz="2000">
                <a:latin typeface="微软雅黑" panose="020B0503020204020204" pitchFamily="34" charset="-122"/>
                <a:ea typeface="微软雅黑" panose="020B0503020204020204" pitchFamily="34" charset="-122"/>
              </a:endParaRPr>
            </a:p>
          </p:txBody>
        </p:sp>
        <p:sp>
          <p:nvSpPr>
            <p:cNvPr id="100364" name="Rectangle 49"/>
            <p:cNvSpPr>
              <a:spLocks noChangeArrowheads="1"/>
            </p:cNvSpPr>
            <p:nvPr/>
          </p:nvSpPr>
          <p:spPr bwMode="auto">
            <a:xfrm>
              <a:off x="3388426" y="2667560"/>
              <a:ext cx="373600" cy="27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微软雅黑" panose="020B0503020204020204" pitchFamily="34" charset="-122"/>
                  <a:ea typeface="微软雅黑" panose="020B0503020204020204" pitchFamily="34" charset="-122"/>
                </a:rPr>
                <a:t>Ｒ</a:t>
              </a:r>
              <a:r>
                <a:rPr kumimoji="1" lang="en-US" altLang="zh-CN" sz="2000" b="1">
                  <a:solidFill>
                    <a:srgbClr val="000000"/>
                  </a:solidFill>
                  <a:latin typeface="微软雅黑" panose="020B0503020204020204" pitchFamily="34" charset="-122"/>
                  <a:ea typeface="微软雅黑" panose="020B0503020204020204" pitchFamily="34" charset="-122"/>
                </a:rPr>
                <a:t>2</a:t>
              </a:r>
              <a:endParaRPr kumimoji="1" lang="zh-CN" altLang="en-US" sz="2000">
                <a:latin typeface="微软雅黑" panose="020B0503020204020204" pitchFamily="34" charset="-122"/>
                <a:ea typeface="微软雅黑" panose="020B0503020204020204" pitchFamily="34" charset="-122"/>
              </a:endParaRPr>
            </a:p>
          </p:txBody>
        </p:sp>
        <p:sp>
          <p:nvSpPr>
            <p:cNvPr id="100365" name="Rectangle 85"/>
            <p:cNvSpPr>
              <a:spLocks noChangeArrowheads="1"/>
            </p:cNvSpPr>
            <p:nvPr/>
          </p:nvSpPr>
          <p:spPr bwMode="auto">
            <a:xfrm>
              <a:off x="4582547" y="2611678"/>
              <a:ext cx="923181" cy="27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微软雅黑" panose="020B0503020204020204" pitchFamily="34" charset="-122"/>
                  <a:ea typeface="微软雅黑" panose="020B0503020204020204" pitchFamily="34" charset="-122"/>
                </a:rPr>
                <a:t>兄弟结点</a:t>
              </a:r>
              <a:endParaRPr kumimoji="1" lang="zh-CN" altLang="en-US" sz="2000">
                <a:latin typeface="微软雅黑" panose="020B0503020204020204" pitchFamily="34" charset="-122"/>
                <a:ea typeface="微软雅黑" panose="020B0503020204020204" pitchFamily="34" charset="-122"/>
              </a:endParaRPr>
            </a:p>
          </p:txBody>
        </p:sp>
        <p:sp>
          <p:nvSpPr>
            <p:cNvPr id="100366" name="Rectangle 86"/>
            <p:cNvSpPr>
              <a:spLocks noChangeArrowheads="1"/>
            </p:cNvSpPr>
            <p:nvPr/>
          </p:nvSpPr>
          <p:spPr bwMode="auto">
            <a:xfrm>
              <a:off x="5670252" y="2599954"/>
              <a:ext cx="138477" cy="27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rgbClr val="000000"/>
                  </a:solidFill>
                  <a:latin typeface="微软雅黑" panose="020B0503020204020204" pitchFamily="34" charset="-122"/>
                  <a:ea typeface="微软雅黑" panose="020B0503020204020204" pitchFamily="34" charset="-122"/>
                </a:rPr>
                <a:t>  </a:t>
              </a:r>
              <a:endParaRPr kumimoji="1" lang="en-US" altLang="zh-CN" sz="2000">
                <a:latin typeface="微软雅黑" panose="020B0503020204020204" pitchFamily="34" charset="-122"/>
                <a:ea typeface="微软雅黑" panose="020B0503020204020204" pitchFamily="34" charset="-122"/>
              </a:endParaRPr>
            </a:p>
          </p:txBody>
        </p:sp>
        <p:sp>
          <p:nvSpPr>
            <p:cNvPr id="100367" name="Rectangle 87"/>
            <p:cNvSpPr>
              <a:spLocks noChangeArrowheads="1"/>
            </p:cNvSpPr>
            <p:nvPr/>
          </p:nvSpPr>
          <p:spPr bwMode="auto">
            <a:xfrm>
              <a:off x="5924779" y="2611678"/>
              <a:ext cx="230795" cy="27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微软雅黑" panose="020B0503020204020204" pitchFamily="34" charset="-122"/>
                  <a:ea typeface="微软雅黑" panose="020B0503020204020204" pitchFamily="34" charset="-122"/>
                </a:rPr>
                <a:t>　</a:t>
              </a:r>
              <a:endParaRPr kumimoji="1" lang="zh-CN" altLang="en-US" sz="2000">
                <a:latin typeface="微软雅黑" panose="020B0503020204020204" pitchFamily="34" charset="-122"/>
                <a:ea typeface="微软雅黑" panose="020B0503020204020204" pitchFamily="34" charset="-122"/>
              </a:endParaRPr>
            </a:p>
          </p:txBody>
        </p:sp>
        <p:sp>
          <p:nvSpPr>
            <p:cNvPr id="100368" name="Rectangle 90"/>
            <p:cNvSpPr>
              <a:spLocks noChangeArrowheads="1"/>
            </p:cNvSpPr>
            <p:nvPr/>
          </p:nvSpPr>
          <p:spPr bwMode="auto">
            <a:xfrm>
              <a:off x="6455772" y="2670276"/>
              <a:ext cx="373600" cy="27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微软雅黑" panose="020B0503020204020204" pitchFamily="34" charset="-122"/>
                  <a:ea typeface="微软雅黑" panose="020B0503020204020204" pitchFamily="34" charset="-122"/>
                </a:rPr>
                <a:t>Ｒ</a:t>
              </a:r>
              <a:r>
                <a:rPr kumimoji="1" lang="en-US" altLang="zh-CN" sz="2000" b="1">
                  <a:solidFill>
                    <a:srgbClr val="000000"/>
                  </a:solidFill>
                  <a:latin typeface="微软雅黑" panose="020B0503020204020204" pitchFamily="34" charset="-122"/>
                  <a:ea typeface="微软雅黑" panose="020B0503020204020204" pitchFamily="34" charset="-122"/>
                </a:rPr>
                <a:t>3</a:t>
              </a:r>
              <a:endParaRPr kumimoji="1" lang="zh-CN" altLang="en-US" sz="2000">
                <a:latin typeface="微软雅黑" panose="020B0503020204020204" pitchFamily="34" charset="-122"/>
                <a:ea typeface="微软雅黑" panose="020B0503020204020204" pitchFamily="34" charset="-122"/>
              </a:endParaRPr>
            </a:p>
          </p:txBody>
        </p:sp>
        <p:sp>
          <p:nvSpPr>
            <p:cNvPr id="100369" name="Rectangle 125"/>
            <p:cNvSpPr>
              <a:spLocks noChangeArrowheads="1"/>
            </p:cNvSpPr>
            <p:nvPr/>
          </p:nvSpPr>
          <p:spPr bwMode="auto">
            <a:xfrm>
              <a:off x="1979613" y="3015313"/>
              <a:ext cx="2215635" cy="27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rgbClr val="000000"/>
                  </a:solidFill>
                  <a:latin typeface="微软雅黑" panose="020B0503020204020204" pitchFamily="34" charset="-122"/>
                  <a:ea typeface="微软雅黑" panose="020B0503020204020204" pitchFamily="34" charset="-122"/>
                </a:rPr>
                <a:t>                                </a:t>
              </a:r>
              <a:endParaRPr kumimoji="1" lang="en-US" altLang="zh-CN" sz="2000">
                <a:latin typeface="微软雅黑" panose="020B0503020204020204" pitchFamily="34" charset="-122"/>
                <a:ea typeface="微软雅黑" panose="020B0503020204020204" pitchFamily="34" charset="-122"/>
              </a:endParaRPr>
            </a:p>
          </p:txBody>
        </p:sp>
        <p:sp>
          <p:nvSpPr>
            <p:cNvPr id="100370" name="Rectangle 126"/>
            <p:cNvSpPr>
              <a:spLocks noChangeArrowheads="1"/>
            </p:cNvSpPr>
            <p:nvPr/>
          </p:nvSpPr>
          <p:spPr bwMode="auto">
            <a:xfrm>
              <a:off x="6266799" y="3085208"/>
              <a:ext cx="692386" cy="27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微软雅黑" panose="020B0503020204020204" pitchFamily="34" charset="-122"/>
                  <a:ea typeface="微软雅黑" panose="020B0503020204020204" pitchFamily="34" charset="-122"/>
                </a:rPr>
                <a:t>叶结点</a:t>
              </a:r>
              <a:endParaRPr kumimoji="1" lang="zh-CN" altLang="en-US" sz="2000">
                <a:latin typeface="微软雅黑" panose="020B0503020204020204" pitchFamily="34" charset="-122"/>
                <a:ea typeface="微软雅黑" panose="020B0503020204020204" pitchFamily="34" charset="-122"/>
              </a:endParaRPr>
            </a:p>
          </p:txBody>
        </p:sp>
        <p:sp>
          <p:nvSpPr>
            <p:cNvPr id="100371" name="Rectangle 128"/>
            <p:cNvSpPr>
              <a:spLocks noChangeArrowheads="1"/>
            </p:cNvSpPr>
            <p:nvPr/>
          </p:nvSpPr>
          <p:spPr bwMode="auto">
            <a:xfrm>
              <a:off x="2125800" y="3887885"/>
              <a:ext cx="373600" cy="27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微软雅黑" panose="020B0503020204020204" pitchFamily="34" charset="-122"/>
                  <a:ea typeface="微软雅黑" panose="020B0503020204020204" pitchFamily="34" charset="-122"/>
                </a:rPr>
                <a:t>Ｒ</a:t>
              </a:r>
              <a:r>
                <a:rPr kumimoji="1" lang="en-US" altLang="zh-CN" sz="2000" b="1">
                  <a:solidFill>
                    <a:srgbClr val="000000"/>
                  </a:solidFill>
                  <a:latin typeface="微软雅黑" panose="020B0503020204020204" pitchFamily="34" charset="-122"/>
                  <a:ea typeface="微软雅黑" panose="020B0503020204020204" pitchFamily="34" charset="-122"/>
                </a:rPr>
                <a:t>4</a:t>
              </a:r>
              <a:endParaRPr kumimoji="1" lang="zh-CN" altLang="en-US" sz="2000">
                <a:latin typeface="微软雅黑" panose="020B0503020204020204" pitchFamily="34" charset="-122"/>
                <a:ea typeface="微软雅黑" panose="020B0503020204020204" pitchFamily="34" charset="-122"/>
              </a:endParaRPr>
            </a:p>
          </p:txBody>
        </p:sp>
        <p:sp>
          <p:nvSpPr>
            <p:cNvPr id="100372" name="Rectangle 163"/>
            <p:cNvSpPr>
              <a:spLocks noChangeArrowheads="1"/>
            </p:cNvSpPr>
            <p:nvPr/>
          </p:nvSpPr>
          <p:spPr bwMode="auto">
            <a:xfrm>
              <a:off x="3244293" y="3815885"/>
              <a:ext cx="923181" cy="27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微软雅黑" panose="020B0503020204020204" pitchFamily="34" charset="-122"/>
                  <a:ea typeface="微软雅黑" panose="020B0503020204020204" pitchFamily="34" charset="-122"/>
                </a:rPr>
                <a:t>兄弟结点</a:t>
              </a:r>
              <a:endParaRPr kumimoji="1" lang="zh-CN" altLang="en-US" sz="2000">
                <a:latin typeface="微软雅黑" panose="020B0503020204020204" pitchFamily="34" charset="-122"/>
                <a:ea typeface="微软雅黑" panose="020B0503020204020204" pitchFamily="34" charset="-122"/>
              </a:endParaRPr>
            </a:p>
          </p:txBody>
        </p:sp>
        <p:sp>
          <p:nvSpPr>
            <p:cNvPr id="100373" name="Rectangle 164"/>
            <p:cNvSpPr>
              <a:spLocks noChangeArrowheads="1"/>
            </p:cNvSpPr>
            <p:nvPr/>
          </p:nvSpPr>
          <p:spPr bwMode="auto">
            <a:xfrm>
              <a:off x="4333986" y="3802486"/>
              <a:ext cx="69238" cy="27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rgbClr val="000000"/>
                  </a:solidFill>
                  <a:latin typeface="微软雅黑" panose="020B0503020204020204" pitchFamily="34" charset="-122"/>
                  <a:ea typeface="微软雅黑" panose="020B0503020204020204" pitchFamily="34" charset="-122"/>
                </a:rPr>
                <a:t> </a:t>
              </a:r>
              <a:endParaRPr kumimoji="1" lang="en-US" altLang="zh-CN" sz="2000">
                <a:latin typeface="微软雅黑" panose="020B0503020204020204" pitchFamily="34" charset="-122"/>
                <a:ea typeface="微软雅黑" panose="020B0503020204020204" pitchFamily="34" charset="-122"/>
              </a:endParaRPr>
            </a:p>
          </p:txBody>
        </p:sp>
        <p:sp>
          <p:nvSpPr>
            <p:cNvPr id="100374" name="Rectangle 165"/>
            <p:cNvSpPr>
              <a:spLocks noChangeArrowheads="1"/>
            </p:cNvSpPr>
            <p:nvPr/>
          </p:nvSpPr>
          <p:spPr bwMode="auto">
            <a:xfrm>
              <a:off x="4457272" y="3815885"/>
              <a:ext cx="230795" cy="27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微软雅黑" panose="020B0503020204020204" pitchFamily="34" charset="-122"/>
                  <a:ea typeface="微软雅黑" panose="020B0503020204020204" pitchFamily="34" charset="-122"/>
                </a:rPr>
                <a:t>　</a:t>
              </a:r>
              <a:endParaRPr kumimoji="1" lang="zh-CN" altLang="en-US" sz="2000">
                <a:latin typeface="微软雅黑" panose="020B0503020204020204" pitchFamily="34" charset="-122"/>
                <a:ea typeface="微软雅黑" panose="020B0503020204020204" pitchFamily="34" charset="-122"/>
              </a:endParaRPr>
            </a:p>
          </p:txBody>
        </p:sp>
        <p:sp>
          <p:nvSpPr>
            <p:cNvPr id="100375" name="Rectangle 167"/>
            <p:cNvSpPr>
              <a:spLocks noChangeArrowheads="1"/>
            </p:cNvSpPr>
            <p:nvPr/>
          </p:nvSpPr>
          <p:spPr bwMode="auto">
            <a:xfrm>
              <a:off x="4997460" y="3872812"/>
              <a:ext cx="373600" cy="27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微软雅黑" panose="020B0503020204020204" pitchFamily="34" charset="-122"/>
                  <a:ea typeface="微软雅黑" panose="020B0503020204020204" pitchFamily="34" charset="-122"/>
                </a:rPr>
                <a:t>Ｒ</a:t>
              </a:r>
              <a:r>
                <a:rPr kumimoji="1" lang="en-US" altLang="zh-CN" sz="2000" b="1">
                  <a:solidFill>
                    <a:srgbClr val="000000"/>
                  </a:solidFill>
                  <a:latin typeface="微软雅黑" panose="020B0503020204020204" pitchFamily="34" charset="-122"/>
                  <a:ea typeface="微软雅黑" panose="020B0503020204020204" pitchFamily="34" charset="-122"/>
                </a:rPr>
                <a:t>5</a:t>
              </a:r>
              <a:endParaRPr kumimoji="1" lang="zh-CN" altLang="en-US" sz="2000">
                <a:latin typeface="微软雅黑" panose="020B0503020204020204" pitchFamily="34" charset="-122"/>
                <a:ea typeface="微软雅黑" panose="020B0503020204020204" pitchFamily="34" charset="-122"/>
              </a:endParaRPr>
            </a:p>
          </p:txBody>
        </p:sp>
        <p:sp>
          <p:nvSpPr>
            <p:cNvPr id="100376" name="Rectangle 201"/>
            <p:cNvSpPr>
              <a:spLocks noChangeArrowheads="1"/>
            </p:cNvSpPr>
            <p:nvPr/>
          </p:nvSpPr>
          <p:spPr bwMode="auto">
            <a:xfrm>
              <a:off x="1979613" y="4217845"/>
              <a:ext cx="69238" cy="27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rgbClr val="000000"/>
                  </a:solidFill>
                  <a:latin typeface="微软雅黑" panose="020B0503020204020204" pitchFamily="34" charset="-122"/>
                  <a:ea typeface="微软雅黑" panose="020B0503020204020204" pitchFamily="34" charset="-122"/>
                </a:rPr>
                <a:t> </a:t>
              </a:r>
              <a:endParaRPr kumimoji="1" lang="en-US" altLang="zh-CN" sz="2000">
                <a:latin typeface="微软雅黑" panose="020B0503020204020204" pitchFamily="34" charset="-122"/>
                <a:ea typeface="微软雅黑" panose="020B0503020204020204" pitchFamily="34" charset="-122"/>
              </a:endParaRPr>
            </a:p>
          </p:txBody>
        </p:sp>
        <p:sp>
          <p:nvSpPr>
            <p:cNvPr id="100377" name="Rectangle 202"/>
            <p:cNvSpPr>
              <a:spLocks noChangeArrowheads="1"/>
            </p:cNvSpPr>
            <p:nvPr/>
          </p:nvSpPr>
          <p:spPr bwMode="auto">
            <a:xfrm>
              <a:off x="1979712" y="4309344"/>
              <a:ext cx="692386" cy="27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微软雅黑" panose="020B0503020204020204" pitchFamily="34" charset="-122"/>
                  <a:ea typeface="微软雅黑" panose="020B0503020204020204" pitchFamily="34" charset="-122"/>
                </a:rPr>
                <a:t>叶结点</a:t>
              </a:r>
              <a:endParaRPr kumimoji="1" lang="zh-CN" altLang="en-US" sz="2000">
                <a:latin typeface="微软雅黑" panose="020B0503020204020204" pitchFamily="34" charset="-122"/>
                <a:ea typeface="微软雅黑" panose="020B0503020204020204" pitchFamily="34" charset="-122"/>
              </a:endParaRPr>
            </a:p>
          </p:txBody>
        </p:sp>
        <p:sp>
          <p:nvSpPr>
            <p:cNvPr id="100378" name="Rectangle 203"/>
            <p:cNvSpPr>
              <a:spLocks noChangeArrowheads="1"/>
            </p:cNvSpPr>
            <p:nvPr/>
          </p:nvSpPr>
          <p:spPr bwMode="auto">
            <a:xfrm>
              <a:off x="2932100" y="4217845"/>
              <a:ext cx="900102" cy="27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rgbClr val="000000"/>
                  </a:solidFill>
                  <a:latin typeface="微软雅黑" panose="020B0503020204020204" pitchFamily="34" charset="-122"/>
                  <a:ea typeface="微软雅黑" panose="020B0503020204020204" pitchFamily="34" charset="-122"/>
                </a:rPr>
                <a:t>             </a:t>
              </a:r>
              <a:endParaRPr kumimoji="1" lang="en-US" altLang="zh-CN" sz="2000">
                <a:latin typeface="微软雅黑" panose="020B0503020204020204" pitchFamily="34" charset="-122"/>
                <a:ea typeface="微软雅黑" panose="020B0503020204020204" pitchFamily="34" charset="-122"/>
              </a:endParaRPr>
            </a:p>
          </p:txBody>
        </p:sp>
        <p:sp>
          <p:nvSpPr>
            <p:cNvPr id="100379" name="Rectangle 204"/>
            <p:cNvSpPr>
              <a:spLocks noChangeArrowheads="1"/>
            </p:cNvSpPr>
            <p:nvPr/>
          </p:nvSpPr>
          <p:spPr bwMode="auto">
            <a:xfrm>
              <a:off x="4852117" y="4309344"/>
              <a:ext cx="692386" cy="27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微软雅黑" panose="020B0503020204020204" pitchFamily="34" charset="-122"/>
                  <a:ea typeface="微软雅黑" panose="020B0503020204020204" pitchFamily="34" charset="-122"/>
                </a:rPr>
                <a:t>叶结点</a:t>
              </a:r>
              <a:endParaRPr kumimoji="1" lang="zh-CN" altLang="en-US" sz="2000">
                <a:latin typeface="微软雅黑" panose="020B0503020204020204" pitchFamily="34" charset="-122"/>
                <a:ea typeface="微软雅黑" panose="020B0503020204020204" pitchFamily="34" charset="-122"/>
              </a:endParaRPr>
            </a:p>
          </p:txBody>
        </p:sp>
        <p:sp>
          <p:nvSpPr>
            <p:cNvPr id="28" name="Line 207"/>
            <p:cNvSpPr>
              <a:spLocks noChangeShapeType="1"/>
            </p:cNvSpPr>
            <p:nvPr/>
          </p:nvSpPr>
          <p:spPr bwMode="auto">
            <a:xfrm>
              <a:off x="5057731" y="1703646"/>
              <a:ext cx="1588" cy="396976"/>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sp>
          <p:nvSpPr>
            <p:cNvPr id="29" name="Freeform 208"/>
            <p:cNvSpPr>
              <a:spLocks noChangeArrowheads="1"/>
            </p:cNvSpPr>
            <p:nvPr/>
          </p:nvSpPr>
          <p:spPr bwMode="auto">
            <a:xfrm>
              <a:off x="3626037" y="2076803"/>
              <a:ext cx="3050684" cy="9527"/>
            </a:xfrm>
            <a:custGeom>
              <a:avLst/>
              <a:gdLst>
                <a:gd name="T0" fmla="*/ 0 w 1534"/>
                <a:gd name="T1" fmla="*/ 6 h 6"/>
                <a:gd name="T2" fmla="*/ 1534 w 1534"/>
                <a:gd name="T3" fmla="*/ 0 h 6"/>
                <a:gd name="T4" fmla="*/ 0 60000 65536"/>
                <a:gd name="T5" fmla="*/ 0 60000 65536"/>
              </a:gdLst>
              <a:ahLst/>
              <a:cxnLst>
                <a:cxn ang="T4">
                  <a:pos x="T0" y="T1"/>
                </a:cxn>
                <a:cxn ang="T5">
                  <a:pos x="T2" y="T3"/>
                </a:cxn>
              </a:cxnLst>
              <a:rect l="0" t="0" r="r" b="b"/>
              <a:pathLst>
                <a:path w="1534" h="6">
                  <a:moveTo>
                    <a:pt x="0" y="6"/>
                  </a:moveTo>
                  <a:lnTo>
                    <a:pt x="1534" y="0"/>
                  </a:lnTo>
                </a:path>
              </a:pathLst>
            </a:cu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grpSp>
          <p:nvGrpSpPr>
            <p:cNvPr id="100382" name="Group 211"/>
            <p:cNvGrpSpPr/>
            <p:nvPr/>
          </p:nvGrpSpPr>
          <p:grpSpPr bwMode="auto">
            <a:xfrm>
              <a:off x="6525303" y="2064852"/>
              <a:ext cx="240607" cy="507475"/>
              <a:chOff x="3866" y="1960"/>
              <a:chExt cx="121" cy="303"/>
            </a:xfrm>
          </p:grpSpPr>
          <p:sp>
            <p:nvSpPr>
              <p:cNvPr id="42" name="Line 209"/>
              <p:cNvSpPr>
                <a:spLocks noChangeShapeType="1"/>
              </p:cNvSpPr>
              <p:nvPr/>
            </p:nvSpPr>
            <p:spPr bwMode="auto">
              <a:xfrm>
                <a:off x="3924" y="1960"/>
                <a:ext cx="4" cy="194"/>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sp>
            <p:nvSpPr>
              <p:cNvPr id="43" name="Freeform 210"/>
              <p:cNvSpPr/>
              <p:nvPr/>
            </p:nvSpPr>
            <p:spPr bwMode="auto">
              <a:xfrm>
                <a:off x="3866" y="2143"/>
                <a:ext cx="121" cy="119"/>
              </a:xfrm>
              <a:custGeom>
                <a:avLst/>
                <a:gdLst>
                  <a:gd name="T0" fmla="*/ 0 w 121"/>
                  <a:gd name="T1" fmla="*/ 0 h 117"/>
                  <a:gd name="T2" fmla="*/ 62 w 121"/>
                  <a:gd name="T3" fmla="*/ 117 h 117"/>
                  <a:gd name="T4" fmla="*/ 121 w 121"/>
                  <a:gd name="T5" fmla="*/ 0 h 117"/>
                  <a:gd name="T6" fmla="*/ 0 w 121"/>
                  <a:gd name="T7" fmla="*/ 0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 h="117">
                    <a:moveTo>
                      <a:pt x="0" y="0"/>
                    </a:moveTo>
                    <a:lnTo>
                      <a:pt x="62" y="117"/>
                    </a:lnTo>
                    <a:lnTo>
                      <a:pt x="121" y="0"/>
                    </a:lnTo>
                    <a:lnTo>
                      <a:pt x="0" y="0"/>
                    </a:lnTo>
                    <a:close/>
                  </a:path>
                </a:pathLst>
              </a:custGeom>
              <a:solidFill>
                <a:schemeClr val="tx1">
                  <a:lumMod val="50000"/>
                  <a:lumOff val="50000"/>
                </a:schemeClr>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pPr>
                <a:endParaRPr lang="zh-CN" altLang="en-US" sz="1555" b="1">
                  <a:latin typeface="微软雅黑" panose="020B0503020204020204" pitchFamily="34" charset="-122"/>
                  <a:ea typeface="微软雅黑" panose="020B0503020204020204" pitchFamily="34" charset="-122"/>
                </a:endParaRPr>
              </a:p>
            </p:txBody>
          </p:sp>
        </p:grpSp>
        <p:grpSp>
          <p:nvGrpSpPr>
            <p:cNvPr id="100383" name="Group 214"/>
            <p:cNvGrpSpPr/>
            <p:nvPr/>
          </p:nvGrpSpPr>
          <p:grpSpPr bwMode="auto">
            <a:xfrm>
              <a:off x="3502797" y="2100855"/>
              <a:ext cx="240607" cy="450531"/>
              <a:chOff x="2346" y="1960"/>
              <a:chExt cx="121" cy="269"/>
            </a:xfrm>
          </p:grpSpPr>
          <p:sp>
            <p:nvSpPr>
              <p:cNvPr id="40" name="Line 212"/>
              <p:cNvSpPr>
                <a:spLocks noChangeShapeType="1"/>
              </p:cNvSpPr>
              <p:nvPr/>
            </p:nvSpPr>
            <p:spPr bwMode="auto">
              <a:xfrm>
                <a:off x="2408" y="1960"/>
                <a:ext cx="1" cy="194"/>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sp>
            <p:nvSpPr>
              <p:cNvPr id="41" name="Freeform 213"/>
              <p:cNvSpPr/>
              <p:nvPr/>
            </p:nvSpPr>
            <p:spPr bwMode="auto">
              <a:xfrm>
                <a:off x="2346" y="2110"/>
                <a:ext cx="121" cy="119"/>
              </a:xfrm>
              <a:custGeom>
                <a:avLst/>
                <a:gdLst>
                  <a:gd name="T0" fmla="*/ 0 w 121"/>
                  <a:gd name="T1" fmla="*/ 0 h 117"/>
                  <a:gd name="T2" fmla="*/ 62 w 121"/>
                  <a:gd name="T3" fmla="*/ 117 h 117"/>
                  <a:gd name="T4" fmla="*/ 121 w 121"/>
                  <a:gd name="T5" fmla="*/ 0 h 117"/>
                  <a:gd name="T6" fmla="*/ 0 w 121"/>
                  <a:gd name="T7" fmla="*/ 0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 h="117">
                    <a:moveTo>
                      <a:pt x="0" y="0"/>
                    </a:moveTo>
                    <a:lnTo>
                      <a:pt x="62" y="117"/>
                    </a:lnTo>
                    <a:lnTo>
                      <a:pt x="121" y="0"/>
                    </a:lnTo>
                    <a:lnTo>
                      <a:pt x="0" y="0"/>
                    </a:lnTo>
                    <a:close/>
                  </a:path>
                </a:pathLst>
              </a:custGeom>
              <a:solidFill>
                <a:schemeClr val="tx1">
                  <a:lumMod val="50000"/>
                  <a:lumOff val="50000"/>
                </a:schemeClr>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pPr>
                <a:endParaRPr lang="zh-CN" altLang="en-US" sz="1555" b="1">
                  <a:latin typeface="微软雅黑" panose="020B0503020204020204" pitchFamily="34" charset="-122"/>
                  <a:ea typeface="微软雅黑" panose="020B0503020204020204" pitchFamily="34" charset="-122"/>
                </a:endParaRPr>
              </a:p>
            </p:txBody>
          </p:sp>
        </p:grpSp>
        <p:sp>
          <p:nvSpPr>
            <p:cNvPr id="32" name="Line 215"/>
            <p:cNvSpPr>
              <a:spLocks noChangeShapeType="1"/>
            </p:cNvSpPr>
            <p:nvPr/>
          </p:nvSpPr>
          <p:spPr bwMode="auto">
            <a:xfrm>
              <a:off x="3622862" y="3015254"/>
              <a:ext cx="0" cy="293763"/>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sp>
          <p:nvSpPr>
            <p:cNvPr id="33" name="Line 216"/>
            <p:cNvSpPr>
              <a:spLocks noChangeShapeType="1"/>
            </p:cNvSpPr>
            <p:nvPr/>
          </p:nvSpPr>
          <p:spPr bwMode="auto">
            <a:xfrm>
              <a:off x="2289577" y="3285198"/>
              <a:ext cx="2879262" cy="1588"/>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grpSp>
          <p:nvGrpSpPr>
            <p:cNvPr id="100386" name="Group 219"/>
            <p:cNvGrpSpPr/>
            <p:nvPr/>
          </p:nvGrpSpPr>
          <p:grpSpPr bwMode="auto">
            <a:xfrm>
              <a:off x="5043877" y="3279778"/>
              <a:ext cx="240607" cy="507475"/>
              <a:chOff x="3146" y="2676"/>
              <a:chExt cx="121" cy="303"/>
            </a:xfrm>
          </p:grpSpPr>
          <p:sp>
            <p:nvSpPr>
              <p:cNvPr id="38" name="Line 217"/>
              <p:cNvSpPr>
                <a:spLocks noChangeShapeType="1"/>
              </p:cNvSpPr>
              <p:nvPr/>
            </p:nvSpPr>
            <p:spPr bwMode="auto">
              <a:xfrm>
                <a:off x="3208" y="2676"/>
                <a:ext cx="1" cy="192"/>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sp>
            <p:nvSpPr>
              <p:cNvPr id="39" name="Freeform 218"/>
              <p:cNvSpPr/>
              <p:nvPr/>
            </p:nvSpPr>
            <p:spPr bwMode="auto">
              <a:xfrm>
                <a:off x="3146" y="2862"/>
                <a:ext cx="121" cy="117"/>
              </a:xfrm>
              <a:custGeom>
                <a:avLst/>
                <a:gdLst>
                  <a:gd name="T0" fmla="*/ 0 w 121"/>
                  <a:gd name="T1" fmla="*/ 0 h 117"/>
                  <a:gd name="T2" fmla="*/ 62 w 121"/>
                  <a:gd name="T3" fmla="*/ 117 h 117"/>
                  <a:gd name="T4" fmla="*/ 121 w 121"/>
                  <a:gd name="T5" fmla="*/ 0 h 117"/>
                  <a:gd name="T6" fmla="*/ 0 w 121"/>
                  <a:gd name="T7" fmla="*/ 0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 h="117">
                    <a:moveTo>
                      <a:pt x="0" y="0"/>
                    </a:moveTo>
                    <a:lnTo>
                      <a:pt x="62" y="117"/>
                    </a:lnTo>
                    <a:lnTo>
                      <a:pt x="121" y="0"/>
                    </a:lnTo>
                    <a:lnTo>
                      <a:pt x="0" y="0"/>
                    </a:lnTo>
                    <a:close/>
                  </a:path>
                </a:pathLst>
              </a:custGeom>
              <a:solidFill>
                <a:schemeClr val="tx1">
                  <a:lumMod val="50000"/>
                  <a:lumOff val="50000"/>
                </a:schemeClr>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pPr>
                <a:endParaRPr lang="zh-CN" altLang="en-US" sz="1555" b="1">
                  <a:latin typeface="微软雅黑" panose="020B0503020204020204" pitchFamily="34" charset="-122"/>
                  <a:ea typeface="微软雅黑" panose="020B0503020204020204" pitchFamily="34" charset="-122"/>
                </a:endParaRPr>
              </a:p>
            </p:txBody>
          </p:sp>
        </p:grpSp>
        <p:grpSp>
          <p:nvGrpSpPr>
            <p:cNvPr id="100387" name="Group 222"/>
            <p:cNvGrpSpPr/>
            <p:nvPr/>
          </p:nvGrpSpPr>
          <p:grpSpPr bwMode="auto">
            <a:xfrm>
              <a:off x="2166531" y="3285135"/>
              <a:ext cx="240607" cy="507475"/>
              <a:chOff x="1626" y="2676"/>
              <a:chExt cx="121" cy="303"/>
            </a:xfrm>
          </p:grpSpPr>
          <p:sp>
            <p:nvSpPr>
              <p:cNvPr id="36" name="Line 220"/>
              <p:cNvSpPr>
                <a:spLocks noChangeShapeType="1"/>
              </p:cNvSpPr>
              <p:nvPr/>
            </p:nvSpPr>
            <p:spPr bwMode="auto">
              <a:xfrm>
                <a:off x="1688" y="2676"/>
                <a:ext cx="1" cy="194"/>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sp>
            <p:nvSpPr>
              <p:cNvPr id="37" name="Freeform 221"/>
              <p:cNvSpPr/>
              <p:nvPr/>
            </p:nvSpPr>
            <p:spPr bwMode="auto">
              <a:xfrm>
                <a:off x="1626" y="2862"/>
                <a:ext cx="121" cy="119"/>
              </a:xfrm>
              <a:custGeom>
                <a:avLst/>
                <a:gdLst>
                  <a:gd name="T0" fmla="*/ 0 w 121"/>
                  <a:gd name="T1" fmla="*/ 0 h 117"/>
                  <a:gd name="T2" fmla="*/ 62 w 121"/>
                  <a:gd name="T3" fmla="*/ 117 h 117"/>
                  <a:gd name="T4" fmla="*/ 121 w 121"/>
                  <a:gd name="T5" fmla="*/ 0 h 117"/>
                  <a:gd name="T6" fmla="*/ 0 w 121"/>
                  <a:gd name="T7" fmla="*/ 0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 h="117">
                    <a:moveTo>
                      <a:pt x="0" y="0"/>
                    </a:moveTo>
                    <a:lnTo>
                      <a:pt x="62" y="117"/>
                    </a:lnTo>
                    <a:lnTo>
                      <a:pt x="121" y="0"/>
                    </a:lnTo>
                    <a:lnTo>
                      <a:pt x="0" y="0"/>
                    </a:lnTo>
                    <a:close/>
                  </a:path>
                </a:pathLst>
              </a:custGeom>
              <a:solidFill>
                <a:schemeClr val="tx1">
                  <a:lumMod val="50000"/>
                  <a:lumOff val="50000"/>
                </a:schemeClr>
              </a:solidFill>
              <a:ln>
                <a:solidFill>
                  <a:schemeClr val="bg1"/>
                </a:solidFill>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pPr>
                <a:endParaRPr lang="zh-CN" altLang="en-US" sz="1555" b="1">
                  <a:latin typeface="微软雅黑" panose="020B0503020204020204" pitchFamily="34" charset="-122"/>
                  <a:ea typeface="微软雅黑" panose="020B0503020204020204" pitchFamily="34" charset="-122"/>
                </a:endParaRPr>
              </a:p>
            </p:txBody>
          </p:sp>
        </p:grpSp>
      </p:grpSp>
      <p:sp>
        <p:nvSpPr>
          <p:cNvPr id="2" name="矩形 1"/>
          <p:cNvSpPr/>
          <p:nvPr/>
        </p:nvSpPr>
        <p:spPr>
          <a:xfrm>
            <a:off x="759081" y="3487697"/>
            <a:ext cx="3038047" cy="1289905"/>
          </a:xfrm>
          <a:prstGeom prst="rect">
            <a:avLst/>
          </a:prstGeom>
        </p:spPr>
        <p:txBody>
          <a:bodyPr wrap="square">
            <a:spAutoFit/>
          </a:bodyPr>
          <a:lstStyle/>
          <a:p>
            <a:pPr>
              <a:lnSpc>
                <a:spcPct val="150000"/>
              </a:lnSpc>
            </a:pPr>
            <a:r>
              <a:rPr lang="en-US" altLang="zh-CN" b="1" dirty="0">
                <a:solidFill>
                  <a:srgbClr val="333333"/>
                </a:solidFill>
                <a:latin typeface="微软雅黑" panose="020B0503020204020204" pitchFamily="34" charset="-122"/>
                <a:ea typeface="微软雅黑" panose="020B0503020204020204" pitchFamily="34" charset="-122"/>
              </a:rPr>
              <a:t>IBM</a:t>
            </a:r>
            <a:r>
              <a:rPr lang="zh-CN" altLang="en-US" b="1" dirty="0">
                <a:solidFill>
                  <a:srgbClr val="333333"/>
                </a:solidFill>
                <a:latin typeface="微软雅黑" panose="020B0503020204020204" pitchFamily="34" charset="-122"/>
                <a:ea typeface="微软雅黑" panose="020B0503020204020204" pitchFamily="34" charset="-122"/>
              </a:rPr>
              <a:t>研制的层次数据库：</a:t>
            </a:r>
            <a:r>
              <a:rPr lang="en-US" altLang="zh-CN" b="1" dirty="0">
                <a:solidFill>
                  <a:srgbClr val="333333"/>
                </a:solidFill>
                <a:latin typeface="微软雅黑" panose="020B0503020204020204" pitchFamily="34" charset="-122"/>
                <a:ea typeface="微软雅黑" panose="020B0503020204020204" pitchFamily="34" charset="-122"/>
              </a:rPr>
              <a:t>IMS</a:t>
            </a:r>
            <a:r>
              <a:rPr lang="zh-CN" altLang="en-US" b="1" dirty="0">
                <a:solidFill>
                  <a:srgbClr val="333333"/>
                </a:solidFill>
                <a:latin typeface="微软雅黑" panose="020B0503020204020204" pitchFamily="34" charset="-122"/>
                <a:ea typeface="微软雅黑" panose="020B0503020204020204" pitchFamily="34" charset="-122"/>
              </a:rPr>
              <a:t>（</a:t>
            </a:r>
            <a:r>
              <a:rPr lang="en-US" altLang="zh-CN" b="1" dirty="0">
                <a:solidFill>
                  <a:srgbClr val="333333"/>
                </a:solidFill>
                <a:latin typeface="微软雅黑" panose="020B0503020204020204" pitchFamily="34" charset="-122"/>
                <a:ea typeface="微软雅黑" panose="020B0503020204020204" pitchFamily="34" charset="-122"/>
              </a:rPr>
              <a:t>Information Management System</a:t>
            </a:r>
            <a:r>
              <a:rPr lang="zh-CN" altLang="en-US" b="1" dirty="0">
                <a:solidFill>
                  <a:srgbClr val="333333"/>
                </a:solidFill>
                <a:latin typeface="微软雅黑" panose="020B0503020204020204" pitchFamily="34" charset="-122"/>
                <a:ea typeface="微软雅黑" panose="020B0503020204020204" pitchFamily="34" charset="-122"/>
              </a:rPr>
              <a:t>）</a:t>
            </a:r>
          </a:p>
        </p:txBody>
      </p:sp>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eaLnBrk="1" hangingPunct="1"/>
            <a:r>
              <a:rPr lang="zh-CN" altLang="en-US" dirty="0"/>
              <a:t>网状模型</a:t>
            </a:r>
          </a:p>
        </p:txBody>
      </p:sp>
      <p:sp>
        <p:nvSpPr>
          <p:cNvPr id="114691" name="Rectangle 3"/>
          <p:cNvSpPr>
            <a:spLocks noGrp="1" noChangeArrowheads="1"/>
          </p:cNvSpPr>
          <p:nvPr>
            <p:ph sz="quarter" idx="10"/>
          </p:nvPr>
        </p:nvSpPr>
        <p:spPr/>
        <p:txBody>
          <a:bodyPr>
            <a:normAutofit fontScale="92500" lnSpcReduction="10000"/>
          </a:bodyPr>
          <a:lstStyle/>
          <a:p>
            <a:pPr marL="296545" indent="-296545">
              <a:lnSpc>
                <a:spcPct val="150000"/>
              </a:lnSpc>
              <a:buFont typeface="Wingdings" panose="05000000000000000000" pitchFamily="2" charset="2"/>
              <a:buChar char="l"/>
            </a:pPr>
            <a:r>
              <a:rPr lang="zh-CN" altLang="en-US" sz="2220" dirty="0">
                <a:solidFill>
                  <a:schemeClr val="bg1">
                    <a:lumMod val="50000"/>
                  </a:schemeClr>
                </a:solidFill>
                <a:latin typeface="微软雅黑" panose="020B0503020204020204" pitchFamily="34" charset="-122"/>
                <a:ea typeface="微软雅黑" panose="020B0503020204020204" pitchFamily="34" charset="-122"/>
              </a:rPr>
              <a:t>网状数据库系统采用网状模型作为数据的组织方式 </a:t>
            </a:r>
          </a:p>
          <a:p>
            <a:pPr marL="296545" indent="-296545">
              <a:lnSpc>
                <a:spcPct val="150000"/>
              </a:lnSpc>
              <a:buFont typeface="Wingdings" panose="05000000000000000000" pitchFamily="2" charset="2"/>
              <a:buChar char="l"/>
            </a:pPr>
            <a:r>
              <a:rPr lang="zh-CN" altLang="en-US" sz="2220" dirty="0">
                <a:solidFill>
                  <a:schemeClr val="bg1">
                    <a:lumMod val="50000"/>
                  </a:schemeClr>
                </a:solidFill>
                <a:latin typeface="微软雅黑" panose="020B0503020204020204" pitchFamily="34" charset="-122"/>
                <a:ea typeface="微软雅黑" panose="020B0503020204020204" pitchFamily="34" charset="-122"/>
              </a:rPr>
              <a:t>典型代表是</a:t>
            </a:r>
            <a:r>
              <a:rPr lang="en-US" altLang="zh-CN" sz="2220" dirty="0">
                <a:solidFill>
                  <a:schemeClr val="bg1">
                    <a:lumMod val="50000"/>
                  </a:schemeClr>
                </a:solidFill>
                <a:latin typeface="微软雅黑" panose="020B0503020204020204" pitchFamily="34" charset="-122"/>
                <a:ea typeface="微软雅黑" panose="020B0503020204020204" pitchFamily="34" charset="-122"/>
              </a:rPr>
              <a:t>DBTG</a:t>
            </a:r>
            <a:r>
              <a:rPr lang="zh-CN" altLang="en-US" sz="2220" dirty="0">
                <a:solidFill>
                  <a:schemeClr val="bg1">
                    <a:lumMod val="50000"/>
                  </a:schemeClr>
                </a:solidFill>
                <a:latin typeface="微软雅黑" panose="020B0503020204020204" pitchFamily="34" charset="-122"/>
                <a:ea typeface="微软雅黑" panose="020B0503020204020204" pitchFamily="34" charset="-122"/>
              </a:rPr>
              <a:t>系统：</a:t>
            </a:r>
          </a:p>
          <a:p>
            <a:pPr lvl="1"/>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亦称</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CODASYL</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系统</a:t>
            </a:r>
          </a:p>
          <a:p>
            <a:pPr lvl="1"/>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70</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年代由</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DBTG</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提出的一个系统方案</a:t>
            </a:r>
          </a:p>
          <a:p>
            <a:pPr lvl="1"/>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奠定了数据库系统的基本概念、方法和技术</a:t>
            </a:r>
          </a:p>
          <a:p>
            <a:pPr marL="296545" indent="-296545">
              <a:lnSpc>
                <a:spcPct val="150000"/>
              </a:lnSpc>
              <a:buFont typeface="Wingdings" panose="05000000000000000000" pitchFamily="2" charset="2"/>
              <a:buChar char="l"/>
            </a:pPr>
            <a:r>
              <a:rPr lang="zh-CN" altLang="en-US" sz="2220" dirty="0">
                <a:solidFill>
                  <a:schemeClr val="bg1">
                    <a:lumMod val="50000"/>
                  </a:schemeClr>
                </a:solidFill>
                <a:latin typeface="微软雅黑" panose="020B0503020204020204" pitchFamily="34" charset="-122"/>
                <a:ea typeface="微软雅黑" panose="020B0503020204020204" pitchFamily="34" charset="-122"/>
              </a:rPr>
              <a:t>实际系统</a:t>
            </a:r>
          </a:p>
          <a:p>
            <a:pPr lvl="1"/>
            <a:r>
              <a:rPr lang="en-US" altLang="zh-CN" sz="1555" dirty="0" err="1">
                <a:solidFill>
                  <a:schemeClr val="tx1">
                    <a:lumMod val="50000"/>
                    <a:lumOff val="50000"/>
                  </a:schemeClr>
                </a:solidFill>
                <a:latin typeface="华文中宋" panose="02010600040101010101" pitchFamily="2" charset="-122"/>
                <a:ea typeface="华文中宋" panose="02010600040101010101" pitchFamily="2" charset="-122"/>
              </a:rPr>
              <a:t>Cullinet</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  Software  Inc.</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公司的 </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IDMS</a:t>
            </a:r>
          </a:p>
          <a:p>
            <a:pPr lvl="1"/>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Univac</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公司的 </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DMS1100</a:t>
            </a:r>
          </a:p>
          <a:p>
            <a:pPr lvl="1"/>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Honeywell</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公司的</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IDS/2</a:t>
            </a:r>
          </a:p>
          <a:p>
            <a:pPr lvl="1"/>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HP</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公司的</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IMAGE</a:t>
            </a:r>
          </a:p>
        </p:txBody>
      </p:sp>
      <p:pic>
        <p:nvPicPr>
          <p:cNvPr id="4" name="Picture 47" descr="1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7863" y="1633364"/>
            <a:ext cx="4333287" cy="386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658394" y="1561356"/>
            <a:ext cx="800219" cy="276999"/>
          </a:xfrm>
          <a:prstGeom prst="rect">
            <a:avLst/>
          </a:prstGeom>
        </p:spPr>
        <p:txBody>
          <a:bodyPr wrap="none">
            <a:spAutoFit/>
          </a:bodyPr>
          <a:lstStyle/>
          <a:p>
            <a:pPr algn="ctr">
              <a:spcBef>
                <a:spcPct val="0"/>
              </a:spcBef>
            </a:pPr>
            <a:r>
              <a:rPr lang="zh-CN" altLang="en-US" sz="1200" b="1" dirty="0">
                <a:latin typeface="Times New Roman" panose="02020603050405020304" pitchFamily="18" charset="0"/>
                <a:ea typeface="宋体" panose="02010600030101010101" pitchFamily="2" charset="-122"/>
              </a:rPr>
              <a:t>选课记录</a:t>
            </a:r>
          </a:p>
        </p:txBody>
      </p:sp>
      <p:sp>
        <p:nvSpPr>
          <p:cNvPr id="7" name="矩形 6"/>
          <p:cNvSpPr/>
          <p:nvPr/>
        </p:nvSpPr>
        <p:spPr>
          <a:xfrm>
            <a:off x="5296024" y="1713756"/>
            <a:ext cx="800219" cy="276999"/>
          </a:xfrm>
          <a:prstGeom prst="rect">
            <a:avLst/>
          </a:prstGeom>
        </p:spPr>
        <p:txBody>
          <a:bodyPr wrap="none">
            <a:spAutoFit/>
          </a:bodyPr>
          <a:lstStyle/>
          <a:p>
            <a:pPr algn="ctr">
              <a:spcBef>
                <a:spcPct val="0"/>
              </a:spcBef>
            </a:pPr>
            <a:r>
              <a:rPr lang="zh-CN" altLang="en-US" sz="1200" b="1" dirty="0">
                <a:latin typeface="Times New Roman" panose="02020603050405020304" pitchFamily="18" charset="0"/>
                <a:ea typeface="宋体" panose="02010600030101010101" pitchFamily="2" charset="-122"/>
              </a:rPr>
              <a:t>学生记录</a:t>
            </a:r>
          </a:p>
        </p:txBody>
      </p:sp>
      <p:sp>
        <p:nvSpPr>
          <p:cNvPr id="8" name="矩形 7"/>
          <p:cNvSpPr/>
          <p:nvPr/>
        </p:nvSpPr>
        <p:spPr>
          <a:xfrm>
            <a:off x="8802831" y="1990755"/>
            <a:ext cx="800219" cy="276999"/>
          </a:xfrm>
          <a:prstGeom prst="rect">
            <a:avLst/>
          </a:prstGeom>
        </p:spPr>
        <p:txBody>
          <a:bodyPr wrap="none">
            <a:spAutoFit/>
          </a:bodyPr>
          <a:lstStyle/>
          <a:p>
            <a:pPr algn="ctr">
              <a:spcBef>
                <a:spcPct val="0"/>
              </a:spcBef>
            </a:pPr>
            <a:r>
              <a:rPr lang="zh-CN" altLang="en-US" sz="1200" b="1" dirty="0">
                <a:latin typeface="Times New Roman" panose="02020603050405020304" pitchFamily="18" charset="0"/>
                <a:ea typeface="宋体" panose="02010600030101010101" pitchFamily="2" charset="-122"/>
              </a:rPr>
              <a:t>课程记录</a:t>
            </a:r>
          </a:p>
        </p:txBody>
      </p:sp>
    </p:spTree>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a:t>关系数据模型的数据结构 </a:t>
            </a:r>
          </a:p>
        </p:txBody>
      </p:sp>
      <p:sp>
        <p:nvSpPr>
          <p:cNvPr id="145411" name="Rectangle 3"/>
          <p:cNvSpPr>
            <a:spLocks noGrp="1" noChangeArrowheads="1"/>
          </p:cNvSpPr>
          <p:nvPr>
            <p:ph sz="quarter" idx="10"/>
          </p:nvPr>
        </p:nvSpPr>
        <p:spPr bwMode="auto">
          <a:xfrm>
            <a:off x="687512" y="769938"/>
            <a:ext cx="9168449" cy="1471557"/>
          </a:xfrm>
        </p:spPr>
        <p:txBody>
          <a:bodyPr>
            <a:spAutoFit/>
          </a:bodyPr>
          <a:lstStyle/>
          <a:p>
            <a:pPr marL="317500" indent="-317500" eaLnBrk="1" hangingPunct="1">
              <a:lnSpc>
                <a:spcPct val="150000"/>
              </a:lnSpc>
              <a:buSzPct val="80000"/>
              <a:defRPr/>
            </a:pPr>
            <a:r>
              <a:rPr lang="zh-CN" altLang="en-US" sz="2000" dirty="0">
                <a:solidFill>
                  <a:schemeClr val="tx1"/>
                </a:solidFill>
              </a:rPr>
              <a:t>在用户观点下，关系模型中数据的逻辑结构是一张二维表，它由行和列组成。</a:t>
            </a:r>
          </a:p>
          <a:p>
            <a:pPr marL="317500" indent="-317500" eaLnBrk="1" hangingPunct="1">
              <a:lnSpc>
                <a:spcPct val="150000"/>
              </a:lnSpc>
              <a:buSzPct val="80000"/>
              <a:defRPr/>
            </a:pPr>
            <a:endParaRPr lang="zh-CN" altLang="en-US" sz="2000" dirty="0">
              <a:solidFill>
                <a:schemeClr val="tx1"/>
              </a:solidFill>
            </a:endParaRPr>
          </a:p>
          <a:p>
            <a:pPr marL="497205" lvl="1" indent="-195580" eaLnBrk="1" hangingPunct="1">
              <a:buSzPct val="50000"/>
              <a:buFont typeface="Wingdings" panose="05000000000000000000" pitchFamily="2" charset="2"/>
              <a:buChar char="p"/>
              <a:defRPr/>
            </a:pPr>
            <a:endParaRPr lang="en-US" altLang="zh-CN" sz="1780" dirty="0">
              <a:latin typeface="Arial" panose="020B0604020202020204" pitchFamily="34" charset="0"/>
            </a:endParaRPr>
          </a:p>
        </p:txBody>
      </p:sp>
      <p:grpSp>
        <p:nvGrpSpPr>
          <p:cNvPr id="104452" name="Group 89"/>
          <p:cNvGrpSpPr/>
          <p:nvPr/>
        </p:nvGrpSpPr>
        <p:grpSpPr bwMode="auto">
          <a:xfrm>
            <a:off x="1075973" y="1552223"/>
            <a:ext cx="8563681" cy="3536594"/>
            <a:chOff x="384" y="1480"/>
            <a:chExt cx="4855" cy="2405"/>
          </a:xfrm>
        </p:grpSpPr>
        <p:sp>
          <p:nvSpPr>
            <p:cNvPr id="104453" name="Rectangle 54"/>
            <p:cNvSpPr>
              <a:spLocks noChangeArrowheads="1"/>
            </p:cNvSpPr>
            <p:nvPr/>
          </p:nvSpPr>
          <p:spPr bwMode="ltGray">
            <a:xfrm>
              <a:off x="2260" y="1700"/>
              <a:ext cx="1047" cy="649"/>
            </a:xfrm>
            <a:prstGeom prst="rect">
              <a:avLst/>
            </a:prstGeom>
            <a:gradFill rotWithShape="0">
              <a:gsLst>
                <a:gs pos="0">
                  <a:srgbClr val="8E8E8E"/>
                </a:gs>
                <a:gs pos="50000">
                  <a:srgbClr val="B2B2B2"/>
                </a:gs>
                <a:gs pos="100000">
                  <a:srgbClr val="8E8E8E"/>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5"/>
            </a:p>
          </p:txBody>
        </p:sp>
        <p:sp>
          <p:nvSpPr>
            <p:cNvPr id="104454" name="Oval 55"/>
            <p:cNvSpPr>
              <a:spLocks noChangeArrowheads="1"/>
            </p:cNvSpPr>
            <p:nvPr/>
          </p:nvSpPr>
          <p:spPr bwMode="ltGray">
            <a:xfrm>
              <a:off x="2260" y="1480"/>
              <a:ext cx="1047" cy="416"/>
            </a:xfrm>
            <a:prstGeom prst="ellipse">
              <a:avLst/>
            </a:prstGeom>
            <a:gradFill rotWithShape="0">
              <a:gsLst>
                <a:gs pos="0">
                  <a:srgbClr val="A0A0A0"/>
                </a:gs>
                <a:gs pos="100000">
                  <a:srgbClr val="B2B2B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5"/>
            </a:p>
          </p:txBody>
        </p:sp>
        <p:sp>
          <p:nvSpPr>
            <p:cNvPr id="104455" name="Oval 56"/>
            <p:cNvSpPr>
              <a:spLocks noChangeArrowheads="1"/>
            </p:cNvSpPr>
            <p:nvPr/>
          </p:nvSpPr>
          <p:spPr bwMode="ltGray">
            <a:xfrm>
              <a:off x="2260" y="2147"/>
              <a:ext cx="1047" cy="416"/>
            </a:xfrm>
            <a:prstGeom prst="ellipse">
              <a:avLst/>
            </a:prstGeom>
            <a:gradFill rotWithShape="0">
              <a:gsLst>
                <a:gs pos="0">
                  <a:srgbClr val="8E8E8E"/>
                </a:gs>
                <a:gs pos="50000">
                  <a:srgbClr val="B2B2B2"/>
                </a:gs>
                <a:gs pos="100000">
                  <a:srgbClr val="8E8E8E"/>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5"/>
            </a:p>
          </p:txBody>
        </p:sp>
        <p:sp>
          <p:nvSpPr>
            <p:cNvPr id="390201" name="Rectangle 57"/>
            <p:cNvSpPr>
              <a:spLocks noChangeArrowheads="1"/>
            </p:cNvSpPr>
            <p:nvPr/>
          </p:nvSpPr>
          <p:spPr bwMode="auto">
            <a:xfrm>
              <a:off x="2338" y="1552"/>
              <a:ext cx="90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445" b="1">
                  <a:solidFill>
                    <a:srgbClr val="FFFFFF"/>
                  </a:solidFill>
                  <a:effectLst>
                    <a:outerShdw blurRad="38100" dist="38100" dir="2700000" algn="tl">
                      <a:srgbClr val="C0C0C0"/>
                    </a:outerShdw>
                  </a:effectLst>
                </a:rPr>
                <a:t>Database</a:t>
              </a:r>
            </a:p>
          </p:txBody>
        </p:sp>
        <p:grpSp>
          <p:nvGrpSpPr>
            <p:cNvPr id="104457" name="Group 58"/>
            <p:cNvGrpSpPr/>
            <p:nvPr/>
          </p:nvGrpSpPr>
          <p:grpSpPr bwMode="auto">
            <a:xfrm>
              <a:off x="2377" y="1983"/>
              <a:ext cx="755" cy="457"/>
              <a:chOff x="2419" y="1908"/>
              <a:chExt cx="755" cy="457"/>
            </a:xfrm>
          </p:grpSpPr>
          <p:sp>
            <p:nvSpPr>
              <p:cNvPr id="104479" name="Rectangle 59"/>
              <p:cNvSpPr>
                <a:spLocks noChangeArrowheads="1"/>
              </p:cNvSpPr>
              <p:nvPr/>
            </p:nvSpPr>
            <p:spPr bwMode="blackWhite">
              <a:xfrm>
                <a:off x="2419" y="1908"/>
                <a:ext cx="214" cy="118"/>
              </a:xfrm>
              <a:prstGeom prst="rect">
                <a:avLst/>
              </a:prstGeom>
              <a:gradFill rotWithShape="0">
                <a:gsLst>
                  <a:gs pos="0">
                    <a:srgbClr val="E5895C"/>
                  </a:gs>
                  <a:gs pos="50000">
                    <a:srgbClr val="FF9966"/>
                  </a:gs>
                  <a:gs pos="100000">
                    <a:srgbClr val="E5895C"/>
                  </a:gs>
                </a:gsLst>
                <a:lin ang="2700000" scaled="1"/>
              </a:gra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5"/>
              </a:p>
            </p:txBody>
          </p:sp>
          <p:sp>
            <p:nvSpPr>
              <p:cNvPr id="104480" name="Rectangle 60"/>
              <p:cNvSpPr>
                <a:spLocks noChangeArrowheads="1"/>
              </p:cNvSpPr>
              <p:nvPr/>
            </p:nvSpPr>
            <p:spPr bwMode="blackWhite">
              <a:xfrm>
                <a:off x="2690" y="1908"/>
                <a:ext cx="214" cy="118"/>
              </a:xfrm>
              <a:prstGeom prst="rect">
                <a:avLst/>
              </a:prstGeom>
              <a:gradFill rotWithShape="0">
                <a:gsLst>
                  <a:gs pos="0">
                    <a:srgbClr val="E5895C"/>
                  </a:gs>
                  <a:gs pos="50000">
                    <a:srgbClr val="FF9966"/>
                  </a:gs>
                  <a:gs pos="100000">
                    <a:srgbClr val="E5895C"/>
                  </a:gs>
                </a:gsLst>
                <a:lin ang="2700000" scaled="1"/>
              </a:gra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5"/>
              </a:p>
            </p:txBody>
          </p:sp>
          <p:sp>
            <p:nvSpPr>
              <p:cNvPr id="104481" name="Rectangle 61"/>
              <p:cNvSpPr>
                <a:spLocks noChangeArrowheads="1"/>
              </p:cNvSpPr>
              <p:nvPr/>
            </p:nvSpPr>
            <p:spPr bwMode="blackWhite">
              <a:xfrm>
                <a:off x="2959" y="1908"/>
                <a:ext cx="214" cy="118"/>
              </a:xfrm>
              <a:prstGeom prst="rect">
                <a:avLst/>
              </a:prstGeom>
              <a:gradFill rotWithShape="0">
                <a:gsLst>
                  <a:gs pos="0">
                    <a:srgbClr val="E5895C"/>
                  </a:gs>
                  <a:gs pos="50000">
                    <a:srgbClr val="FF9966"/>
                  </a:gs>
                  <a:gs pos="100000">
                    <a:srgbClr val="E5895C"/>
                  </a:gs>
                </a:gsLst>
                <a:lin ang="2700000" scaled="1"/>
              </a:gra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5"/>
              </a:p>
            </p:txBody>
          </p:sp>
          <p:sp>
            <p:nvSpPr>
              <p:cNvPr id="104482" name="Rectangle 62"/>
              <p:cNvSpPr>
                <a:spLocks noChangeArrowheads="1"/>
              </p:cNvSpPr>
              <p:nvPr/>
            </p:nvSpPr>
            <p:spPr bwMode="blackWhite">
              <a:xfrm>
                <a:off x="2420" y="2079"/>
                <a:ext cx="214" cy="118"/>
              </a:xfrm>
              <a:prstGeom prst="rect">
                <a:avLst/>
              </a:prstGeom>
              <a:gradFill rotWithShape="0">
                <a:gsLst>
                  <a:gs pos="0">
                    <a:srgbClr val="E5895C"/>
                  </a:gs>
                  <a:gs pos="50000">
                    <a:srgbClr val="FF9966"/>
                  </a:gs>
                  <a:gs pos="100000">
                    <a:srgbClr val="E5895C"/>
                  </a:gs>
                </a:gsLst>
                <a:lin ang="2700000" scaled="1"/>
              </a:gra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5"/>
              </a:p>
            </p:txBody>
          </p:sp>
          <p:sp>
            <p:nvSpPr>
              <p:cNvPr id="104483" name="Rectangle 63"/>
              <p:cNvSpPr>
                <a:spLocks noChangeArrowheads="1"/>
              </p:cNvSpPr>
              <p:nvPr/>
            </p:nvSpPr>
            <p:spPr bwMode="blackWhite">
              <a:xfrm>
                <a:off x="2691" y="2079"/>
                <a:ext cx="214" cy="118"/>
              </a:xfrm>
              <a:prstGeom prst="rect">
                <a:avLst/>
              </a:prstGeom>
              <a:gradFill rotWithShape="0">
                <a:gsLst>
                  <a:gs pos="0">
                    <a:srgbClr val="E5895C"/>
                  </a:gs>
                  <a:gs pos="50000">
                    <a:srgbClr val="FF9966"/>
                  </a:gs>
                  <a:gs pos="100000">
                    <a:srgbClr val="E5895C"/>
                  </a:gs>
                </a:gsLst>
                <a:lin ang="2700000" scaled="1"/>
              </a:gra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5"/>
              </a:p>
            </p:txBody>
          </p:sp>
          <p:sp>
            <p:nvSpPr>
              <p:cNvPr id="104484" name="Rectangle 64"/>
              <p:cNvSpPr>
                <a:spLocks noChangeArrowheads="1"/>
              </p:cNvSpPr>
              <p:nvPr/>
            </p:nvSpPr>
            <p:spPr bwMode="blackWhite">
              <a:xfrm>
                <a:off x="2960" y="2079"/>
                <a:ext cx="214" cy="118"/>
              </a:xfrm>
              <a:prstGeom prst="rect">
                <a:avLst/>
              </a:prstGeom>
              <a:gradFill rotWithShape="0">
                <a:gsLst>
                  <a:gs pos="0">
                    <a:srgbClr val="E5895C"/>
                  </a:gs>
                  <a:gs pos="50000">
                    <a:srgbClr val="FF9966"/>
                  </a:gs>
                  <a:gs pos="100000">
                    <a:srgbClr val="E5895C"/>
                  </a:gs>
                </a:gsLst>
                <a:lin ang="2700000" scaled="1"/>
              </a:gra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5"/>
              </a:p>
            </p:txBody>
          </p:sp>
          <p:sp>
            <p:nvSpPr>
              <p:cNvPr id="104485" name="Rectangle 65"/>
              <p:cNvSpPr>
                <a:spLocks noChangeArrowheads="1"/>
              </p:cNvSpPr>
              <p:nvPr/>
            </p:nvSpPr>
            <p:spPr bwMode="blackWhite">
              <a:xfrm>
                <a:off x="2420" y="2247"/>
                <a:ext cx="214" cy="118"/>
              </a:xfrm>
              <a:prstGeom prst="rect">
                <a:avLst/>
              </a:prstGeom>
              <a:gradFill rotWithShape="0">
                <a:gsLst>
                  <a:gs pos="0">
                    <a:srgbClr val="E5895C"/>
                  </a:gs>
                  <a:gs pos="50000">
                    <a:srgbClr val="FF9966"/>
                  </a:gs>
                  <a:gs pos="100000">
                    <a:srgbClr val="E5895C"/>
                  </a:gs>
                </a:gsLst>
                <a:lin ang="2700000" scaled="1"/>
              </a:gra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5"/>
              </a:p>
            </p:txBody>
          </p:sp>
          <p:sp>
            <p:nvSpPr>
              <p:cNvPr id="104486" name="Rectangle 66"/>
              <p:cNvSpPr>
                <a:spLocks noChangeArrowheads="1"/>
              </p:cNvSpPr>
              <p:nvPr/>
            </p:nvSpPr>
            <p:spPr bwMode="blackWhite">
              <a:xfrm>
                <a:off x="2691" y="2247"/>
                <a:ext cx="214" cy="118"/>
              </a:xfrm>
              <a:prstGeom prst="rect">
                <a:avLst/>
              </a:prstGeom>
              <a:gradFill rotWithShape="0">
                <a:gsLst>
                  <a:gs pos="0">
                    <a:srgbClr val="E5895C"/>
                  </a:gs>
                  <a:gs pos="50000">
                    <a:srgbClr val="FF9966"/>
                  </a:gs>
                  <a:gs pos="100000">
                    <a:srgbClr val="E5895C"/>
                  </a:gs>
                </a:gsLst>
                <a:lin ang="2700000" scaled="1"/>
              </a:gra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5"/>
              </a:p>
            </p:txBody>
          </p:sp>
          <p:sp>
            <p:nvSpPr>
              <p:cNvPr id="104487" name="Rectangle 67"/>
              <p:cNvSpPr>
                <a:spLocks noChangeArrowheads="1"/>
              </p:cNvSpPr>
              <p:nvPr/>
            </p:nvSpPr>
            <p:spPr bwMode="blackWhite">
              <a:xfrm>
                <a:off x="2960" y="2247"/>
                <a:ext cx="214" cy="118"/>
              </a:xfrm>
              <a:prstGeom prst="rect">
                <a:avLst/>
              </a:prstGeom>
              <a:gradFill rotWithShape="0">
                <a:gsLst>
                  <a:gs pos="0">
                    <a:srgbClr val="E5895C"/>
                  </a:gs>
                  <a:gs pos="50000">
                    <a:srgbClr val="FF9966"/>
                  </a:gs>
                  <a:gs pos="100000">
                    <a:srgbClr val="E5895C"/>
                  </a:gs>
                </a:gsLst>
                <a:lin ang="2700000" scaled="1"/>
              </a:gra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5"/>
              </a:p>
            </p:txBody>
          </p:sp>
        </p:grpSp>
        <p:grpSp>
          <p:nvGrpSpPr>
            <p:cNvPr id="104458" name="Group 68"/>
            <p:cNvGrpSpPr/>
            <p:nvPr/>
          </p:nvGrpSpPr>
          <p:grpSpPr bwMode="auto">
            <a:xfrm>
              <a:off x="2838" y="2319"/>
              <a:ext cx="2401" cy="1566"/>
              <a:chOff x="2880" y="2244"/>
              <a:chExt cx="2401" cy="1566"/>
            </a:xfrm>
          </p:grpSpPr>
          <p:sp>
            <p:nvSpPr>
              <p:cNvPr id="104470" name="Freeform 69"/>
              <p:cNvSpPr/>
              <p:nvPr/>
            </p:nvSpPr>
            <p:spPr bwMode="blackWhite">
              <a:xfrm>
                <a:off x="2880" y="2244"/>
                <a:ext cx="2401" cy="708"/>
              </a:xfrm>
              <a:custGeom>
                <a:avLst/>
                <a:gdLst>
                  <a:gd name="T0" fmla="*/ 246 w 2401"/>
                  <a:gd name="T1" fmla="*/ 0 h 708"/>
                  <a:gd name="T2" fmla="*/ 2400 w 2401"/>
                  <a:gd name="T3" fmla="*/ 707 h 708"/>
                  <a:gd name="T4" fmla="*/ 0 w 2401"/>
                  <a:gd name="T5" fmla="*/ 707 h 708"/>
                  <a:gd name="T6" fmla="*/ 73 w 2401"/>
                  <a:gd name="T7" fmla="*/ 0 h 708"/>
                  <a:gd name="T8" fmla="*/ 246 w 2401"/>
                  <a:gd name="T9" fmla="*/ 0 h 7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1" h="708">
                    <a:moveTo>
                      <a:pt x="246" y="0"/>
                    </a:moveTo>
                    <a:lnTo>
                      <a:pt x="2400" y="707"/>
                    </a:lnTo>
                    <a:lnTo>
                      <a:pt x="0" y="707"/>
                    </a:lnTo>
                    <a:lnTo>
                      <a:pt x="73" y="0"/>
                    </a:lnTo>
                    <a:lnTo>
                      <a:pt x="246" y="0"/>
                    </a:lnTo>
                  </a:path>
                </a:pathLst>
              </a:custGeom>
              <a:solidFill>
                <a:srgbClr val="FF3300">
                  <a:alpha val="50195"/>
                </a:srgb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5"/>
              </a:p>
            </p:txBody>
          </p:sp>
          <p:sp>
            <p:nvSpPr>
              <p:cNvPr id="104471" name="Rectangle 70"/>
              <p:cNvSpPr>
                <a:spLocks noChangeArrowheads="1"/>
              </p:cNvSpPr>
              <p:nvPr/>
            </p:nvSpPr>
            <p:spPr bwMode="blackWhite">
              <a:xfrm>
                <a:off x="2888" y="2868"/>
                <a:ext cx="2378" cy="933"/>
              </a:xfrm>
              <a:prstGeom prst="rect">
                <a:avLst/>
              </a:prstGeom>
              <a:solidFill>
                <a:schemeClr val="bg1">
                  <a:lumMod val="75000"/>
                </a:schemeClr>
              </a:solidFill>
              <a:ln w="12700">
                <a:solidFill>
                  <a:srgbClr val="000000"/>
                </a:solidFill>
                <a:miter lim="800000"/>
              </a:ln>
              <a:effectLst>
                <a:outerShdw dist="53882" dir="2700000" algn="ctr" rotWithShape="0">
                  <a:srgbClr val="000000">
                    <a:alpha val="50000"/>
                  </a:srgbClr>
                </a:outerShdw>
              </a:effectLst>
            </p:spPr>
            <p:txBody>
              <a:bodyPr lIns="102306" tIns="51153" rIns="102306" bIns="51153">
                <a:spAutoFit/>
              </a:bodyPr>
              <a:lstStyle>
                <a:lvl1pPr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1pPr>
                <a:lvl2pPr marL="742950" indent="-285750"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2pPr>
                <a:lvl3pPr marL="1143000" indent="-228600"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3pPr>
                <a:lvl4pPr marL="1600200" indent="-228600"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4pPr>
                <a:lvl5pPr marL="2057400" indent="-228600"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5pPr>
                <a:lvl6pPr marL="2514600" indent="-228600" defTabSz="400050" eaLnBrk="0" fontAlgn="base" hangingPunct="0">
                  <a:spcBef>
                    <a:spcPct val="0"/>
                  </a:spcBef>
                  <a:spcAft>
                    <a:spcPct val="0"/>
                  </a:spcAft>
                  <a:tabLst>
                    <a:tab pos="400050" algn="r"/>
                    <a:tab pos="685800" algn="l"/>
                  </a:tabLst>
                  <a:defRPr sz="3200">
                    <a:solidFill>
                      <a:schemeClr val="tx1"/>
                    </a:solidFill>
                    <a:latin typeface="Arial" panose="020B0604020202020204" pitchFamily="34" charset="0"/>
                    <a:ea typeface="宋体" panose="02010600030101010101" pitchFamily="2" charset="-122"/>
                  </a:defRPr>
                </a:lvl6pPr>
                <a:lvl7pPr marL="2971800" indent="-228600" defTabSz="400050" eaLnBrk="0" fontAlgn="base" hangingPunct="0">
                  <a:spcBef>
                    <a:spcPct val="0"/>
                  </a:spcBef>
                  <a:spcAft>
                    <a:spcPct val="0"/>
                  </a:spcAft>
                  <a:tabLst>
                    <a:tab pos="400050" algn="r"/>
                    <a:tab pos="685800" algn="l"/>
                  </a:tabLst>
                  <a:defRPr sz="3200">
                    <a:solidFill>
                      <a:schemeClr val="tx1"/>
                    </a:solidFill>
                    <a:latin typeface="Arial" panose="020B0604020202020204" pitchFamily="34" charset="0"/>
                    <a:ea typeface="宋体" panose="02010600030101010101" pitchFamily="2" charset="-122"/>
                  </a:defRPr>
                </a:lvl7pPr>
                <a:lvl8pPr marL="3429000" indent="-228600" defTabSz="400050" eaLnBrk="0" fontAlgn="base" hangingPunct="0">
                  <a:spcBef>
                    <a:spcPct val="0"/>
                  </a:spcBef>
                  <a:spcAft>
                    <a:spcPct val="0"/>
                  </a:spcAft>
                  <a:tabLst>
                    <a:tab pos="400050" algn="r"/>
                    <a:tab pos="685800" algn="l"/>
                  </a:tabLst>
                  <a:defRPr sz="3200">
                    <a:solidFill>
                      <a:schemeClr val="tx1"/>
                    </a:solidFill>
                    <a:latin typeface="Arial" panose="020B0604020202020204" pitchFamily="34" charset="0"/>
                    <a:ea typeface="宋体" panose="02010600030101010101" pitchFamily="2" charset="-122"/>
                  </a:defRPr>
                </a:lvl8pPr>
                <a:lvl9pPr marL="3886200" indent="-228600" defTabSz="400050" eaLnBrk="0" fontAlgn="base" hangingPunct="0">
                  <a:spcBef>
                    <a:spcPct val="0"/>
                  </a:spcBef>
                  <a:spcAft>
                    <a:spcPct val="0"/>
                  </a:spcAft>
                  <a:tabLst>
                    <a:tab pos="400050" algn="r"/>
                    <a:tab pos="685800" algn="l"/>
                  </a:tabLst>
                  <a:defRPr sz="32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335" b="1" dirty="0">
                    <a:solidFill>
                      <a:srgbClr val="000000"/>
                    </a:solidFill>
                    <a:latin typeface="Courier New" panose="02070309020205020404" pitchFamily="49" charset="0"/>
                  </a:rPr>
                  <a:t>DEPTNO  DNAME  		LOC</a:t>
                </a:r>
              </a:p>
              <a:p>
                <a:pPr>
                  <a:lnSpc>
                    <a:spcPct val="125000"/>
                  </a:lnSpc>
                </a:pPr>
                <a:r>
                  <a:rPr lang="en-US" altLang="zh-CN" sz="1335" b="1" dirty="0">
                    <a:solidFill>
                      <a:srgbClr val="000000"/>
                    </a:solidFill>
                    <a:latin typeface="Courier New" panose="02070309020205020404" pitchFamily="49" charset="0"/>
                  </a:rPr>
                  <a:t>    10  ACCOUNTING  	NEW YORK</a:t>
                </a:r>
              </a:p>
              <a:p>
                <a:pPr>
                  <a:lnSpc>
                    <a:spcPct val="125000"/>
                  </a:lnSpc>
                </a:pPr>
                <a:r>
                  <a:rPr lang="en-US" altLang="zh-CN" sz="1335" b="1" dirty="0">
                    <a:solidFill>
                      <a:srgbClr val="000000"/>
                    </a:solidFill>
                    <a:latin typeface="Courier New" panose="02070309020205020404" pitchFamily="49" charset="0"/>
                  </a:rPr>
                  <a:t>    20  RESEARCH    	DALLAS</a:t>
                </a:r>
              </a:p>
              <a:p>
                <a:pPr>
                  <a:lnSpc>
                    <a:spcPct val="125000"/>
                  </a:lnSpc>
                </a:pPr>
                <a:r>
                  <a:rPr lang="en-US" altLang="zh-CN" sz="1335" b="1" dirty="0">
                    <a:solidFill>
                      <a:srgbClr val="000000"/>
                    </a:solidFill>
                    <a:latin typeface="Courier New" panose="02070309020205020404" pitchFamily="49" charset="0"/>
                  </a:rPr>
                  <a:t>	    30  SALES       	CHICAGO</a:t>
                </a:r>
              </a:p>
              <a:p>
                <a:pPr>
                  <a:lnSpc>
                    <a:spcPct val="125000"/>
                  </a:lnSpc>
                </a:pPr>
                <a:r>
                  <a:rPr lang="en-US" altLang="zh-CN" sz="1335" b="1" dirty="0">
                    <a:solidFill>
                      <a:srgbClr val="000000"/>
                    </a:solidFill>
                    <a:latin typeface="Courier New" panose="02070309020205020404" pitchFamily="49" charset="0"/>
                  </a:rPr>
                  <a:t>	    40  OPERATIONS 	BOSTON</a:t>
                </a:r>
              </a:p>
            </p:txBody>
          </p:sp>
          <p:sp>
            <p:nvSpPr>
              <p:cNvPr id="390215" name="Rectangle 71"/>
              <p:cNvSpPr>
                <a:spLocks noChangeArrowheads="1"/>
              </p:cNvSpPr>
              <p:nvPr/>
            </p:nvSpPr>
            <p:spPr bwMode="blackWhite">
              <a:xfrm>
                <a:off x="2969" y="2548"/>
                <a:ext cx="1362"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000" dirty="0">
                    <a:solidFill>
                      <a:srgbClr val="FFFFCC"/>
                    </a:solidFill>
                    <a:effectLst>
                      <a:outerShdw blurRad="38100" dist="38100" dir="2700000" algn="tl">
                        <a:srgbClr val="C0C0C0"/>
                      </a:outerShdw>
                    </a:effectLst>
                  </a:rPr>
                  <a:t>Table Name: </a:t>
                </a:r>
                <a:r>
                  <a:rPr lang="en-US" altLang="zh-CN" sz="2000" b="1" dirty="0">
                    <a:solidFill>
                      <a:srgbClr val="FFFFCC"/>
                    </a:solidFill>
                    <a:effectLst>
                      <a:outerShdw blurRad="38100" dist="38100" dir="2700000" algn="tl">
                        <a:srgbClr val="C0C0C0"/>
                      </a:outerShdw>
                    </a:effectLst>
                  </a:rPr>
                  <a:t>DEPT</a:t>
                </a:r>
              </a:p>
            </p:txBody>
          </p:sp>
          <p:sp>
            <p:nvSpPr>
              <p:cNvPr id="104473" name="Line 72"/>
              <p:cNvSpPr>
                <a:spLocks noChangeShapeType="1"/>
              </p:cNvSpPr>
              <p:nvPr/>
            </p:nvSpPr>
            <p:spPr bwMode="blackWhite">
              <a:xfrm>
                <a:off x="2896" y="3089"/>
                <a:ext cx="238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5"/>
              </a:p>
            </p:txBody>
          </p:sp>
          <p:sp>
            <p:nvSpPr>
              <p:cNvPr id="104474" name="Line 73"/>
              <p:cNvSpPr>
                <a:spLocks noChangeShapeType="1"/>
              </p:cNvSpPr>
              <p:nvPr/>
            </p:nvSpPr>
            <p:spPr bwMode="blackWhite">
              <a:xfrm>
                <a:off x="2896" y="3264"/>
                <a:ext cx="238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5"/>
              </a:p>
            </p:txBody>
          </p:sp>
          <p:sp>
            <p:nvSpPr>
              <p:cNvPr id="104475" name="Line 74"/>
              <p:cNvSpPr>
                <a:spLocks noChangeShapeType="1"/>
              </p:cNvSpPr>
              <p:nvPr/>
            </p:nvSpPr>
            <p:spPr bwMode="blackWhite">
              <a:xfrm>
                <a:off x="2896" y="3437"/>
                <a:ext cx="238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5"/>
              </a:p>
            </p:txBody>
          </p:sp>
          <p:sp>
            <p:nvSpPr>
              <p:cNvPr id="104476" name="Line 75"/>
              <p:cNvSpPr>
                <a:spLocks noChangeShapeType="1"/>
              </p:cNvSpPr>
              <p:nvPr/>
            </p:nvSpPr>
            <p:spPr bwMode="blackWhite">
              <a:xfrm>
                <a:off x="2896" y="3620"/>
                <a:ext cx="238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5"/>
              </a:p>
            </p:txBody>
          </p:sp>
          <p:sp>
            <p:nvSpPr>
              <p:cNvPr id="104477" name="Line 76"/>
              <p:cNvSpPr>
                <a:spLocks noChangeShapeType="1"/>
              </p:cNvSpPr>
              <p:nvPr/>
            </p:nvSpPr>
            <p:spPr bwMode="blackWhite">
              <a:xfrm>
                <a:off x="3360" y="2868"/>
                <a:ext cx="0" cy="94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5"/>
              </a:p>
            </p:txBody>
          </p:sp>
          <p:sp>
            <p:nvSpPr>
              <p:cNvPr id="104478" name="Line 77"/>
              <p:cNvSpPr>
                <a:spLocks noChangeShapeType="1"/>
              </p:cNvSpPr>
              <p:nvPr/>
            </p:nvSpPr>
            <p:spPr bwMode="blackWhite">
              <a:xfrm>
                <a:off x="4092" y="2868"/>
                <a:ext cx="0" cy="94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5"/>
              </a:p>
            </p:txBody>
          </p:sp>
        </p:grpSp>
        <p:grpSp>
          <p:nvGrpSpPr>
            <p:cNvPr id="104459" name="Group 78"/>
            <p:cNvGrpSpPr/>
            <p:nvPr/>
          </p:nvGrpSpPr>
          <p:grpSpPr bwMode="auto">
            <a:xfrm>
              <a:off x="384" y="2319"/>
              <a:ext cx="2403" cy="1566"/>
              <a:chOff x="426" y="2244"/>
              <a:chExt cx="2403" cy="1566"/>
            </a:xfrm>
          </p:grpSpPr>
          <p:sp>
            <p:nvSpPr>
              <p:cNvPr id="104460" name="Freeform 79"/>
              <p:cNvSpPr/>
              <p:nvPr/>
            </p:nvSpPr>
            <p:spPr bwMode="blackWhite">
              <a:xfrm>
                <a:off x="426" y="2244"/>
                <a:ext cx="2373" cy="717"/>
              </a:xfrm>
              <a:custGeom>
                <a:avLst/>
                <a:gdLst>
                  <a:gd name="T0" fmla="*/ 2009 w 2373"/>
                  <a:gd name="T1" fmla="*/ 0 h 717"/>
                  <a:gd name="T2" fmla="*/ 0 w 2373"/>
                  <a:gd name="T3" fmla="*/ 707 h 717"/>
                  <a:gd name="T4" fmla="*/ 2372 w 2373"/>
                  <a:gd name="T5" fmla="*/ 716 h 717"/>
                  <a:gd name="T6" fmla="*/ 2181 w 2373"/>
                  <a:gd name="T7" fmla="*/ 0 h 717"/>
                  <a:gd name="T8" fmla="*/ 2009 w 2373"/>
                  <a:gd name="T9" fmla="*/ 0 h 7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3" h="717">
                    <a:moveTo>
                      <a:pt x="2009" y="0"/>
                    </a:moveTo>
                    <a:lnTo>
                      <a:pt x="0" y="707"/>
                    </a:lnTo>
                    <a:lnTo>
                      <a:pt x="2372" y="716"/>
                    </a:lnTo>
                    <a:lnTo>
                      <a:pt x="2181" y="0"/>
                    </a:lnTo>
                    <a:lnTo>
                      <a:pt x="2009" y="0"/>
                    </a:lnTo>
                  </a:path>
                </a:pathLst>
              </a:custGeom>
              <a:solidFill>
                <a:srgbClr val="FF3300">
                  <a:alpha val="50195"/>
                </a:srgb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5"/>
              </a:p>
            </p:txBody>
          </p:sp>
          <p:sp>
            <p:nvSpPr>
              <p:cNvPr id="104461" name="Rectangle 80"/>
              <p:cNvSpPr>
                <a:spLocks noChangeArrowheads="1"/>
              </p:cNvSpPr>
              <p:nvPr/>
            </p:nvSpPr>
            <p:spPr bwMode="blackWhite">
              <a:xfrm>
                <a:off x="426" y="2874"/>
                <a:ext cx="2403" cy="933"/>
              </a:xfrm>
              <a:prstGeom prst="rect">
                <a:avLst/>
              </a:prstGeom>
              <a:solidFill>
                <a:schemeClr val="bg1">
                  <a:lumMod val="75000"/>
                </a:schemeClr>
              </a:solidFill>
              <a:ln w="12700">
                <a:solidFill>
                  <a:srgbClr val="000000"/>
                </a:solidFill>
                <a:miter lim="800000"/>
              </a:ln>
              <a:effectLst>
                <a:outerShdw dist="53882" dir="2700000" algn="ctr" rotWithShape="0">
                  <a:srgbClr val="000000">
                    <a:alpha val="50000"/>
                  </a:srgbClr>
                </a:outerShdw>
              </a:effectLst>
            </p:spPr>
            <p:txBody>
              <a:bodyPr lIns="102306" tIns="51153" rIns="102306" bIns="51153">
                <a:spAutoFit/>
              </a:bodyPr>
              <a:lstStyle>
                <a:lvl1pPr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1pPr>
                <a:lvl2pPr marL="742950" indent="-285750"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2pPr>
                <a:lvl3pPr marL="1143000" indent="-228600"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3pPr>
                <a:lvl4pPr marL="1600200" indent="-228600"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4pPr>
                <a:lvl5pPr marL="2057400" indent="-228600"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5pPr>
                <a:lvl6pPr marL="2514600" indent="-228600" defTabSz="400050" eaLnBrk="0" fontAlgn="base" hangingPunct="0">
                  <a:spcBef>
                    <a:spcPct val="0"/>
                  </a:spcBef>
                  <a:spcAft>
                    <a:spcPct val="0"/>
                  </a:spcAft>
                  <a:tabLst>
                    <a:tab pos="400050" algn="r"/>
                    <a:tab pos="685800" algn="l"/>
                  </a:tabLst>
                  <a:defRPr sz="3200">
                    <a:solidFill>
                      <a:schemeClr val="tx1"/>
                    </a:solidFill>
                    <a:latin typeface="Arial" panose="020B0604020202020204" pitchFamily="34" charset="0"/>
                    <a:ea typeface="宋体" panose="02010600030101010101" pitchFamily="2" charset="-122"/>
                  </a:defRPr>
                </a:lvl6pPr>
                <a:lvl7pPr marL="2971800" indent="-228600" defTabSz="400050" eaLnBrk="0" fontAlgn="base" hangingPunct="0">
                  <a:spcBef>
                    <a:spcPct val="0"/>
                  </a:spcBef>
                  <a:spcAft>
                    <a:spcPct val="0"/>
                  </a:spcAft>
                  <a:tabLst>
                    <a:tab pos="400050" algn="r"/>
                    <a:tab pos="685800" algn="l"/>
                  </a:tabLst>
                  <a:defRPr sz="3200">
                    <a:solidFill>
                      <a:schemeClr val="tx1"/>
                    </a:solidFill>
                    <a:latin typeface="Arial" panose="020B0604020202020204" pitchFamily="34" charset="0"/>
                    <a:ea typeface="宋体" panose="02010600030101010101" pitchFamily="2" charset="-122"/>
                  </a:defRPr>
                </a:lvl7pPr>
                <a:lvl8pPr marL="3429000" indent="-228600" defTabSz="400050" eaLnBrk="0" fontAlgn="base" hangingPunct="0">
                  <a:spcBef>
                    <a:spcPct val="0"/>
                  </a:spcBef>
                  <a:spcAft>
                    <a:spcPct val="0"/>
                  </a:spcAft>
                  <a:tabLst>
                    <a:tab pos="400050" algn="r"/>
                    <a:tab pos="685800" algn="l"/>
                  </a:tabLst>
                  <a:defRPr sz="3200">
                    <a:solidFill>
                      <a:schemeClr val="tx1"/>
                    </a:solidFill>
                    <a:latin typeface="Arial" panose="020B0604020202020204" pitchFamily="34" charset="0"/>
                    <a:ea typeface="宋体" panose="02010600030101010101" pitchFamily="2" charset="-122"/>
                  </a:defRPr>
                </a:lvl8pPr>
                <a:lvl9pPr marL="3886200" indent="-228600" defTabSz="400050" eaLnBrk="0" fontAlgn="base" hangingPunct="0">
                  <a:spcBef>
                    <a:spcPct val="0"/>
                  </a:spcBef>
                  <a:spcAft>
                    <a:spcPct val="0"/>
                  </a:spcAft>
                  <a:tabLst>
                    <a:tab pos="400050" algn="r"/>
                    <a:tab pos="685800" algn="l"/>
                  </a:tabLst>
                  <a:defRPr sz="32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335" b="1" dirty="0">
                    <a:solidFill>
                      <a:srgbClr val="000000"/>
                    </a:solidFill>
                    <a:latin typeface="Courier New" panose="02070309020205020404" pitchFamily="49" charset="0"/>
                  </a:rPr>
                  <a:t>	EMPNO     ENAME      JOB	     DEPTNO</a:t>
                </a:r>
              </a:p>
              <a:p>
                <a:pPr>
                  <a:lnSpc>
                    <a:spcPct val="125000"/>
                  </a:lnSpc>
                </a:pPr>
                <a:r>
                  <a:rPr lang="en-US" altLang="zh-CN" sz="1335" b="1" dirty="0">
                    <a:solidFill>
                      <a:srgbClr val="000000"/>
                    </a:solidFill>
                    <a:latin typeface="Courier New" panose="02070309020205020404" pitchFamily="49" charset="0"/>
                  </a:rPr>
                  <a:t>	 7839     KING       PRESIDENT     10</a:t>
                </a:r>
              </a:p>
              <a:p>
                <a:pPr>
                  <a:lnSpc>
                    <a:spcPct val="125000"/>
                  </a:lnSpc>
                </a:pPr>
                <a:r>
                  <a:rPr lang="en-US" altLang="zh-CN" sz="1335" b="1" dirty="0">
                    <a:solidFill>
                      <a:srgbClr val="000000"/>
                    </a:solidFill>
                    <a:latin typeface="Courier New" panose="02070309020205020404" pitchFamily="49" charset="0"/>
                  </a:rPr>
                  <a:t> 7698     BLAKE      MANAGER	    30</a:t>
                </a:r>
              </a:p>
              <a:p>
                <a:pPr>
                  <a:lnSpc>
                    <a:spcPct val="125000"/>
                  </a:lnSpc>
                </a:pPr>
                <a:r>
                  <a:rPr lang="en-US" altLang="zh-CN" sz="1335" b="1" dirty="0">
                    <a:solidFill>
                      <a:srgbClr val="000000"/>
                    </a:solidFill>
                    <a:latin typeface="Courier New" panose="02070309020205020404" pitchFamily="49" charset="0"/>
                  </a:rPr>
                  <a:t>	 7782     CLARK      MANAGER     	10</a:t>
                </a:r>
              </a:p>
              <a:p>
                <a:pPr>
                  <a:lnSpc>
                    <a:spcPct val="125000"/>
                  </a:lnSpc>
                </a:pPr>
                <a:r>
                  <a:rPr lang="en-US" altLang="zh-CN" sz="1335" b="1" dirty="0">
                    <a:solidFill>
                      <a:srgbClr val="000000"/>
                    </a:solidFill>
                    <a:latin typeface="Courier New" panose="02070309020205020404" pitchFamily="49" charset="0"/>
                  </a:rPr>
                  <a:t>	 7566     JONES      MANAGER	    20</a:t>
                </a:r>
              </a:p>
            </p:txBody>
          </p:sp>
          <p:sp>
            <p:nvSpPr>
              <p:cNvPr id="390225" name="Rectangle 81"/>
              <p:cNvSpPr>
                <a:spLocks noChangeArrowheads="1"/>
              </p:cNvSpPr>
              <p:nvPr/>
            </p:nvSpPr>
            <p:spPr bwMode="blackWhite">
              <a:xfrm>
                <a:off x="1352" y="2548"/>
                <a:ext cx="1289"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000" dirty="0">
                    <a:solidFill>
                      <a:srgbClr val="FFFFCC"/>
                    </a:solidFill>
                    <a:effectLst>
                      <a:outerShdw blurRad="38100" dist="38100" dir="2700000" algn="tl">
                        <a:srgbClr val="C0C0C0"/>
                      </a:outerShdw>
                    </a:effectLst>
                  </a:rPr>
                  <a:t>Table Name: </a:t>
                </a:r>
                <a:r>
                  <a:rPr lang="en-US" altLang="zh-CN" sz="2000" b="1" dirty="0">
                    <a:solidFill>
                      <a:srgbClr val="FFFFCC"/>
                    </a:solidFill>
                    <a:effectLst>
                      <a:outerShdw blurRad="38100" dist="38100" dir="2700000" algn="tl">
                        <a:srgbClr val="C0C0C0"/>
                      </a:outerShdw>
                    </a:effectLst>
                  </a:rPr>
                  <a:t>EMP</a:t>
                </a:r>
              </a:p>
            </p:txBody>
          </p:sp>
          <p:sp>
            <p:nvSpPr>
              <p:cNvPr id="104463" name="Line 82"/>
              <p:cNvSpPr>
                <a:spLocks noChangeShapeType="1"/>
              </p:cNvSpPr>
              <p:nvPr/>
            </p:nvSpPr>
            <p:spPr bwMode="blackWhite">
              <a:xfrm>
                <a:off x="428" y="3091"/>
                <a:ext cx="238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5"/>
              </a:p>
            </p:txBody>
          </p:sp>
          <p:sp>
            <p:nvSpPr>
              <p:cNvPr id="104464" name="Line 83"/>
              <p:cNvSpPr>
                <a:spLocks noChangeShapeType="1"/>
              </p:cNvSpPr>
              <p:nvPr/>
            </p:nvSpPr>
            <p:spPr bwMode="blackWhite">
              <a:xfrm>
                <a:off x="428" y="3264"/>
                <a:ext cx="238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5"/>
              </a:p>
            </p:txBody>
          </p:sp>
          <p:sp>
            <p:nvSpPr>
              <p:cNvPr id="104465" name="Line 84"/>
              <p:cNvSpPr>
                <a:spLocks noChangeShapeType="1"/>
              </p:cNvSpPr>
              <p:nvPr/>
            </p:nvSpPr>
            <p:spPr bwMode="blackWhite">
              <a:xfrm>
                <a:off x="428" y="3435"/>
                <a:ext cx="238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5"/>
              </a:p>
            </p:txBody>
          </p:sp>
          <p:sp>
            <p:nvSpPr>
              <p:cNvPr id="104466" name="Line 85"/>
              <p:cNvSpPr>
                <a:spLocks noChangeShapeType="1"/>
              </p:cNvSpPr>
              <p:nvPr/>
            </p:nvSpPr>
            <p:spPr bwMode="blackWhite">
              <a:xfrm>
                <a:off x="428" y="3628"/>
                <a:ext cx="238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5"/>
              </a:p>
            </p:txBody>
          </p:sp>
          <p:sp>
            <p:nvSpPr>
              <p:cNvPr id="104467" name="Line 86"/>
              <p:cNvSpPr>
                <a:spLocks noChangeShapeType="1"/>
              </p:cNvSpPr>
              <p:nvPr/>
            </p:nvSpPr>
            <p:spPr bwMode="blackWhite">
              <a:xfrm>
                <a:off x="920" y="2874"/>
                <a:ext cx="0" cy="93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5"/>
              </a:p>
            </p:txBody>
          </p:sp>
          <p:sp>
            <p:nvSpPr>
              <p:cNvPr id="104468" name="Line 87"/>
              <p:cNvSpPr>
                <a:spLocks noChangeShapeType="1"/>
              </p:cNvSpPr>
              <p:nvPr/>
            </p:nvSpPr>
            <p:spPr bwMode="blackWhite">
              <a:xfrm>
                <a:off x="1508" y="2868"/>
                <a:ext cx="0" cy="94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5"/>
              </a:p>
            </p:txBody>
          </p:sp>
          <p:sp>
            <p:nvSpPr>
              <p:cNvPr id="104469" name="Line 88"/>
              <p:cNvSpPr>
                <a:spLocks noChangeShapeType="1"/>
              </p:cNvSpPr>
              <p:nvPr/>
            </p:nvSpPr>
            <p:spPr bwMode="blackWhite">
              <a:xfrm>
                <a:off x="2260" y="2874"/>
                <a:ext cx="0" cy="93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5"/>
              </a:p>
            </p:txBody>
          </p:sp>
        </p:grpSp>
      </p:gr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512049" y="859902"/>
            <a:ext cx="4647952" cy="4842703"/>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10" name="矩形 9"/>
          <p:cNvSpPr/>
          <p:nvPr/>
        </p:nvSpPr>
        <p:spPr>
          <a:xfrm>
            <a:off x="831528" y="872297"/>
            <a:ext cx="4543665" cy="4842703"/>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48130"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lstStyle/>
          <a:p>
            <a:r>
              <a:rPr dirty="0"/>
              <a:t>数据库</a:t>
            </a:r>
          </a:p>
        </p:txBody>
      </p:sp>
      <p:sp>
        <p:nvSpPr>
          <p:cNvPr id="9" name="Rectangle 3"/>
          <p:cNvSpPr txBox="1">
            <a:spLocks noChangeArrowheads="1"/>
          </p:cNvSpPr>
          <p:nvPr/>
        </p:nvSpPr>
        <p:spPr bwMode="auto">
          <a:xfrm>
            <a:off x="1047552" y="985292"/>
            <a:ext cx="3578922" cy="4457246"/>
          </a:xfrm>
          <a:prstGeom prst="rect">
            <a:avLst/>
          </a:prstGeom>
        </p:spPr>
        <p:txBody>
          <a:bodyPr wrap="square">
            <a:spAutoFit/>
          </a:bodyPr>
          <a:lstStyle>
            <a:lvl1pPr marL="341630" indent="-341630" algn="l" defTabSz="91313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680" indent="-284480" algn="l" defTabSz="91313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730" indent="-227330" algn="l" defTabSz="91313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930" indent="-227330" algn="l" defTabSz="91313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6130" indent="-227330" algn="l" defTabSz="91313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17500" indent="-317500" eaLnBrk="1" hangingPunct="1">
              <a:lnSpc>
                <a:spcPct val="150000"/>
              </a:lnSpc>
              <a:buSzPct val="80000"/>
              <a:buFont typeface="Wingdings" panose="05000000000000000000" pitchFamily="2" charset="2"/>
              <a:buChar char="l"/>
              <a:defRPr/>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数据库的定义</a:t>
            </a:r>
          </a:p>
          <a:p>
            <a:pPr marL="501015" lvl="1" indent="-201295" eaLnBrk="1" hangingPunct="1">
              <a:lnSpc>
                <a:spcPts val="2665"/>
              </a:lnSpc>
              <a:buSzPct val="100000"/>
              <a:buFont typeface="Arial" panose="020B0604020202020204" pitchFamily="34" charset="0"/>
              <a:buChar char="-"/>
              <a:defRPr/>
            </a:pPr>
            <a:r>
              <a:rPr lang="zh-CN" altLang="en-US" sz="1800" dirty="0">
                <a:solidFill>
                  <a:schemeClr val="tx1">
                    <a:lumMod val="95000"/>
                    <a:lumOff val="5000"/>
                  </a:schemeClr>
                </a:solidFill>
                <a:latin typeface="华文中宋" panose="02010600040101010101" pitchFamily="2" charset="-122"/>
                <a:ea typeface="华文中宋" panose="02010600040101010101" pitchFamily="2" charset="-122"/>
              </a:rPr>
              <a:t>数据库</a:t>
            </a:r>
            <a:r>
              <a:rPr lang="en-US" altLang="zh-CN" sz="1800" dirty="0">
                <a:solidFill>
                  <a:schemeClr val="tx1">
                    <a:lumMod val="95000"/>
                    <a:lumOff val="5000"/>
                  </a:schemeClr>
                </a:solidFill>
                <a:latin typeface="华文中宋" panose="02010600040101010101" pitchFamily="2" charset="-122"/>
                <a:ea typeface="华文中宋" panose="02010600040101010101" pitchFamily="2" charset="-122"/>
              </a:rPr>
              <a:t>(</a:t>
            </a:r>
            <a:r>
              <a:rPr lang="zh-CN" altLang="en-US" sz="1800" dirty="0">
                <a:solidFill>
                  <a:schemeClr val="tx1">
                    <a:lumMod val="95000"/>
                    <a:lumOff val="5000"/>
                  </a:schemeClr>
                </a:solidFill>
                <a:latin typeface="华文中宋" panose="02010600040101010101" pitchFamily="2" charset="-122"/>
                <a:ea typeface="华文中宋" panose="02010600040101010101" pitchFamily="2" charset="-122"/>
              </a:rPr>
              <a:t>简称</a:t>
            </a:r>
            <a:r>
              <a:rPr lang="en-US" altLang="zh-CN" sz="1800" dirty="0">
                <a:solidFill>
                  <a:schemeClr val="tx1">
                    <a:lumMod val="95000"/>
                    <a:lumOff val="5000"/>
                  </a:schemeClr>
                </a:solidFill>
                <a:latin typeface="华文中宋" panose="02010600040101010101" pitchFamily="2" charset="-122"/>
                <a:ea typeface="华文中宋" panose="02010600040101010101" pitchFamily="2" charset="-122"/>
              </a:rPr>
              <a:t>DB)</a:t>
            </a:r>
            <a:r>
              <a:rPr lang="zh-CN" altLang="en-US" sz="1800" dirty="0">
                <a:solidFill>
                  <a:schemeClr val="tx1">
                    <a:lumMod val="95000"/>
                    <a:lumOff val="5000"/>
                  </a:schemeClr>
                </a:solidFill>
                <a:latin typeface="华文中宋" panose="02010600040101010101" pitchFamily="2" charset="-122"/>
                <a:ea typeface="华文中宋" panose="02010600040101010101" pitchFamily="2" charset="-122"/>
              </a:rPr>
              <a:t>是</a:t>
            </a:r>
            <a:r>
              <a:rPr lang="zh-CN" altLang="en-US" sz="1800" dirty="0">
                <a:solidFill>
                  <a:schemeClr val="tx1">
                    <a:lumMod val="95000"/>
                    <a:lumOff val="5000"/>
                  </a:schemeClr>
                </a:solidFill>
                <a:highlight>
                  <a:srgbClr val="FFFF00"/>
                </a:highlight>
                <a:latin typeface="华文中宋" panose="02010600040101010101" pitchFamily="2" charset="-122"/>
                <a:ea typeface="华文中宋" panose="02010600040101010101" pitchFamily="2" charset="-122"/>
              </a:rPr>
              <a:t>长期储存在计算机内、有组织的、可共享</a:t>
            </a:r>
            <a:r>
              <a:rPr lang="zh-CN" altLang="en-US" sz="1800" dirty="0">
                <a:solidFill>
                  <a:schemeClr val="tx1">
                    <a:lumMod val="95000"/>
                    <a:lumOff val="5000"/>
                  </a:schemeClr>
                </a:solidFill>
                <a:latin typeface="华文中宋" panose="02010600040101010101" pitchFamily="2" charset="-122"/>
                <a:ea typeface="华文中宋" panose="02010600040101010101" pitchFamily="2" charset="-122"/>
              </a:rPr>
              <a:t>的大量数据的集合。</a:t>
            </a:r>
          </a:p>
          <a:p>
            <a:pPr marL="317500" indent="-317500" eaLnBrk="1" hangingPunct="1">
              <a:lnSpc>
                <a:spcPct val="150000"/>
              </a:lnSpc>
              <a:buSzPct val="80000"/>
              <a:buFont typeface="Wingdings" panose="05000000000000000000" pitchFamily="2" charset="2"/>
              <a:buChar char="l"/>
              <a:defRPr/>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数据库的基本特征</a:t>
            </a:r>
          </a:p>
          <a:p>
            <a:pPr marL="501015" lvl="1" indent="-201295" eaLnBrk="1" hangingPunct="1">
              <a:lnSpc>
                <a:spcPts val="2665"/>
              </a:lnSpc>
              <a:buSzPct val="100000"/>
              <a:buFont typeface="Arial" panose="020B0604020202020204" pitchFamily="34" charset="0"/>
              <a:buChar char="-"/>
              <a:defRPr/>
            </a:pPr>
            <a:r>
              <a:rPr lang="zh-CN" altLang="en-US" sz="1800" dirty="0">
                <a:solidFill>
                  <a:schemeClr val="tx1">
                    <a:lumMod val="95000"/>
                    <a:lumOff val="5000"/>
                  </a:schemeClr>
                </a:solidFill>
                <a:latin typeface="华文中宋" panose="02010600040101010101" pitchFamily="2" charset="-122"/>
                <a:ea typeface="华文中宋" panose="02010600040101010101" pitchFamily="2" charset="-122"/>
              </a:rPr>
              <a:t>数据按一定的数据模型组织、描述和储存</a:t>
            </a:r>
          </a:p>
          <a:p>
            <a:pPr marL="501015" lvl="1" indent="-201295" eaLnBrk="1" hangingPunct="1">
              <a:lnSpc>
                <a:spcPts val="2665"/>
              </a:lnSpc>
              <a:buSzPct val="100000"/>
              <a:buFont typeface="Arial" panose="020B0604020202020204" pitchFamily="34" charset="0"/>
              <a:buChar char="-"/>
              <a:defRPr/>
            </a:pPr>
            <a:r>
              <a:rPr lang="zh-CN" altLang="en-US" sz="1800" dirty="0">
                <a:solidFill>
                  <a:schemeClr val="tx1">
                    <a:lumMod val="95000"/>
                    <a:lumOff val="5000"/>
                  </a:schemeClr>
                </a:solidFill>
                <a:latin typeface="华文中宋" panose="02010600040101010101" pitchFamily="2" charset="-122"/>
                <a:ea typeface="华文中宋" panose="02010600040101010101" pitchFamily="2" charset="-122"/>
              </a:rPr>
              <a:t>可为各种用户共享</a:t>
            </a:r>
          </a:p>
          <a:p>
            <a:pPr marL="501015" lvl="1" indent="-201295" eaLnBrk="1" hangingPunct="1">
              <a:lnSpc>
                <a:spcPts val="2665"/>
              </a:lnSpc>
              <a:buSzPct val="100000"/>
              <a:buFont typeface="Arial" panose="020B0604020202020204" pitchFamily="34" charset="0"/>
              <a:buChar char="-"/>
              <a:defRPr/>
            </a:pPr>
            <a:r>
              <a:rPr lang="zh-CN" altLang="en-US" sz="1800" dirty="0">
                <a:solidFill>
                  <a:schemeClr val="tx1">
                    <a:lumMod val="95000"/>
                    <a:lumOff val="5000"/>
                  </a:schemeClr>
                </a:solidFill>
                <a:latin typeface="华文中宋" panose="02010600040101010101" pitchFamily="2" charset="-122"/>
                <a:ea typeface="华文中宋" panose="02010600040101010101" pitchFamily="2" charset="-122"/>
              </a:rPr>
              <a:t>冗余度较小</a:t>
            </a:r>
          </a:p>
          <a:p>
            <a:pPr marL="501015" lvl="1" indent="-201295" eaLnBrk="1" hangingPunct="1">
              <a:lnSpc>
                <a:spcPts val="2665"/>
              </a:lnSpc>
              <a:buSzPct val="100000"/>
              <a:buFont typeface="Arial" panose="020B0604020202020204" pitchFamily="34" charset="0"/>
              <a:buChar char="-"/>
              <a:defRPr/>
            </a:pPr>
            <a:r>
              <a:rPr lang="zh-CN" altLang="en-US" sz="1800" dirty="0">
                <a:solidFill>
                  <a:schemeClr val="tx1">
                    <a:lumMod val="95000"/>
                    <a:lumOff val="5000"/>
                  </a:schemeClr>
                </a:solidFill>
                <a:latin typeface="华文中宋" panose="02010600040101010101" pitchFamily="2" charset="-122"/>
                <a:ea typeface="华文中宋" panose="02010600040101010101" pitchFamily="2" charset="-122"/>
              </a:rPr>
              <a:t>数据独立性较高</a:t>
            </a:r>
          </a:p>
          <a:p>
            <a:pPr marL="501015" lvl="1" indent="-201295" eaLnBrk="1" hangingPunct="1">
              <a:lnSpc>
                <a:spcPts val="2665"/>
              </a:lnSpc>
              <a:buSzPct val="100000"/>
              <a:buFont typeface="Arial" panose="020B0604020202020204" pitchFamily="34" charset="0"/>
              <a:buChar char="-"/>
              <a:defRPr/>
            </a:pPr>
            <a:r>
              <a:rPr lang="zh-CN" altLang="en-US" sz="1800" dirty="0">
                <a:solidFill>
                  <a:schemeClr val="tx1">
                    <a:lumMod val="95000"/>
                    <a:lumOff val="5000"/>
                  </a:schemeClr>
                </a:solidFill>
                <a:latin typeface="华文中宋" panose="02010600040101010101" pitchFamily="2" charset="-122"/>
                <a:ea typeface="华文中宋" panose="02010600040101010101" pitchFamily="2" charset="-122"/>
              </a:rPr>
              <a:t>易扩展</a:t>
            </a:r>
          </a:p>
        </p:txBody>
      </p:sp>
      <p:pic>
        <p:nvPicPr>
          <p:cNvPr id="48136" name="Picture 10"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0508" y="2373359"/>
            <a:ext cx="3469569"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5397925" y="872296"/>
            <a:ext cx="4762075" cy="484270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1171" name="Group 3"/>
          <p:cNvGraphicFramePr>
            <a:graphicFrameLocks noGrp="1"/>
          </p:cNvGraphicFramePr>
          <p:nvPr/>
        </p:nvGraphicFramePr>
        <p:xfrm>
          <a:off x="2714729" y="1401146"/>
          <a:ext cx="3681237" cy="2979207"/>
        </p:xfrm>
        <a:graphic>
          <a:graphicData uri="http://schemas.openxmlformats.org/drawingml/2006/table">
            <a:tbl>
              <a:tblPr>
                <a:tableStyleId>{D7AC3CCA-C797-4891-BE02-D94E43425B78}</a:tableStyleId>
              </a:tblPr>
              <a:tblGrid>
                <a:gridCol w="1040694">
                  <a:extLst>
                    <a:ext uri="{9D8B030D-6E8A-4147-A177-3AD203B41FA5}">
                      <a16:colId xmlns:a16="http://schemas.microsoft.com/office/drawing/2014/main" val="20000"/>
                    </a:ext>
                  </a:extLst>
                </a:gridCol>
                <a:gridCol w="800806">
                  <a:extLst>
                    <a:ext uri="{9D8B030D-6E8A-4147-A177-3AD203B41FA5}">
                      <a16:colId xmlns:a16="http://schemas.microsoft.com/office/drawing/2014/main" val="20001"/>
                    </a:ext>
                  </a:extLst>
                </a:gridCol>
                <a:gridCol w="719667">
                  <a:extLst>
                    <a:ext uri="{9D8B030D-6E8A-4147-A177-3AD203B41FA5}">
                      <a16:colId xmlns:a16="http://schemas.microsoft.com/office/drawing/2014/main" val="20002"/>
                    </a:ext>
                  </a:extLst>
                </a:gridCol>
                <a:gridCol w="1120070">
                  <a:extLst>
                    <a:ext uri="{9D8B030D-6E8A-4147-A177-3AD203B41FA5}">
                      <a16:colId xmlns:a16="http://schemas.microsoft.com/office/drawing/2014/main" val="20003"/>
                    </a:ext>
                  </a:extLst>
                </a:gridCol>
              </a:tblGrid>
              <a:tr h="270837">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b="1" u="none" strike="noStrike" cap="none" normalizeH="0" baseline="0" dirty="0">
                          <a:ln>
                            <a:noFill/>
                          </a:ln>
                          <a:effectLst/>
                          <a:latin typeface="微软雅黑" panose="020B0503020204020204" pitchFamily="34" charset="-122"/>
                          <a:ea typeface="微软雅黑" panose="020B0503020204020204" pitchFamily="34" charset="-122"/>
                        </a:rPr>
                        <a:t>学号</a:t>
                      </a:r>
                      <a:endParaRPr kumimoji="0" lang="zh-CN" altLang="en-US" sz="19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b="1" u="none" strike="noStrike" cap="none" normalizeH="0" baseline="0" dirty="0">
                          <a:ln>
                            <a:noFill/>
                          </a:ln>
                          <a:effectLst/>
                          <a:latin typeface="微软雅黑" panose="020B0503020204020204" pitchFamily="34" charset="-122"/>
                          <a:ea typeface="微软雅黑" panose="020B0503020204020204" pitchFamily="34" charset="-122"/>
                        </a:rPr>
                        <a:t>姓名</a:t>
                      </a:r>
                      <a:endParaRPr kumimoji="0" lang="zh-CN" altLang="en-US" sz="19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b="1" u="none" strike="noStrike" cap="none" normalizeH="0" baseline="0">
                          <a:ln>
                            <a:noFill/>
                          </a:ln>
                          <a:effectLst/>
                          <a:latin typeface="微软雅黑" panose="020B0503020204020204" pitchFamily="34" charset="-122"/>
                          <a:ea typeface="微软雅黑" panose="020B0503020204020204" pitchFamily="34" charset="-122"/>
                        </a:rPr>
                        <a:t>性别</a:t>
                      </a:r>
                      <a:endParaRPr kumimoji="0" lang="zh-CN" altLang="en-US" sz="19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b="1" u="none" strike="noStrike" cap="none" normalizeH="0" baseline="0" dirty="0">
                          <a:ln>
                            <a:noFill/>
                          </a:ln>
                          <a:effectLst/>
                          <a:latin typeface="微软雅黑" panose="020B0503020204020204" pitchFamily="34" charset="-122"/>
                          <a:ea typeface="微软雅黑" panose="020B0503020204020204" pitchFamily="34" charset="-122"/>
                        </a:rPr>
                        <a:t>出生日期</a:t>
                      </a:r>
                      <a:endParaRPr kumimoji="0" lang="zh-CN" altLang="en-US" sz="19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extLst>
                  <a:ext uri="{0D108BD9-81ED-4DB2-BD59-A6C34878D82A}">
                    <a16:rowId xmlns:a16="http://schemas.microsoft.com/office/drawing/2014/main" val="10000"/>
                  </a:ext>
                </a:extLst>
              </a:tr>
              <a:tr h="270837">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en-US" altLang="zh-CN" sz="1000" u="none" strike="noStrike" cap="none" normalizeH="0" baseline="0" dirty="0">
                          <a:ln>
                            <a:noFill/>
                          </a:ln>
                          <a:effectLst/>
                          <a:latin typeface="微软雅黑" panose="020B0503020204020204" pitchFamily="34" charset="-122"/>
                          <a:ea typeface="微软雅黑" panose="020B0503020204020204" pitchFamily="34" charset="-122"/>
                        </a:rPr>
                        <a:t>994631201</a:t>
                      </a:r>
                      <a:endParaRPr kumimoji="0" lang="en-US" altLang="zh-CN"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u="none" strike="noStrike" cap="none" normalizeH="0" baseline="0">
                          <a:ln>
                            <a:noFill/>
                          </a:ln>
                          <a:effectLst/>
                          <a:latin typeface="微软雅黑" panose="020B0503020204020204" pitchFamily="34" charset="-122"/>
                          <a:ea typeface="微软雅黑" panose="020B0503020204020204" pitchFamily="34" charset="-122"/>
                        </a:rPr>
                        <a:t>李敏</a:t>
                      </a:r>
                      <a:endParaRPr kumimoji="0" lang="zh-CN" altLang="en-US"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solidFill>
                      <a:srgbClr val="92D050"/>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u="none" strike="noStrike" cap="none" normalizeH="0" baseline="0">
                          <a:ln>
                            <a:noFill/>
                          </a:ln>
                          <a:effectLst/>
                          <a:latin typeface="微软雅黑" panose="020B0503020204020204" pitchFamily="34" charset="-122"/>
                          <a:ea typeface="微软雅黑" panose="020B0503020204020204" pitchFamily="34" charset="-122"/>
                        </a:rPr>
                        <a:t>女</a:t>
                      </a:r>
                      <a:endParaRPr kumimoji="0" lang="zh-CN" altLang="en-US"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en-US" altLang="zh-CN" sz="1000" u="none" strike="noStrike" cap="none" normalizeH="0" baseline="0">
                          <a:ln>
                            <a:noFill/>
                          </a:ln>
                          <a:effectLst/>
                          <a:latin typeface="微软雅黑" panose="020B0503020204020204" pitchFamily="34" charset="-122"/>
                          <a:ea typeface="微软雅黑" panose="020B0503020204020204" pitchFamily="34" charset="-122"/>
                        </a:rPr>
                        <a:t>1982-01-01</a:t>
                      </a:r>
                      <a:endParaRPr kumimoji="0" lang="en-US" altLang="zh-CN"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extLst>
                  <a:ext uri="{0D108BD9-81ED-4DB2-BD59-A6C34878D82A}">
                    <a16:rowId xmlns:a16="http://schemas.microsoft.com/office/drawing/2014/main" val="10001"/>
                  </a:ext>
                </a:extLst>
              </a:tr>
              <a:tr h="270837">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en-US" altLang="zh-CN" sz="1000" u="none" strike="noStrike" cap="none" normalizeH="0" baseline="0" dirty="0">
                          <a:ln>
                            <a:noFill/>
                          </a:ln>
                          <a:effectLst/>
                          <a:latin typeface="微软雅黑" panose="020B0503020204020204" pitchFamily="34" charset="-122"/>
                          <a:ea typeface="微软雅黑" panose="020B0503020204020204" pitchFamily="34" charset="-122"/>
                        </a:rPr>
                        <a:t>994631202</a:t>
                      </a:r>
                      <a:endParaRPr kumimoji="0" lang="en-US" altLang="zh-CN"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u="none" strike="noStrike" cap="none" normalizeH="0" baseline="0" dirty="0">
                          <a:ln>
                            <a:noFill/>
                          </a:ln>
                          <a:effectLst/>
                          <a:latin typeface="微软雅黑" panose="020B0503020204020204" pitchFamily="34" charset="-122"/>
                          <a:ea typeface="微软雅黑" panose="020B0503020204020204" pitchFamily="34" charset="-122"/>
                        </a:rPr>
                        <a:t>马明磊</a:t>
                      </a:r>
                      <a:endParaRPr kumimoji="0" lang="zh-CN" altLang="en-US"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solidFill>
                      <a:srgbClr val="92D050"/>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u="none" strike="noStrike" cap="none" normalizeH="0" baseline="0">
                          <a:ln>
                            <a:noFill/>
                          </a:ln>
                          <a:effectLst/>
                          <a:latin typeface="微软雅黑" panose="020B0503020204020204" pitchFamily="34" charset="-122"/>
                          <a:ea typeface="微软雅黑" panose="020B0503020204020204" pitchFamily="34" charset="-122"/>
                        </a:rPr>
                        <a:t>男</a:t>
                      </a:r>
                      <a:endParaRPr kumimoji="0" lang="zh-CN" altLang="en-US"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en-US" altLang="zh-CN" sz="1000" u="none" strike="noStrike" cap="none" normalizeH="0" baseline="0">
                          <a:ln>
                            <a:noFill/>
                          </a:ln>
                          <a:effectLst/>
                          <a:latin typeface="微软雅黑" panose="020B0503020204020204" pitchFamily="34" charset="-122"/>
                          <a:ea typeface="微软雅黑" panose="020B0503020204020204" pitchFamily="34" charset="-122"/>
                        </a:rPr>
                        <a:t>1982-01-02</a:t>
                      </a:r>
                      <a:endParaRPr kumimoji="0" lang="en-US" altLang="zh-CN"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extLst>
                  <a:ext uri="{0D108BD9-81ED-4DB2-BD59-A6C34878D82A}">
                    <a16:rowId xmlns:a16="http://schemas.microsoft.com/office/drawing/2014/main" val="10002"/>
                  </a:ext>
                </a:extLst>
              </a:tr>
              <a:tr h="270837">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en-US" altLang="zh-CN" sz="1000" u="none" strike="noStrike" cap="none" normalizeH="0" baseline="0">
                          <a:ln>
                            <a:noFill/>
                          </a:ln>
                          <a:effectLst/>
                          <a:latin typeface="微软雅黑" panose="020B0503020204020204" pitchFamily="34" charset="-122"/>
                          <a:ea typeface="微软雅黑" panose="020B0503020204020204" pitchFamily="34" charset="-122"/>
                        </a:rPr>
                        <a:t>994631203</a:t>
                      </a:r>
                      <a:endParaRPr kumimoji="0" lang="en-US" altLang="zh-CN"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u="none" strike="noStrike" cap="none" normalizeH="0" baseline="0" dirty="0">
                          <a:ln>
                            <a:noFill/>
                          </a:ln>
                          <a:effectLst/>
                          <a:latin typeface="微软雅黑" panose="020B0503020204020204" pitchFamily="34" charset="-122"/>
                          <a:ea typeface="微软雅黑" panose="020B0503020204020204" pitchFamily="34" charset="-122"/>
                        </a:rPr>
                        <a:t>陈燕红</a:t>
                      </a:r>
                      <a:endParaRPr kumimoji="0" lang="zh-CN" altLang="en-US"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solidFill>
                      <a:srgbClr val="92D050"/>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u="none" strike="noStrike" cap="none" normalizeH="0" baseline="0">
                          <a:ln>
                            <a:noFill/>
                          </a:ln>
                          <a:effectLst/>
                          <a:latin typeface="微软雅黑" panose="020B0503020204020204" pitchFamily="34" charset="-122"/>
                          <a:ea typeface="微软雅黑" panose="020B0503020204020204" pitchFamily="34" charset="-122"/>
                        </a:rPr>
                        <a:t>女</a:t>
                      </a:r>
                      <a:endParaRPr kumimoji="0" lang="zh-CN" altLang="en-US"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en-US" altLang="zh-CN" sz="1000" u="none" strike="noStrike" cap="none" normalizeH="0" baseline="0">
                          <a:ln>
                            <a:noFill/>
                          </a:ln>
                          <a:effectLst/>
                          <a:latin typeface="微软雅黑" panose="020B0503020204020204" pitchFamily="34" charset="-122"/>
                          <a:ea typeface="微软雅黑" panose="020B0503020204020204" pitchFamily="34" charset="-122"/>
                        </a:rPr>
                        <a:t>1982-01-03</a:t>
                      </a:r>
                      <a:endParaRPr kumimoji="0" lang="en-US" altLang="zh-CN"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extLst>
                  <a:ext uri="{0D108BD9-81ED-4DB2-BD59-A6C34878D82A}">
                    <a16:rowId xmlns:a16="http://schemas.microsoft.com/office/drawing/2014/main" val="10003"/>
                  </a:ext>
                </a:extLst>
              </a:tr>
              <a:tr h="270837">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en-US" altLang="zh-CN" sz="1000" u="none" strike="noStrike" cap="none" normalizeH="0" baseline="0">
                          <a:ln>
                            <a:noFill/>
                          </a:ln>
                          <a:effectLst/>
                          <a:latin typeface="微软雅黑" panose="020B0503020204020204" pitchFamily="34" charset="-122"/>
                          <a:ea typeface="微软雅黑" panose="020B0503020204020204" pitchFamily="34" charset="-122"/>
                        </a:rPr>
                        <a:t>994631204</a:t>
                      </a:r>
                      <a:endParaRPr kumimoji="0" lang="en-US" altLang="zh-CN"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u="none" strike="noStrike" cap="none" normalizeH="0" baseline="0" dirty="0">
                          <a:ln>
                            <a:noFill/>
                          </a:ln>
                          <a:effectLst/>
                          <a:latin typeface="微软雅黑" panose="020B0503020204020204" pitchFamily="34" charset="-122"/>
                          <a:ea typeface="微软雅黑" panose="020B0503020204020204" pitchFamily="34" charset="-122"/>
                        </a:rPr>
                        <a:t>徐景辉</a:t>
                      </a:r>
                      <a:endParaRPr kumimoji="0" lang="zh-CN" altLang="en-US"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solidFill>
                      <a:srgbClr val="92D050"/>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u="none" strike="noStrike" cap="none" normalizeH="0" baseline="0" dirty="0">
                          <a:ln>
                            <a:noFill/>
                          </a:ln>
                          <a:effectLst/>
                          <a:latin typeface="微软雅黑" panose="020B0503020204020204" pitchFamily="34" charset="-122"/>
                          <a:ea typeface="微软雅黑" panose="020B0503020204020204" pitchFamily="34" charset="-122"/>
                        </a:rPr>
                        <a:t>男</a:t>
                      </a:r>
                      <a:endParaRPr kumimoji="0" lang="zh-CN" altLang="en-US"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en-US" altLang="zh-CN" sz="1000" u="none" strike="noStrike" cap="none" normalizeH="0" baseline="0">
                          <a:ln>
                            <a:noFill/>
                          </a:ln>
                          <a:effectLst/>
                          <a:latin typeface="微软雅黑" panose="020B0503020204020204" pitchFamily="34" charset="-122"/>
                          <a:ea typeface="微软雅黑" panose="020B0503020204020204" pitchFamily="34" charset="-122"/>
                        </a:rPr>
                        <a:t>1982-01-04</a:t>
                      </a:r>
                      <a:endParaRPr kumimoji="0" lang="en-US" altLang="zh-CN"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extLst>
                  <a:ext uri="{0D108BD9-81ED-4DB2-BD59-A6C34878D82A}">
                    <a16:rowId xmlns:a16="http://schemas.microsoft.com/office/drawing/2014/main" val="10004"/>
                  </a:ext>
                </a:extLst>
              </a:tr>
              <a:tr h="270837">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en-US" altLang="zh-CN" sz="1000" u="none" strike="noStrike" cap="none" normalizeH="0" baseline="0">
                          <a:ln>
                            <a:noFill/>
                          </a:ln>
                          <a:effectLst/>
                          <a:latin typeface="微软雅黑" panose="020B0503020204020204" pitchFamily="34" charset="-122"/>
                          <a:ea typeface="微软雅黑" panose="020B0503020204020204" pitchFamily="34" charset="-122"/>
                        </a:rPr>
                        <a:t>994631205</a:t>
                      </a:r>
                      <a:endParaRPr kumimoji="0" lang="en-US" altLang="zh-CN"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solidFill>
                      <a:srgbClr val="FFC000"/>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u="none" strike="noStrike" cap="none" normalizeH="0" baseline="0">
                          <a:ln>
                            <a:noFill/>
                          </a:ln>
                          <a:effectLst/>
                          <a:latin typeface="微软雅黑" panose="020B0503020204020204" pitchFamily="34" charset="-122"/>
                          <a:ea typeface="微软雅黑" panose="020B0503020204020204" pitchFamily="34" charset="-122"/>
                        </a:rPr>
                        <a:t>胡海欧</a:t>
                      </a:r>
                      <a:endParaRPr kumimoji="0" lang="zh-CN" altLang="en-US"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solidFill>
                      <a:srgbClr val="FFC000"/>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u="none" strike="noStrike" cap="none" normalizeH="0" baseline="0" dirty="0">
                          <a:ln>
                            <a:noFill/>
                          </a:ln>
                          <a:effectLst/>
                          <a:latin typeface="微软雅黑" panose="020B0503020204020204" pitchFamily="34" charset="-122"/>
                          <a:ea typeface="微软雅黑" panose="020B0503020204020204" pitchFamily="34" charset="-122"/>
                        </a:rPr>
                        <a:t>男</a:t>
                      </a:r>
                      <a:endParaRPr kumimoji="0" lang="zh-CN" altLang="en-US"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solidFill>
                      <a:srgbClr val="FFC000"/>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en-US" altLang="zh-CN" sz="1000" u="none" strike="noStrike" cap="none" normalizeH="0" baseline="0" dirty="0">
                          <a:ln>
                            <a:noFill/>
                          </a:ln>
                          <a:effectLst/>
                          <a:latin typeface="微软雅黑" panose="020B0503020204020204" pitchFamily="34" charset="-122"/>
                          <a:ea typeface="微软雅黑" panose="020B0503020204020204" pitchFamily="34" charset="-122"/>
                        </a:rPr>
                        <a:t>1982-01-05</a:t>
                      </a:r>
                      <a:endParaRPr kumimoji="0" lang="en-US" altLang="zh-CN"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solidFill>
                      <a:srgbClr val="FFC000"/>
                    </a:solidFill>
                  </a:tcPr>
                </a:tc>
                <a:extLst>
                  <a:ext uri="{0D108BD9-81ED-4DB2-BD59-A6C34878D82A}">
                    <a16:rowId xmlns:a16="http://schemas.microsoft.com/office/drawing/2014/main" val="10005"/>
                  </a:ext>
                </a:extLst>
              </a:tr>
              <a:tr h="270837">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en-US" altLang="zh-CN" sz="1000" u="none" strike="noStrike" cap="none" normalizeH="0" baseline="0">
                          <a:ln>
                            <a:noFill/>
                          </a:ln>
                          <a:effectLst/>
                          <a:latin typeface="微软雅黑" panose="020B0503020204020204" pitchFamily="34" charset="-122"/>
                          <a:ea typeface="微软雅黑" panose="020B0503020204020204" pitchFamily="34" charset="-122"/>
                        </a:rPr>
                        <a:t>994631206</a:t>
                      </a:r>
                      <a:endParaRPr kumimoji="0" lang="en-US" altLang="zh-CN"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u="none" strike="noStrike" cap="none" normalizeH="0" baseline="0">
                          <a:ln>
                            <a:noFill/>
                          </a:ln>
                          <a:effectLst/>
                          <a:latin typeface="微软雅黑" panose="020B0503020204020204" pitchFamily="34" charset="-122"/>
                          <a:ea typeface="微软雅黑" panose="020B0503020204020204" pitchFamily="34" charset="-122"/>
                        </a:rPr>
                        <a:t>周凌</a:t>
                      </a:r>
                      <a:endParaRPr kumimoji="0" lang="zh-CN" altLang="en-US"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solidFill>
                      <a:srgbClr val="92D050"/>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u="none" strike="noStrike" cap="none" normalizeH="0" baseline="0" dirty="0">
                          <a:ln>
                            <a:noFill/>
                          </a:ln>
                          <a:effectLst/>
                          <a:latin typeface="微软雅黑" panose="020B0503020204020204" pitchFamily="34" charset="-122"/>
                          <a:ea typeface="微软雅黑" panose="020B0503020204020204" pitchFamily="34" charset="-122"/>
                        </a:rPr>
                        <a:t>男</a:t>
                      </a:r>
                      <a:endParaRPr kumimoji="0" lang="zh-CN" altLang="en-US"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en-US" altLang="zh-CN" sz="1000" u="none" strike="noStrike" cap="none" normalizeH="0" baseline="0" dirty="0">
                          <a:ln>
                            <a:noFill/>
                          </a:ln>
                          <a:effectLst/>
                          <a:latin typeface="微软雅黑" panose="020B0503020204020204" pitchFamily="34" charset="-122"/>
                          <a:ea typeface="微软雅黑" panose="020B0503020204020204" pitchFamily="34" charset="-122"/>
                        </a:rPr>
                        <a:t>1982-01-06</a:t>
                      </a:r>
                      <a:endParaRPr kumimoji="0" lang="en-US" altLang="zh-CN"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extLst>
                  <a:ext uri="{0D108BD9-81ED-4DB2-BD59-A6C34878D82A}">
                    <a16:rowId xmlns:a16="http://schemas.microsoft.com/office/drawing/2014/main" val="10006"/>
                  </a:ext>
                </a:extLst>
              </a:tr>
              <a:tr h="270837">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en-US" altLang="zh-CN" sz="1000" u="none" strike="noStrike" cap="none" normalizeH="0" baseline="0">
                          <a:ln>
                            <a:noFill/>
                          </a:ln>
                          <a:effectLst/>
                          <a:latin typeface="微软雅黑" panose="020B0503020204020204" pitchFamily="34" charset="-122"/>
                          <a:ea typeface="微软雅黑" panose="020B0503020204020204" pitchFamily="34" charset="-122"/>
                        </a:rPr>
                        <a:t>994631207</a:t>
                      </a:r>
                      <a:endParaRPr kumimoji="0" lang="en-US" altLang="zh-CN"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u="none" strike="noStrike" cap="none" normalizeH="0" baseline="0">
                          <a:ln>
                            <a:noFill/>
                          </a:ln>
                          <a:effectLst/>
                          <a:latin typeface="微软雅黑" panose="020B0503020204020204" pitchFamily="34" charset="-122"/>
                          <a:ea typeface="微软雅黑" panose="020B0503020204020204" pitchFamily="34" charset="-122"/>
                        </a:rPr>
                        <a:t>胡朝霞</a:t>
                      </a:r>
                      <a:endParaRPr kumimoji="0" lang="zh-CN" altLang="en-US"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solidFill>
                      <a:srgbClr val="92D050"/>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u="none" strike="noStrike" cap="none" normalizeH="0" baseline="0" dirty="0">
                          <a:ln>
                            <a:noFill/>
                          </a:ln>
                          <a:effectLst/>
                          <a:latin typeface="微软雅黑" panose="020B0503020204020204" pitchFamily="34" charset="-122"/>
                          <a:ea typeface="微软雅黑" panose="020B0503020204020204" pitchFamily="34" charset="-122"/>
                        </a:rPr>
                        <a:t>女</a:t>
                      </a:r>
                      <a:endParaRPr kumimoji="0" lang="zh-CN" altLang="en-US"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en-US" altLang="zh-CN" sz="1000" u="none" strike="noStrike" cap="none" normalizeH="0" baseline="0" dirty="0">
                          <a:ln>
                            <a:noFill/>
                          </a:ln>
                          <a:effectLst/>
                          <a:latin typeface="微软雅黑" panose="020B0503020204020204" pitchFamily="34" charset="-122"/>
                          <a:ea typeface="微软雅黑" panose="020B0503020204020204" pitchFamily="34" charset="-122"/>
                        </a:rPr>
                        <a:t>1982-01-07</a:t>
                      </a:r>
                      <a:endParaRPr kumimoji="0" lang="en-US" altLang="zh-CN"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extLst>
                  <a:ext uri="{0D108BD9-81ED-4DB2-BD59-A6C34878D82A}">
                    <a16:rowId xmlns:a16="http://schemas.microsoft.com/office/drawing/2014/main" val="10007"/>
                  </a:ext>
                </a:extLst>
              </a:tr>
              <a:tr h="270837">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en-US" altLang="zh-CN" sz="1000" u="none" strike="noStrike" cap="none" normalizeH="0" baseline="0">
                          <a:ln>
                            <a:noFill/>
                          </a:ln>
                          <a:effectLst/>
                          <a:latin typeface="微软雅黑" panose="020B0503020204020204" pitchFamily="34" charset="-122"/>
                          <a:ea typeface="微软雅黑" panose="020B0503020204020204" pitchFamily="34" charset="-122"/>
                        </a:rPr>
                        <a:t>994631208</a:t>
                      </a:r>
                      <a:endParaRPr kumimoji="0" lang="en-US" altLang="zh-CN"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u="none" strike="noStrike" cap="none" normalizeH="0" baseline="0">
                          <a:ln>
                            <a:noFill/>
                          </a:ln>
                          <a:effectLst/>
                          <a:latin typeface="微软雅黑" panose="020B0503020204020204" pitchFamily="34" charset="-122"/>
                          <a:ea typeface="微软雅黑" panose="020B0503020204020204" pitchFamily="34" charset="-122"/>
                        </a:rPr>
                        <a:t>王海亮</a:t>
                      </a:r>
                      <a:endParaRPr kumimoji="0" lang="zh-CN" altLang="en-US"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solidFill>
                      <a:srgbClr val="92D050"/>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u="none" strike="noStrike" cap="none" normalizeH="0" baseline="0">
                          <a:ln>
                            <a:noFill/>
                          </a:ln>
                          <a:effectLst/>
                          <a:latin typeface="微软雅黑" panose="020B0503020204020204" pitchFamily="34" charset="-122"/>
                          <a:ea typeface="微软雅黑" panose="020B0503020204020204" pitchFamily="34" charset="-122"/>
                        </a:rPr>
                        <a:t>男</a:t>
                      </a:r>
                      <a:endParaRPr kumimoji="0" lang="zh-CN" altLang="en-US"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en-US" altLang="zh-CN" sz="1000" u="none" strike="noStrike" cap="none" normalizeH="0" baseline="0" dirty="0">
                          <a:ln>
                            <a:noFill/>
                          </a:ln>
                          <a:effectLst/>
                          <a:latin typeface="微软雅黑" panose="020B0503020204020204" pitchFamily="34" charset="-122"/>
                          <a:ea typeface="微软雅黑" panose="020B0503020204020204" pitchFamily="34" charset="-122"/>
                        </a:rPr>
                        <a:t>1982-01-08</a:t>
                      </a:r>
                      <a:endParaRPr kumimoji="0" lang="en-US" altLang="zh-CN"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extLst>
                  <a:ext uri="{0D108BD9-81ED-4DB2-BD59-A6C34878D82A}">
                    <a16:rowId xmlns:a16="http://schemas.microsoft.com/office/drawing/2014/main" val="10008"/>
                  </a:ext>
                </a:extLst>
              </a:tr>
              <a:tr h="270837">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en-US" altLang="zh-CN" sz="1000" u="none" strike="noStrike" cap="none" normalizeH="0" baseline="0">
                          <a:ln>
                            <a:noFill/>
                          </a:ln>
                          <a:effectLst/>
                          <a:latin typeface="微软雅黑" panose="020B0503020204020204" pitchFamily="34" charset="-122"/>
                          <a:ea typeface="微软雅黑" panose="020B0503020204020204" pitchFamily="34" charset="-122"/>
                        </a:rPr>
                        <a:t>994631209</a:t>
                      </a:r>
                      <a:endParaRPr kumimoji="0" lang="en-US" altLang="zh-CN"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u="none" strike="noStrike" cap="none" normalizeH="0" baseline="0">
                          <a:ln>
                            <a:noFill/>
                          </a:ln>
                          <a:effectLst/>
                          <a:latin typeface="微软雅黑" panose="020B0503020204020204" pitchFamily="34" charset="-122"/>
                          <a:ea typeface="微软雅黑" panose="020B0503020204020204" pitchFamily="34" charset="-122"/>
                        </a:rPr>
                        <a:t>孙玉军</a:t>
                      </a:r>
                      <a:endParaRPr kumimoji="0" lang="zh-CN" altLang="en-US"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solidFill>
                      <a:srgbClr val="92D050"/>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u="none" strike="noStrike" cap="none" normalizeH="0" baseline="0">
                          <a:ln>
                            <a:noFill/>
                          </a:ln>
                          <a:effectLst/>
                          <a:latin typeface="微软雅黑" panose="020B0503020204020204" pitchFamily="34" charset="-122"/>
                          <a:ea typeface="微软雅黑" panose="020B0503020204020204" pitchFamily="34" charset="-122"/>
                        </a:rPr>
                        <a:t>男</a:t>
                      </a:r>
                      <a:endParaRPr kumimoji="0" lang="zh-CN" altLang="en-US"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en-US" altLang="zh-CN" sz="1000" u="none" strike="noStrike" cap="none" normalizeH="0" baseline="0" dirty="0">
                          <a:ln>
                            <a:noFill/>
                          </a:ln>
                          <a:effectLst/>
                          <a:latin typeface="微软雅黑" panose="020B0503020204020204" pitchFamily="34" charset="-122"/>
                          <a:ea typeface="微软雅黑" panose="020B0503020204020204" pitchFamily="34" charset="-122"/>
                        </a:rPr>
                        <a:t>1982-01-09</a:t>
                      </a:r>
                      <a:endParaRPr kumimoji="0" lang="en-US" altLang="zh-CN"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extLst>
                  <a:ext uri="{0D108BD9-81ED-4DB2-BD59-A6C34878D82A}">
                    <a16:rowId xmlns:a16="http://schemas.microsoft.com/office/drawing/2014/main" val="10009"/>
                  </a:ext>
                </a:extLst>
              </a:tr>
              <a:tr h="270837">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en-US" altLang="zh-CN" sz="1000" u="none" strike="noStrike" cap="none" normalizeH="0" baseline="0">
                          <a:ln>
                            <a:noFill/>
                          </a:ln>
                          <a:effectLst/>
                          <a:latin typeface="微软雅黑" panose="020B0503020204020204" pitchFamily="34" charset="-122"/>
                          <a:ea typeface="微软雅黑" panose="020B0503020204020204" pitchFamily="34" charset="-122"/>
                        </a:rPr>
                        <a:t>994631210</a:t>
                      </a:r>
                      <a:endParaRPr kumimoji="0" lang="en-US" altLang="zh-CN"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u="none" strike="noStrike" cap="none" normalizeH="0" baseline="0">
                          <a:ln>
                            <a:noFill/>
                          </a:ln>
                          <a:effectLst/>
                          <a:latin typeface="微软雅黑" panose="020B0503020204020204" pitchFamily="34" charset="-122"/>
                          <a:ea typeface="微软雅黑" panose="020B0503020204020204" pitchFamily="34" charset="-122"/>
                        </a:rPr>
                        <a:t>陈红波</a:t>
                      </a:r>
                      <a:endParaRPr kumimoji="0" lang="zh-CN" altLang="en-US"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solidFill>
                      <a:srgbClr val="92D050"/>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zh-CN" altLang="en-US" sz="1000" u="none" strike="noStrike" cap="none" normalizeH="0" baseline="0">
                          <a:ln>
                            <a:noFill/>
                          </a:ln>
                          <a:effectLst/>
                          <a:latin typeface="微软雅黑" panose="020B0503020204020204" pitchFamily="34" charset="-122"/>
                          <a:ea typeface="微软雅黑" panose="020B0503020204020204" pitchFamily="34" charset="-122"/>
                        </a:rPr>
                        <a:t>男</a:t>
                      </a:r>
                      <a:endParaRPr kumimoji="0" lang="zh-CN" altLang="en-US"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pPr>
                      <a:r>
                        <a:rPr kumimoji="0" lang="en-US" altLang="zh-CN" sz="1000" u="none" strike="noStrike" cap="none" normalizeH="0" baseline="0" dirty="0">
                          <a:ln>
                            <a:noFill/>
                          </a:ln>
                          <a:effectLst/>
                          <a:latin typeface="微软雅黑" panose="020B0503020204020204" pitchFamily="34" charset="-122"/>
                          <a:ea typeface="微软雅黑" panose="020B0503020204020204" pitchFamily="34" charset="-122"/>
                        </a:rPr>
                        <a:t>1982-01-10</a:t>
                      </a:r>
                      <a:endParaRPr kumimoji="0" lang="en-US" altLang="zh-CN"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1600" marR="101600" marT="42324" marB="42324" anchor="b" horzOverflow="overflow"/>
                </a:tc>
                <a:extLst>
                  <a:ext uri="{0D108BD9-81ED-4DB2-BD59-A6C34878D82A}">
                    <a16:rowId xmlns:a16="http://schemas.microsoft.com/office/drawing/2014/main" val="10010"/>
                  </a:ext>
                </a:extLst>
              </a:tr>
            </a:tbl>
          </a:graphicData>
        </a:graphic>
      </p:graphicFrame>
      <p:sp>
        <p:nvSpPr>
          <p:cNvPr id="391233" name="Text Box 65"/>
          <p:cNvSpPr txBox="1">
            <a:spLocks noChangeArrowheads="1"/>
          </p:cNvSpPr>
          <p:nvPr/>
        </p:nvSpPr>
        <p:spPr bwMode="auto">
          <a:xfrm>
            <a:off x="3870077" y="4655521"/>
            <a:ext cx="605013" cy="342194"/>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spcBef>
                <a:spcPct val="20000"/>
              </a:spcBef>
              <a:defRPr sz="1400" b="1">
                <a:solidFill>
                  <a:schemeClr val="lt1"/>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eaLnBrk="1" hangingPunct="1">
              <a:defRPr/>
            </a:pPr>
            <a:r>
              <a:rPr lang="zh-CN" altLang="en-US" sz="1555" dirty="0">
                <a:solidFill>
                  <a:srgbClr val="FF0000"/>
                </a:solidFill>
              </a:rPr>
              <a:t>属性</a:t>
            </a:r>
          </a:p>
        </p:txBody>
      </p:sp>
      <p:sp>
        <p:nvSpPr>
          <p:cNvPr id="391234" name="Line 66"/>
          <p:cNvSpPr>
            <a:spLocks noChangeShapeType="1"/>
          </p:cNvSpPr>
          <p:nvPr/>
        </p:nvSpPr>
        <p:spPr bwMode="auto">
          <a:xfrm flipH="1" flipV="1">
            <a:off x="4155826" y="4429743"/>
            <a:ext cx="0" cy="225778"/>
          </a:xfrm>
          <a:prstGeom prst="line">
            <a:avLst/>
          </a:prstGeom>
          <a:solidFill>
            <a:srgbClr val="FF8C00"/>
          </a:solidFill>
          <a:ln>
            <a:solidFill>
              <a:schemeClr val="bg1">
                <a:lumMod val="50000"/>
              </a:schemeClr>
            </a:solidFill>
            <a:tailEnd type="triangle"/>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sp>
        <p:nvSpPr>
          <p:cNvPr id="391238" name="Text Box 70"/>
          <p:cNvSpPr txBox="1">
            <a:spLocks noChangeArrowheads="1"/>
          </p:cNvSpPr>
          <p:nvPr/>
        </p:nvSpPr>
        <p:spPr bwMode="auto">
          <a:xfrm>
            <a:off x="4256368" y="4980077"/>
            <a:ext cx="403931" cy="342194"/>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spcBef>
                <a:spcPct val="20000"/>
              </a:spcBef>
              <a:defRPr sz="1400" b="1">
                <a:solidFill>
                  <a:schemeClr val="accent6">
                    <a:lumMod val="75000"/>
                  </a:schemeClr>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eaLnBrk="1" hangingPunct="1">
              <a:defRPr/>
            </a:pPr>
            <a:r>
              <a:rPr lang="zh-CN" altLang="en-US" sz="1780" dirty="0">
                <a:solidFill>
                  <a:srgbClr val="FF0000"/>
                </a:solidFill>
              </a:rPr>
              <a:t>度</a:t>
            </a:r>
          </a:p>
        </p:txBody>
      </p:sp>
      <p:sp>
        <p:nvSpPr>
          <p:cNvPr id="391239" name="Line 71"/>
          <p:cNvSpPr>
            <a:spLocks noChangeShapeType="1"/>
          </p:cNvSpPr>
          <p:nvPr/>
        </p:nvSpPr>
        <p:spPr bwMode="auto">
          <a:xfrm flipH="1" flipV="1">
            <a:off x="2631727" y="5156247"/>
            <a:ext cx="1615821" cy="5509"/>
          </a:xfrm>
          <a:prstGeom prst="line">
            <a:avLst/>
          </a:prstGeom>
          <a:solidFill>
            <a:srgbClr val="FF8C00"/>
          </a:solidFill>
          <a:ln>
            <a:solidFill>
              <a:schemeClr val="bg1">
                <a:lumMod val="50000"/>
              </a:schemeClr>
            </a:solidFill>
            <a:tailEnd type="triangle"/>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sp>
        <p:nvSpPr>
          <p:cNvPr id="391240" name="Line 72"/>
          <p:cNvSpPr>
            <a:spLocks noChangeShapeType="1"/>
          </p:cNvSpPr>
          <p:nvPr/>
        </p:nvSpPr>
        <p:spPr bwMode="auto">
          <a:xfrm>
            <a:off x="4647952" y="5161756"/>
            <a:ext cx="1748014" cy="7056"/>
          </a:xfrm>
          <a:prstGeom prst="line">
            <a:avLst/>
          </a:prstGeom>
          <a:solidFill>
            <a:srgbClr val="FF8C00"/>
          </a:solidFill>
          <a:ln>
            <a:solidFill>
              <a:schemeClr val="bg1">
                <a:lumMod val="50000"/>
              </a:schemeClr>
            </a:solidFill>
            <a:tailEnd type="triangle"/>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sp>
        <p:nvSpPr>
          <p:cNvPr id="391241" name="Text Box 73"/>
          <p:cNvSpPr txBox="1">
            <a:spLocks noChangeArrowheads="1"/>
          </p:cNvSpPr>
          <p:nvPr/>
        </p:nvSpPr>
        <p:spPr bwMode="auto">
          <a:xfrm>
            <a:off x="7240240" y="2713927"/>
            <a:ext cx="605013" cy="342194"/>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spcBef>
                <a:spcPct val="20000"/>
              </a:spcBef>
              <a:defRPr sz="1400" b="1">
                <a:solidFill>
                  <a:schemeClr val="accent6">
                    <a:lumMod val="75000"/>
                  </a:schemeClr>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eaLnBrk="1" hangingPunct="1">
              <a:defRPr/>
            </a:pPr>
            <a:r>
              <a:rPr lang="zh-CN" altLang="en-US" sz="1555" dirty="0">
                <a:solidFill>
                  <a:srgbClr val="FF0000"/>
                </a:solidFill>
              </a:rPr>
              <a:t>元组</a:t>
            </a:r>
          </a:p>
        </p:txBody>
      </p:sp>
      <p:sp>
        <p:nvSpPr>
          <p:cNvPr id="391246" name="Line 78"/>
          <p:cNvSpPr>
            <a:spLocks noChangeShapeType="1"/>
          </p:cNvSpPr>
          <p:nvPr/>
        </p:nvSpPr>
        <p:spPr bwMode="auto">
          <a:xfrm flipH="1" flipV="1">
            <a:off x="6395965" y="2868700"/>
            <a:ext cx="844275" cy="7056"/>
          </a:xfrm>
          <a:prstGeom prst="line">
            <a:avLst/>
          </a:prstGeom>
          <a:solidFill>
            <a:srgbClr val="FF8C00"/>
          </a:solidFill>
          <a:ln>
            <a:solidFill>
              <a:schemeClr val="bg1">
                <a:lumMod val="50000"/>
              </a:schemeClr>
            </a:solidFill>
            <a:tailEnd type="triangle"/>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sp>
        <p:nvSpPr>
          <p:cNvPr id="391252" name="Line 84"/>
          <p:cNvSpPr>
            <a:spLocks noChangeShapeType="1"/>
          </p:cNvSpPr>
          <p:nvPr/>
        </p:nvSpPr>
        <p:spPr bwMode="auto">
          <a:xfrm>
            <a:off x="8001009" y="1374561"/>
            <a:ext cx="1" cy="2979206"/>
          </a:xfrm>
          <a:prstGeom prst="line">
            <a:avLst/>
          </a:prstGeom>
          <a:solidFill>
            <a:srgbClr val="FF8C00"/>
          </a:solidFill>
          <a:ln>
            <a:solidFill>
              <a:schemeClr val="bg1">
                <a:lumMod val="50000"/>
              </a:schemeClr>
            </a:solidFill>
            <a:headEnd type="triangle"/>
            <a:tailEnd type="triangle"/>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sp>
        <p:nvSpPr>
          <p:cNvPr id="391253" name="Text Box 85"/>
          <p:cNvSpPr txBox="1">
            <a:spLocks noChangeArrowheads="1"/>
          </p:cNvSpPr>
          <p:nvPr/>
        </p:nvSpPr>
        <p:spPr bwMode="auto">
          <a:xfrm>
            <a:off x="7988129" y="2735425"/>
            <a:ext cx="409240" cy="290378"/>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spcBef>
                <a:spcPct val="20000"/>
              </a:spcBef>
              <a:defRPr sz="1600" b="1">
                <a:solidFill>
                  <a:schemeClr val="accent6">
                    <a:lumMod val="75000"/>
                  </a:schemeClr>
                </a:solidFill>
                <a:latin typeface="微软雅黑" panose="020B0503020204020204" pitchFamily="34" charset="-122"/>
                <a:ea typeface="微软雅黑" panose="020B0503020204020204" pitchFamily="34" charset="-122"/>
              </a:defRPr>
            </a:lvl1pPr>
          </a:lstStyle>
          <a:p>
            <a:pPr eaLnBrk="1" hangingPunct="1">
              <a:defRPr/>
            </a:pPr>
            <a:r>
              <a:rPr lang="zh-CN" altLang="en-US" sz="1780" dirty="0">
                <a:solidFill>
                  <a:srgbClr val="FF0000"/>
                </a:solidFill>
              </a:rPr>
              <a:t>势</a:t>
            </a:r>
          </a:p>
        </p:txBody>
      </p:sp>
      <p:sp>
        <p:nvSpPr>
          <p:cNvPr id="391254" name="AutoShape 86"/>
          <p:cNvSpPr/>
          <p:nvPr/>
        </p:nvSpPr>
        <p:spPr bwMode="auto">
          <a:xfrm>
            <a:off x="2270229" y="1468173"/>
            <a:ext cx="321028" cy="2813403"/>
          </a:xfrm>
          <a:prstGeom prst="leftBrace">
            <a:avLst/>
          </a:prstGeom>
          <a:noFill/>
          <a:ln>
            <a:solidFill>
              <a:schemeClr val="bg1">
                <a:lumMod val="50000"/>
              </a:schemeClr>
            </a:solidFill>
            <a:tailEnd type="triangle"/>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sp>
        <p:nvSpPr>
          <p:cNvPr id="391255" name="Text Box 87"/>
          <p:cNvSpPr txBox="1">
            <a:spLocks noChangeArrowheads="1"/>
          </p:cNvSpPr>
          <p:nvPr/>
        </p:nvSpPr>
        <p:spPr bwMode="auto">
          <a:xfrm>
            <a:off x="1176618" y="2528271"/>
            <a:ext cx="991306" cy="629708"/>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spcBef>
                <a:spcPct val="20000"/>
              </a:spcBef>
              <a:defRPr sz="1400" b="1">
                <a:solidFill>
                  <a:schemeClr val="accent6">
                    <a:lumMod val="75000"/>
                  </a:schemeClr>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eaLnBrk="1" hangingPunct="1">
              <a:defRPr/>
            </a:pPr>
            <a:r>
              <a:rPr lang="en-US" altLang="zh-CN" sz="1555" dirty="0">
                <a:solidFill>
                  <a:srgbClr val="FF0000"/>
                </a:solidFill>
              </a:rPr>
              <a:t> </a:t>
            </a:r>
            <a:r>
              <a:rPr lang="zh-CN" altLang="en-US" sz="1555" dirty="0">
                <a:solidFill>
                  <a:srgbClr val="FF0000"/>
                </a:solidFill>
              </a:rPr>
              <a:t>关系</a:t>
            </a:r>
          </a:p>
          <a:p>
            <a:pPr eaLnBrk="1" hangingPunct="1">
              <a:defRPr/>
            </a:pPr>
            <a:r>
              <a:rPr lang="en-US" altLang="zh-CN" sz="1555" dirty="0">
                <a:solidFill>
                  <a:srgbClr val="FF0000"/>
                </a:solidFill>
              </a:rPr>
              <a:t>Student</a:t>
            </a:r>
          </a:p>
        </p:txBody>
      </p:sp>
      <p:sp>
        <p:nvSpPr>
          <p:cNvPr id="391263" name="Text Box 95"/>
          <p:cNvSpPr txBox="1">
            <a:spLocks noChangeArrowheads="1"/>
          </p:cNvSpPr>
          <p:nvPr/>
        </p:nvSpPr>
        <p:spPr bwMode="auto">
          <a:xfrm>
            <a:off x="4937229" y="739688"/>
            <a:ext cx="405694" cy="342194"/>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spcBef>
                <a:spcPct val="20000"/>
              </a:spcBef>
              <a:defRPr sz="1600" b="1">
                <a:solidFill>
                  <a:schemeClr val="accent6">
                    <a:lumMod val="75000"/>
                  </a:schemeClr>
                </a:solidFill>
                <a:latin typeface="微软雅黑" panose="020B0503020204020204" pitchFamily="34" charset="-122"/>
                <a:ea typeface="微软雅黑" panose="020B0503020204020204" pitchFamily="34" charset="-122"/>
              </a:defRPr>
            </a:lvl1pPr>
          </a:lstStyle>
          <a:p>
            <a:pPr eaLnBrk="1" hangingPunct="1">
              <a:defRPr/>
            </a:pPr>
            <a:r>
              <a:rPr lang="zh-CN" altLang="en-US" sz="1780" dirty="0">
                <a:solidFill>
                  <a:srgbClr val="FF0000"/>
                </a:solidFill>
              </a:rPr>
              <a:t>域</a:t>
            </a:r>
          </a:p>
        </p:txBody>
      </p:sp>
      <p:sp>
        <p:nvSpPr>
          <p:cNvPr id="2" name="矩形 1"/>
          <p:cNvSpPr/>
          <p:nvPr/>
        </p:nvSpPr>
        <p:spPr>
          <a:xfrm>
            <a:off x="2808216" y="739688"/>
            <a:ext cx="754944" cy="342194"/>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r>
              <a:rPr lang="zh-CN" altLang="en-US" sz="1780" b="1" dirty="0">
                <a:solidFill>
                  <a:srgbClr val="FF0000"/>
                </a:solidFill>
                <a:latin typeface="微软雅黑" panose="020B0503020204020204" pitchFamily="34" charset="-122"/>
                <a:ea typeface="微软雅黑" panose="020B0503020204020204" pitchFamily="34" charset="-122"/>
              </a:rPr>
              <a:t>主码</a:t>
            </a:r>
          </a:p>
        </p:txBody>
      </p:sp>
      <p:sp>
        <p:nvSpPr>
          <p:cNvPr id="37" name="Line 83"/>
          <p:cNvSpPr>
            <a:spLocks noChangeShapeType="1"/>
          </p:cNvSpPr>
          <p:nvPr/>
        </p:nvSpPr>
        <p:spPr bwMode="auto">
          <a:xfrm flipH="1">
            <a:off x="5127729" y="1081881"/>
            <a:ext cx="0" cy="3298471"/>
          </a:xfrm>
          <a:prstGeom prst="line">
            <a:avLst/>
          </a:prstGeom>
          <a:solidFill>
            <a:srgbClr val="FF8C00"/>
          </a:solidFill>
          <a:ln>
            <a:solidFill>
              <a:schemeClr val="bg1">
                <a:lumMod val="50000"/>
              </a:schemeClr>
            </a:solidFill>
            <a:tailEnd type="triangle"/>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sp>
        <p:nvSpPr>
          <p:cNvPr id="38" name="Line 83"/>
          <p:cNvSpPr>
            <a:spLocks noChangeShapeType="1"/>
          </p:cNvSpPr>
          <p:nvPr/>
        </p:nvSpPr>
        <p:spPr bwMode="auto">
          <a:xfrm flipH="1">
            <a:off x="3212861" y="1058952"/>
            <a:ext cx="0" cy="342194"/>
          </a:xfrm>
          <a:prstGeom prst="line">
            <a:avLst/>
          </a:prstGeom>
          <a:solidFill>
            <a:srgbClr val="FF8C00"/>
          </a:solidFill>
          <a:ln>
            <a:solidFill>
              <a:schemeClr val="bg1">
                <a:lumMod val="50000"/>
              </a:schemeClr>
            </a:solidFill>
            <a:tailEnd type="triangle"/>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555" b="1">
              <a:latin typeface="微软雅黑" panose="020B0503020204020204" pitchFamily="34" charset="-122"/>
              <a:ea typeface="微软雅黑" panose="020B0503020204020204" pitchFamily="34" charset="-122"/>
            </a:endParaRPr>
          </a:p>
        </p:txBody>
      </p:sp>
      <p:sp>
        <p:nvSpPr>
          <p:cNvPr id="105551" name="标题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lstStyle/>
          <a:p>
            <a:r>
              <a:rPr altLang="zh-CN"/>
              <a:t>关系数据模型</a:t>
            </a:r>
          </a:p>
        </p:txBody>
      </p:sp>
    </p:spTree>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a:t>关系模型的基本概念</a:t>
            </a:r>
          </a:p>
        </p:txBody>
      </p:sp>
      <p:sp>
        <p:nvSpPr>
          <p:cNvPr id="147459" name="Rectangle 3"/>
          <p:cNvSpPr>
            <a:spLocks noGrp="1" noChangeArrowheads="1"/>
          </p:cNvSpPr>
          <p:nvPr>
            <p:ph sz="quarter" idx="10"/>
          </p:nvPr>
        </p:nvSpPr>
        <p:spPr bwMode="auto">
          <a:xfrm>
            <a:off x="687512" y="769938"/>
            <a:ext cx="9168449" cy="4608890"/>
          </a:xfrm>
        </p:spPr>
        <p:txBody>
          <a:bodyPr>
            <a:spAutoFit/>
          </a:bodyPr>
          <a:lstStyle/>
          <a:p>
            <a:pPr marL="317500" indent="-317500" eaLnBrk="1" hangingPunct="1">
              <a:lnSpc>
                <a:spcPts val="3000"/>
              </a:lnSpc>
              <a:buSzPct val="80000"/>
              <a:defRPr/>
            </a:pPr>
            <a:r>
              <a:rPr lang="zh-CN" altLang="en-US" sz="2400" dirty="0">
                <a:solidFill>
                  <a:srgbClr val="FF0000"/>
                </a:solidFill>
              </a:rPr>
              <a:t>关系</a:t>
            </a:r>
            <a:r>
              <a:rPr lang="zh-CN" altLang="en-US" sz="2000" dirty="0">
                <a:solidFill>
                  <a:schemeClr val="tx1">
                    <a:lumMod val="50000"/>
                    <a:lumOff val="50000"/>
                  </a:schemeClr>
                </a:solidFill>
              </a:rPr>
              <a:t>（</a:t>
            </a:r>
            <a:r>
              <a:rPr lang="en-US" altLang="zh-CN" sz="2000" dirty="0">
                <a:solidFill>
                  <a:schemeClr val="tx1">
                    <a:lumMod val="50000"/>
                    <a:lumOff val="50000"/>
                  </a:schemeClr>
                </a:solidFill>
              </a:rPr>
              <a:t>Relation</a:t>
            </a:r>
            <a:r>
              <a:rPr lang="zh-CN" altLang="en-US" sz="2000" dirty="0">
                <a:solidFill>
                  <a:schemeClr val="tx1">
                    <a:lumMod val="50000"/>
                    <a:lumOff val="50000"/>
                  </a:schemeClr>
                </a:solidFill>
              </a:rPr>
              <a:t>）</a:t>
            </a:r>
            <a:r>
              <a:rPr lang="en-US" altLang="zh-CN" sz="2000" dirty="0">
                <a:solidFill>
                  <a:schemeClr val="tx1">
                    <a:lumMod val="50000"/>
                    <a:lumOff val="50000"/>
                  </a:schemeClr>
                </a:solidFill>
              </a:rPr>
              <a:t>: </a:t>
            </a:r>
            <a:r>
              <a:rPr lang="zh-CN" altLang="en-US" sz="2000" dirty="0">
                <a:solidFill>
                  <a:schemeClr val="tx1">
                    <a:lumMod val="50000"/>
                    <a:lumOff val="50000"/>
                  </a:schemeClr>
                </a:solidFill>
              </a:rPr>
              <a:t>一个关系对应通常说的一张表。</a:t>
            </a:r>
          </a:p>
          <a:p>
            <a:pPr marL="317500" indent="-317500" eaLnBrk="1" hangingPunct="1">
              <a:lnSpc>
                <a:spcPts val="3000"/>
              </a:lnSpc>
              <a:buSzPct val="80000"/>
              <a:defRPr/>
            </a:pPr>
            <a:r>
              <a:rPr lang="zh-CN" altLang="en-US" sz="2400" dirty="0">
                <a:solidFill>
                  <a:srgbClr val="FF0000"/>
                </a:solidFill>
              </a:rPr>
              <a:t>元组</a:t>
            </a:r>
            <a:r>
              <a:rPr lang="zh-CN" altLang="en-US" sz="2000" dirty="0">
                <a:solidFill>
                  <a:schemeClr val="tx1">
                    <a:lumMod val="50000"/>
                    <a:lumOff val="50000"/>
                  </a:schemeClr>
                </a:solidFill>
              </a:rPr>
              <a:t>（</a:t>
            </a:r>
            <a:r>
              <a:rPr lang="en-US" altLang="zh-CN" sz="2000" dirty="0">
                <a:solidFill>
                  <a:schemeClr val="tx1">
                    <a:lumMod val="50000"/>
                    <a:lumOff val="50000"/>
                  </a:schemeClr>
                </a:solidFill>
              </a:rPr>
              <a:t>Tuple</a:t>
            </a:r>
            <a:r>
              <a:rPr lang="zh-CN" altLang="en-US" sz="2000" dirty="0">
                <a:solidFill>
                  <a:schemeClr val="tx1">
                    <a:lumMod val="50000"/>
                    <a:lumOff val="50000"/>
                  </a:schemeClr>
                </a:solidFill>
              </a:rPr>
              <a:t>）</a:t>
            </a:r>
            <a:r>
              <a:rPr lang="en-US" altLang="zh-CN" sz="2000" dirty="0">
                <a:solidFill>
                  <a:schemeClr val="tx1">
                    <a:lumMod val="50000"/>
                    <a:lumOff val="50000"/>
                  </a:schemeClr>
                </a:solidFill>
              </a:rPr>
              <a:t>: </a:t>
            </a:r>
            <a:r>
              <a:rPr lang="zh-CN" altLang="en-US" sz="2000" dirty="0">
                <a:solidFill>
                  <a:schemeClr val="tx1">
                    <a:lumMod val="50000"/>
                    <a:lumOff val="50000"/>
                  </a:schemeClr>
                </a:solidFill>
              </a:rPr>
              <a:t>表中的一行即为一个元组。又称行、记录。</a:t>
            </a:r>
          </a:p>
          <a:p>
            <a:pPr marL="317500" indent="-317500" eaLnBrk="1" hangingPunct="1">
              <a:lnSpc>
                <a:spcPts val="3000"/>
              </a:lnSpc>
              <a:buSzPct val="80000"/>
              <a:defRPr/>
            </a:pPr>
            <a:r>
              <a:rPr lang="zh-CN" altLang="en-US" sz="2400" dirty="0">
                <a:solidFill>
                  <a:srgbClr val="FF0000"/>
                </a:solidFill>
              </a:rPr>
              <a:t>属性</a:t>
            </a:r>
            <a:r>
              <a:rPr lang="zh-CN" altLang="en-US" sz="2000" dirty="0">
                <a:solidFill>
                  <a:schemeClr val="tx1">
                    <a:lumMod val="50000"/>
                    <a:lumOff val="50000"/>
                  </a:schemeClr>
                </a:solidFill>
              </a:rPr>
              <a:t>（</a:t>
            </a:r>
            <a:r>
              <a:rPr lang="en-US" altLang="zh-CN" sz="2000" dirty="0">
                <a:solidFill>
                  <a:schemeClr val="tx1">
                    <a:lumMod val="50000"/>
                    <a:lumOff val="50000"/>
                  </a:schemeClr>
                </a:solidFill>
              </a:rPr>
              <a:t>Attribute</a:t>
            </a:r>
            <a:r>
              <a:rPr lang="zh-CN" altLang="en-US" sz="2000" dirty="0">
                <a:solidFill>
                  <a:schemeClr val="tx1">
                    <a:lumMod val="50000"/>
                    <a:lumOff val="50000"/>
                  </a:schemeClr>
                </a:solidFill>
              </a:rPr>
              <a:t>）</a:t>
            </a:r>
            <a:r>
              <a:rPr lang="en-US" altLang="zh-CN" sz="2000" dirty="0">
                <a:solidFill>
                  <a:schemeClr val="tx1">
                    <a:lumMod val="50000"/>
                    <a:lumOff val="50000"/>
                  </a:schemeClr>
                </a:solidFill>
              </a:rPr>
              <a:t>: </a:t>
            </a:r>
            <a:r>
              <a:rPr lang="zh-CN" altLang="en-US" sz="2000" dirty="0">
                <a:solidFill>
                  <a:schemeClr val="tx1">
                    <a:lumMod val="50000"/>
                    <a:lumOff val="50000"/>
                  </a:schemeClr>
                </a:solidFill>
              </a:rPr>
              <a:t>表中的一列即为一个属性，给每一个属性起一个名称即属性名。又称列。</a:t>
            </a:r>
          </a:p>
          <a:p>
            <a:pPr marL="317500" indent="-317500" eaLnBrk="1" hangingPunct="1">
              <a:lnSpc>
                <a:spcPts val="3000"/>
              </a:lnSpc>
              <a:buSzPct val="80000"/>
              <a:defRPr/>
            </a:pPr>
            <a:r>
              <a:rPr lang="zh-CN" altLang="en-US" sz="2400" dirty="0">
                <a:solidFill>
                  <a:srgbClr val="FF0000"/>
                </a:solidFill>
              </a:rPr>
              <a:t>主码</a:t>
            </a:r>
            <a:r>
              <a:rPr lang="zh-CN" altLang="en-US" sz="2000" dirty="0">
                <a:solidFill>
                  <a:schemeClr val="tx1">
                    <a:lumMod val="50000"/>
                    <a:lumOff val="50000"/>
                  </a:schemeClr>
                </a:solidFill>
              </a:rPr>
              <a:t>（</a:t>
            </a:r>
            <a:r>
              <a:rPr lang="en-US" altLang="zh-CN" sz="2000" dirty="0">
                <a:solidFill>
                  <a:schemeClr val="tx1">
                    <a:lumMod val="50000"/>
                    <a:lumOff val="50000"/>
                  </a:schemeClr>
                </a:solidFill>
              </a:rPr>
              <a:t>Key</a:t>
            </a:r>
            <a:r>
              <a:rPr lang="zh-CN" altLang="en-US" sz="2000" dirty="0">
                <a:solidFill>
                  <a:schemeClr val="tx1">
                    <a:lumMod val="50000"/>
                    <a:lumOff val="50000"/>
                  </a:schemeClr>
                </a:solidFill>
              </a:rPr>
              <a:t>）</a:t>
            </a:r>
            <a:r>
              <a:rPr lang="en-US" altLang="zh-CN" sz="2000" dirty="0">
                <a:solidFill>
                  <a:schemeClr val="tx1">
                    <a:lumMod val="50000"/>
                    <a:lumOff val="50000"/>
                  </a:schemeClr>
                </a:solidFill>
              </a:rPr>
              <a:t>: </a:t>
            </a:r>
            <a:r>
              <a:rPr lang="zh-CN" altLang="en-US" sz="2000" dirty="0">
                <a:solidFill>
                  <a:schemeClr val="tx1">
                    <a:lumMod val="50000"/>
                    <a:lumOff val="50000"/>
                  </a:schemeClr>
                </a:solidFill>
              </a:rPr>
              <a:t>表中的某个属性组，它可以唯一确定一个元组。</a:t>
            </a:r>
          </a:p>
          <a:p>
            <a:pPr marL="317500" indent="-317500" eaLnBrk="1" hangingPunct="1">
              <a:lnSpc>
                <a:spcPts val="3000"/>
              </a:lnSpc>
              <a:buSzPct val="80000"/>
              <a:defRPr/>
            </a:pPr>
            <a:r>
              <a:rPr lang="zh-CN" altLang="en-US" sz="2400" dirty="0">
                <a:solidFill>
                  <a:srgbClr val="FF0000"/>
                </a:solidFill>
              </a:rPr>
              <a:t>域</a:t>
            </a:r>
            <a:r>
              <a:rPr lang="zh-CN" altLang="en-US" sz="2000" dirty="0">
                <a:solidFill>
                  <a:schemeClr val="tx1">
                    <a:lumMod val="50000"/>
                    <a:lumOff val="50000"/>
                  </a:schemeClr>
                </a:solidFill>
              </a:rPr>
              <a:t>（</a:t>
            </a:r>
            <a:r>
              <a:rPr lang="en-US" altLang="zh-CN" sz="2000" dirty="0">
                <a:solidFill>
                  <a:schemeClr val="tx1">
                    <a:lumMod val="50000"/>
                    <a:lumOff val="50000"/>
                  </a:schemeClr>
                </a:solidFill>
              </a:rPr>
              <a:t>Domain</a:t>
            </a:r>
            <a:r>
              <a:rPr lang="zh-CN" altLang="en-US" sz="2000" dirty="0">
                <a:solidFill>
                  <a:schemeClr val="tx1">
                    <a:lumMod val="50000"/>
                    <a:lumOff val="50000"/>
                  </a:schemeClr>
                </a:solidFill>
              </a:rPr>
              <a:t>）： 属性的取值范围。</a:t>
            </a:r>
          </a:p>
          <a:p>
            <a:pPr marL="317500" indent="-317500" eaLnBrk="1" hangingPunct="1">
              <a:lnSpc>
                <a:spcPts val="3000"/>
              </a:lnSpc>
              <a:buSzPct val="80000"/>
              <a:defRPr/>
            </a:pPr>
            <a:r>
              <a:rPr lang="zh-CN" altLang="en-US" sz="2400" dirty="0">
                <a:solidFill>
                  <a:srgbClr val="FF0000"/>
                </a:solidFill>
              </a:rPr>
              <a:t>分量</a:t>
            </a:r>
            <a:r>
              <a:rPr lang="zh-CN" altLang="en-US" sz="2000" dirty="0">
                <a:solidFill>
                  <a:schemeClr val="tx1">
                    <a:lumMod val="50000"/>
                    <a:lumOff val="50000"/>
                  </a:schemeClr>
                </a:solidFill>
              </a:rPr>
              <a:t>：元组中的一个属性值。</a:t>
            </a:r>
          </a:p>
          <a:p>
            <a:pPr marL="317500" indent="-317500" eaLnBrk="1" hangingPunct="1">
              <a:lnSpc>
                <a:spcPts val="3000"/>
              </a:lnSpc>
              <a:buSzPct val="80000"/>
              <a:defRPr/>
            </a:pPr>
            <a:r>
              <a:rPr lang="zh-CN" altLang="en-US" sz="2400" dirty="0">
                <a:solidFill>
                  <a:srgbClr val="FF0000"/>
                </a:solidFill>
              </a:rPr>
              <a:t>关系模式</a:t>
            </a:r>
            <a:r>
              <a:rPr lang="zh-CN" altLang="en-US" sz="2000" dirty="0">
                <a:solidFill>
                  <a:schemeClr val="tx1">
                    <a:lumMod val="50000"/>
                    <a:lumOff val="50000"/>
                  </a:schemeClr>
                </a:solidFill>
              </a:rPr>
              <a:t>：对关系的描述</a:t>
            </a:r>
          </a:p>
          <a:p>
            <a:pPr marL="501015" lvl="1" indent="-201295" eaLnBrk="1" hangingPunct="1">
              <a:lnSpc>
                <a:spcPts val="3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关系名（属性</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1</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，属性</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2</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，属性</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n</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a:t>
            </a:r>
          </a:p>
          <a:p>
            <a:pPr marL="501015" lvl="1" indent="-201295" eaLnBrk="1" hangingPunct="1">
              <a:lnSpc>
                <a:spcPts val="3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学生（学号，姓名，年龄，性别，系，年级）</a:t>
            </a:r>
            <a:endPar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endParaRPr>
          </a:p>
        </p:txBody>
      </p:sp>
    </p:spTree>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a:t>关系数据模型的数据结构</a:t>
            </a:r>
          </a:p>
        </p:txBody>
      </p:sp>
      <p:sp>
        <p:nvSpPr>
          <p:cNvPr id="150531" name="Rectangle 3"/>
          <p:cNvSpPr>
            <a:spLocks noGrp="1" noChangeArrowheads="1"/>
          </p:cNvSpPr>
          <p:nvPr>
            <p:ph sz="quarter" idx="10"/>
          </p:nvPr>
        </p:nvSpPr>
        <p:spPr bwMode="auto"/>
        <p:txBody>
          <a:bodyPr>
            <a:spAutoFit/>
          </a:bodyPr>
          <a:lstStyle/>
          <a:p>
            <a:pPr marL="0" indent="0" eaLnBrk="1" hangingPunct="1">
              <a:lnSpc>
                <a:spcPct val="150000"/>
              </a:lnSpc>
              <a:buSzPct val="80000"/>
              <a:buNone/>
              <a:defRPr/>
            </a:pPr>
            <a:r>
              <a:rPr lang="zh-CN" altLang="en-US" dirty="0">
                <a:solidFill>
                  <a:schemeClr val="tx1">
                    <a:lumMod val="50000"/>
                    <a:lumOff val="50000"/>
                  </a:schemeClr>
                </a:solidFill>
              </a:rPr>
              <a:t>例</a:t>
            </a:r>
            <a:r>
              <a:rPr lang="en-US" altLang="zh-CN" dirty="0">
                <a:solidFill>
                  <a:schemeClr val="tx1">
                    <a:lumMod val="50000"/>
                    <a:lumOff val="50000"/>
                  </a:schemeClr>
                </a:solidFill>
              </a:rPr>
              <a:t>1</a:t>
            </a:r>
            <a:r>
              <a:rPr lang="zh-CN" altLang="en-US" dirty="0">
                <a:solidFill>
                  <a:schemeClr val="tx1">
                    <a:lumMod val="50000"/>
                    <a:lumOff val="50000"/>
                  </a:schemeClr>
                </a:solidFill>
              </a:rPr>
              <a:t>：学生、系、系与学生之间的一对多联系：</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学生（学号，姓名，年龄，性别，系号，年级）</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系 （系号，系名，办公地点）</a:t>
            </a:r>
          </a:p>
          <a:p>
            <a:pPr marL="0" indent="0" eaLnBrk="1" hangingPunct="1">
              <a:lnSpc>
                <a:spcPct val="150000"/>
              </a:lnSpc>
              <a:buSzPct val="80000"/>
              <a:buNone/>
              <a:defRPr/>
            </a:pPr>
            <a:r>
              <a:rPr lang="zh-CN" altLang="en-US" dirty="0">
                <a:solidFill>
                  <a:schemeClr val="tx1">
                    <a:lumMod val="50000"/>
                    <a:lumOff val="50000"/>
                  </a:schemeClr>
                </a:solidFill>
              </a:rPr>
              <a:t>例</a:t>
            </a:r>
            <a:r>
              <a:rPr lang="en-US" altLang="zh-CN" dirty="0">
                <a:solidFill>
                  <a:schemeClr val="tx1">
                    <a:lumMod val="50000"/>
                    <a:lumOff val="50000"/>
                  </a:schemeClr>
                </a:solidFill>
              </a:rPr>
              <a:t>2</a:t>
            </a:r>
            <a:r>
              <a:rPr lang="zh-CN" altLang="en-US" dirty="0">
                <a:solidFill>
                  <a:schemeClr val="tx1">
                    <a:lumMod val="50000"/>
                    <a:lumOff val="50000"/>
                  </a:schemeClr>
                </a:solidFill>
              </a:rPr>
              <a:t>：系、系主任、系与系主任间的一对一联系</a:t>
            </a:r>
          </a:p>
          <a:p>
            <a:pPr marL="0" indent="0" eaLnBrk="1" hangingPunct="1">
              <a:lnSpc>
                <a:spcPct val="150000"/>
              </a:lnSpc>
              <a:buSzPct val="80000"/>
              <a:buNone/>
              <a:defRPr/>
            </a:pPr>
            <a:r>
              <a:rPr lang="zh-CN" altLang="en-US" dirty="0">
                <a:solidFill>
                  <a:schemeClr val="tx1">
                    <a:lumMod val="50000"/>
                    <a:lumOff val="50000"/>
                  </a:schemeClr>
                </a:solidFill>
              </a:rPr>
              <a:t>例</a:t>
            </a:r>
            <a:r>
              <a:rPr lang="en-US" altLang="zh-CN" dirty="0">
                <a:solidFill>
                  <a:schemeClr val="tx1">
                    <a:lumMod val="50000"/>
                    <a:lumOff val="50000"/>
                  </a:schemeClr>
                </a:solidFill>
              </a:rPr>
              <a:t>3</a:t>
            </a:r>
            <a:r>
              <a:rPr lang="zh-CN" altLang="en-US" dirty="0">
                <a:solidFill>
                  <a:schemeClr val="tx1">
                    <a:lumMod val="50000"/>
                    <a:lumOff val="50000"/>
                  </a:schemeClr>
                </a:solidFill>
              </a:rPr>
              <a:t>：学生、课程、学生与课程之间的多对多联系： </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学生（学号，姓名，年龄，性别，系号，年级）</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课程（课程号，课程名，学分）</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选修（学号，课程号，成绩）</a:t>
            </a:r>
          </a:p>
        </p:txBody>
      </p:sp>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a:t>关系数据模型的数据结构</a:t>
            </a:r>
          </a:p>
        </p:txBody>
      </p:sp>
      <p:sp>
        <p:nvSpPr>
          <p:cNvPr id="151555" name="Rectangle 3"/>
          <p:cNvSpPr>
            <a:spLocks noGrp="1" noChangeArrowheads="1"/>
          </p:cNvSpPr>
          <p:nvPr>
            <p:ph sz="quarter" idx="10"/>
          </p:nvPr>
        </p:nvSpPr>
        <p:spPr bwMode="auto">
          <a:xfrm>
            <a:off x="687512" y="769938"/>
            <a:ext cx="9168449" cy="1761188"/>
          </a:xfrm>
        </p:spPr>
        <p:txBody>
          <a:bodyPr>
            <a:spAutoFit/>
          </a:bodyPr>
          <a:lstStyle/>
          <a:p>
            <a:pPr marL="317500" indent="-317500" eaLnBrk="1" hangingPunct="1">
              <a:lnSpc>
                <a:spcPct val="150000"/>
              </a:lnSpc>
              <a:buSzPct val="80000"/>
              <a:defRPr/>
            </a:pPr>
            <a:r>
              <a:rPr lang="zh-CN" altLang="en-US" dirty="0">
                <a:solidFill>
                  <a:schemeClr val="tx1">
                    <a:lumMod val="50000"/>
                    <a:lumOff val="50000"/>
                  </a:schemeClr>
                </a:solidFill>
              </a:rPr>
              <a:t>关系必须是规范化的，满足一定的规范条件</a:t>
            </a:r>
            <a:endParaRPr lang="en-US" altLang="zh-CN" dirty="0">
              <a:solidFill>
                <a:schemeClr val="tx1">
                  <a:lumMod val="50000"/>
                  <a:lumOff val="50000"/>
                </a:schemeClr>
              </a:solidFill>
            </a:endParaRPr>
          </a:p>
          <a:p>
            <a:pPr marL="317500" indent="-317500" eaLnBrk="1" hangingPunct="1">
              <a:lnSpc>
                <a:spcPct val="150000"/>
              </a:lnSpc>
              <a:buSzPct val="80000"/>
              <a:defRPr/>
            </a:pPr>
            <a:r>
              <a:rPr lang="zh-CN" altLang="en-US" dirty="0">
                <a:solidFill>
                  <a:schemeClr val="tx1">
                    <a:lumMod val="50000"/>
                    <a:lumOff val="50000"/>
                  </a:schemeClr>
                </a:solidFill>
              </a:rPr>
              <a:t>最基本的规范条件：</a:t>
            </a:r>
            <a:r>
              <a:rPr lang="zh-CN" altLang="en-US" dirty="0">
                <a:solidFill>
                  <a:srgbClr val="FF0000"/>
                </a:solidFill>
              </a:rPr>
              <a:t>关系的每一个分量必须是一个不可分的数据项</a:t>
            </a:r>
            <a:endParaRPr lang="zh-CN" altLang="en-US" dirty="0">
              <a:solidFill>
                <a:schemeClr val="tx1">
                  <a:lumMod val="50000"/>
                  <a:lumOff val="50000"/>
                </a:schemeClr>
              </a:solidFill>
            </a:endParaRPr>
          </a:p>
          <a:p>
            <a:pPr marL="317500" indent="-317500" eaLnBrk="1" hangingPunct="1">
              <a:lnSpc>
                <a:spcPct val="150000"/>
              </a:lnSpc>
              <a:buSzPct val="80000"/>
              <a:defRPr/>
            </a:pPr>
            <a:endParaRPr lang="en-US" altLang="zh-CN" dirty="0">
              <a:solidFill>
                <a:schemeClr val="tx1">
                  <a:lumMod val="50000"/>
                  <a:lumOff val="50000"/>
                </a:schemeClr>
              </a:solidFill>
            </a:endParaRPr>
          </a:p>
        </p:txBody>
      </p:sp>
      <p:pic>
        <p:nvPicPr>
          <p:cNvPr id="109572"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584" y="2065412"/>
            <a:ext cx="6320013" cy="3494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a:t>关系模型的数据操作</a:t>
            </a:r>
          </a:p>
        </p:txBody>
      </p:sp>
      <p:sp>
        <p:nvSpPr>
          <p:cNvPr id="152579" name="Rectangle 3"/>
          <p:cNvSpPr>
            <a:spLocks noGrp="1" noChangeArrowheads="1"/>
          </p:cNvSpPr>
          <p:nvPr>
            <p:ph sz="quarter" idx="10"/>
          </p:nvPr>
        </p:nvSpPr>
        <p:spPr bwMode="auto">
          <a:xfrm>
            <a:off x="687513" y="769938"/>
            <a:ext cx="9076614" cy="2776850"/>
          </a:xfrm>
        </p:spPr>
        <p:txBody>
          <a:bodyPr wrap="square">
            <a:spAutoFit/>
          </a:bodyPr>
          <a:lstStyle/>
          <a:p>
            <a:pPr marL="317500" indent="-317500" eaLnBrk="1" hangingPunct="1">
              <a:lnSpc>
                <a:spcPct val="150000"/>
              </a:lnSpc>
              <a:buSzPct val="80000"/>
              <a:defRPr/>
            </a:pPr>
            <a:r>
              <a:rPr lang="zh-CN" altLang="en-US" dirty="0">
                <a:solidFill>
                  <a:schemeClr val="tx1">
                    <a:lumMod val="50000"/>
                    <a:lumOff val="50000"/>
                  </a:schemeClr>
                </a:solidFill>
              </a:rPr>
              <a:t>查询、插入、删除、更新</a:t>
            </a:r>
          </a:p>
          <a:p>
            <a:pPr marL="317500" indent="-317500" eaLnBrk="1" hangingPunct="1">
              <a:lnSpc>
                <a:spcPct val="150000"/>
              </a:lnSpc>
              <a:buSzPct val="80000"/>
              <a:defRPr/>
            </a:pPr>
            <a:r>
              <a:rPr lang="zh-CN" altLang="en-US" dirty="0">
                <a:solidFill>
                  <a:schemeClr val="tx1">
                    <a:lumMod val="50000"/>
                    <a:lumOff val="50000"/>
                  </a:schemeClr>
                </a:solidFill>
              </a:rPr>
              <a:t>数据操作是集合操作，操作对象和操作结果都是关系，即若干元组的集合</a:t>
            </a:r>
          </a:p>
          <a:p>
            <a:pPr marL="317500" indent="-317500" eaLnBrk="1" hangingPunct="1">
              <a:lnSpc>
                <a:spcPct val="150000"/>
              </a:lnSpc>
              <a:buSzPct val="80000"/>
              <a:defRPr/>
            </a:pPr>
            <a:r>
              <a:rPr lang="zh-CN" altLang="en-US" dirty="0">
                <a:solidFill>
                  <a:schemeClr val="tx1">
                    <a:lumMod val="50000"/>
                    <a:lumOff val="50000"/>
                  </a:schemeClr>
                </a:solidFill>
                <a:highlight>
                  <a:srgbClr val="FFFF00"/>
                </a:highlight>
              </a:rPr>
              <a:t>存取路径对用户隐蔽</a:t>
            </a:r>
            <a:r>
              <a:rPr lang="zh-CN" altLang="en-US" dirty="0">
                <a:solidFill>
                  <a:schemeClr val="tx1">
                    <a:lumMod val="50000"/>
                    <a:lumOff val="50000"/>
                  </a:schemeClr>
                </a:solidFill>
              </a:rPr>
              <a:t>，用户只要指出“干什么”，不必详细说明“怎么干”</a:t>
            </a:r>
          </a:p>
        </p:txBody>
      </p:sp>
    </p:spTree>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5" descr="See the source imag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13919" y="2281436"/>
            <a:ext cx="3582459" cy="261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9"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a:t>关系模型的完整性约束</a:t>
            </a:r>
          </a:p>
        </p:txBody>
      </p:sp>
      <p:sp>
        <p:nvSpPr>
          <p:cNvPr id="153603" name="Rectangle 3"/>
          <p:cNvSpPr>
            <a:spLocks noGrp="1" noChangeArrowheads="1"/>
          </p:cNvSpPr>
          <p:nvPr>
            <p:ph sz="quarter" idx="10"/>
          </p:nvPr>
        </p:nvSpPr>
        <p:spPr bwMode="auto">
          <a:xfrm>
            <a:off x="687513" y="769938"/>
            <a:ext cx="4680520" cy="4391651"/>
          </a:xfrm>
        </p:spPr>
        <p:txBody>
          <a:bodyPr wrap="square">
            <a:spAutoFit/>
          </a:bodyPr>
          <a:lstStyle/>
          <a:p>
            <a:pPr marL="317500" indent="-317500" eaLnBrk="1" hangingPunct="1">
              <a:lnSpc>
                <a:spcPct val="150000"/>
              </a:lnSpc>
              <a:buSzPct val="80000"/>
              <a:defRPr/>
            </a:pPr>
            <a:r>
              <a:rPr lang="zh-CN" altLang="en-US" dirty="0">
                <a:solidFill>
                  <a:schemeClr val="tx1">
                    <a:lumMod val="50000"/>
                    <a:lumOff val="50000"/>
                  </a:schemeClr>
                </a:solidFill>
                <a:highlight>
                  <a:srgbClr val="FFFF00"/>
                </a:highlight>
              </a:rPr>
              <a:t>实体完整性</a:t>
            </a:r>
            <a:endParaRPr lang="en-US" altLang="zh-CN" dirty="0">
              <a:solidFill>
                <a:schemeClr val="tx1">
                  <a:lumMod val="50000"/>
                  <a:lumOff val="50000"/>
                </a:schemeClr>
              </a:solidFill>
              <a:highlight>
                <a:srgbClr val="FFFF00"/>
              </a:highlight>
            </a:endParaRPr>
          </a:p>
          <a:p>
            <a:pPr marL="617220" lvl="1" indent="-317500" eaLnBrk="1" hangingPunct="1">
              <a:lnSpc>
                <a:spcPct val="150000"/>
              </a:lnSpc>
              <a:buSzPct val="100000"/>
              <a:buFont typeface="微软雅黑" panose="020B0503020204020204" pitchFamily="34" charset="-122"/>
              <a:buChar char="─"/>
              <a:defRPr/>
            </a:pPr>
            <a:r>
              <a:rPr lang="zh-CN" altLang="en-US" sz="1780" dirty="0">
                <a:solidFill>
                  <a:schemeClr val="tx1">
                    <a:lumMod val="50000"/>
                    <a:lumOff val="50000"/>
                  </a:schemeClr>
                </a:solidFill>
                <a:latin typeface="华文中宋" panose="02010600040101010101" pitchFamily="2" charset="-122"/>
                <a:ea typeface="华文中宋" panose="02010600040101010101" pitchFamily="2" charset="-122"/>
              </a:rPr>
              <a:t>一个关系对应现实世界中一个实体集。现实世界中的实体是可以相互区分、识别的，也即它们应具有某种唯一性标识</a:t>
            </a:r>
          </a:p>
          <a:p>
            <a:pPr marL="317500" indent="-317500" eaLnBrk="1" hangingPunct="1">
              <a:lnSpc>
                <a:spcPct val="150000"/>
              </a:lnSpc>
              <a:buSzPct val="80000"/>
              <a:defRPr/>
            </a:pPr>
            <a:r>
              <a:rPr lang="zh-CN" altLang="en-US" dirty="0">
                <a:solidFill>
                  <a:schemeClr val="tx1">
                    <a:lumMod val="50000"/>
                    <a:lumOff val="50000"/>
                  </a:schemeClr>
                </a:solidFill>
                <a:highlight>
                  <a:srgbClr val="FFFF00"/>
                </a:highlight>
              </a:rPr>
              <a:t>引用完整性</a:t>
            </a:r>
            <a:endParaRPr lang="en-US" altLang="zh-CN" dirty="0">
              <a:solidFill>
                <a:schemeClr val="tx1">
                  <a:lumMod val="50000"/>
                  <a:lumOff val="50000"/>
                </a:schemeClr>
              </a:solidFill>
              <a:highlight>
                <a:srgbClr val="FFFF00"/>
              </a:highlight>
            </a:endParaRPr>
          </a:p>
          <a:p>
            <a:pPr marL="617220" lvl="1" indent="-317500" eaLnBrk="1" hangingPunct="1">
              <a:lnSpc>
                <a:spcPct val="150000"/>
              </a:lnSpc>
              <a:buSzPct val="100000"/>
              <a:buFont typeface="微软雅黑" panose="020B0503020204020204" pitchFamily="34" charset="-122"/>
              <a:buChar char="─"/>
              <a:defRPr/>
            </a:pPr>
            <a:r>
              <a:rPr lang="zh-CN" altLang="en-US" sz="1780" dirty="0">
                <a:solidFill>
                  <a:schemeClr val="tx1">
                    <a:lumMod val="50000"/>
                    <a:lumOff val="50000"/>
                  </a:schemeClr>
                </a:solidFill>
                <a:latin typeface="华文中宋" panose="02010600040101010101" pitchFamily="2" charset="-122"/>
                <a:ea typeface="华文中宋" panose="02010600040101010101" pitchFamily="2" charset="-122"/>
              </a:rPr>
              <a:t>建立关系之间联系的主关键字与外部关键字引用的约束条件</a:t>
            </a:r>
            <a:endParaRPr lang="en-US" altLang="zh-CN" sz="1780" dirty="0">
              <a:solidFill>
                <a:schemeClr val="tx1">
                  <a:lumMod val="50000"/>
                  <a:lumOff val="50000"/>
                </a:schemeClr>
              </a:solidFill>
              <a:latin typeface="华文中宋" panose="02010600040101010101" pitchFamily="2" charset="-122"/>
              <a:ea typeface="华文中宋" panose="02010600040101010101" pitchFamily="2" charset="-122"/>
            </a:endParaRPr>
          </a:p>
          <a:p>
            <a:pPr marL="317500" indent="-317500" eaLnBrk="1" hangingPunct="1">
              <a:lnSpc>
                <a:spcPct val="150000"/>
              </a:lnSpc>
              <a:buSzPct val="80000"/>
              <a:defRPr/>
            </a:pPr>
            <a:r>
              <a:rPr lang="zh-CN" altLang="en-US" dirty="0">
                <a:solidFill>
                  <a:schemeClr val="tx1">
                    <a:lumMod val="50000"/>
                    <a:lumOff val="50000"/>
                  </a:schemeClr>
                </a:solidFill>
                <a:highlight>
                  <a:srgbClr val="FFFF00"/>
                </a:highlight>
              </a:rPr>
              <a:t>域完整性</a:t>
            </a:r>
            <a:endParaRPr lang="en-US" altLang="zh-CN" dirty="0">
              <a:solidFill>
                <a:schemeClr val="tx1">
                  <a:lumMod val="50000"/>
                  <a:lumOff val="50000"/>
                </a:schemeClr>
              </a:solidFill>
              <a:highlight>
                <a:srgbClr val="FFFF00"/>
              </a:highlight>
            </a:endParaRPr>
          </a:p>
          <a:p>
            <a:pPr marL="619125" lvl="1" indent="-317500" eaLnBrk="1" hangingPunct="1">
              <a:lnSpc>
                <a:spcPct val="150000"/>
              </a:lnSpc>
              <a:buSzPct val="100000"/>
              <a:buFont typeface="微软雅黑" panose="020B0503020204020204" pitchFamily="34" charset="-122"/>
              <a:buChar char="─"/>
              <a:defRPr/>
            </a:pPr>
            <a:r>
              <a:rPr lang="zh-CN" altLang="en-US" sz="1780" dirty="0">
                <a:solidFill>
                  <a:schemeClr val="tx1">
                    <a:lumMod val="50000"/>
                    <a:lumOff val="50000"/>
                  </a:schemeClr>
                </a:solidFill>
                <a:latin typeface="华文中宋" panose="02010600040101010101" pitchFamily="2" charset="-122"/>
                <a:ea typeface="华文中宋" panose="02010600040101010101" pitchFamily="2" charset="-122"/>
              </a:rPr>
              <a:t>对属性的取值做强制性约束</a:t>
            </a:r>
            <a:endParaRPr lang="en-US" altLang="zh-CN" sz="1780" dirty="0">
              <a:solidFill>
                <a:schemeClr val="tx1">
                  <a:lumMod val="50000"/>
                  <a:lumOff val="50000"/>
                </a:schemeClr>
              </a:solidFill>
              <a:latin typeface="华文中宋" panose="02010600040101010101" pitchFamily="2" charset="-122"/>
              <a:ea typeface="华文中宋" panose="02010600040101010101" pitchFamily="2" charset="-122"/>
            </a:endParaRPr>
          </a:p>
        </p:txBody>
      </p:sp>
    </p:spTree>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a:t>关系模型的存储结构</a:t>
            </a:r>
          </a:p>
        </p:txBody>
      </p:sp>
      <p:sp>
        <p:nvSpPr>
          <p:cNvPr id="154627" name="Rectangle 3"/>
          <p:cNvSpPr>
            <a:spLocks noGrp="1" noChangeArrowheads="1"/>
          </p:cNvSpPr>
          <p:nvPr>
            <p:ph sz="quarter" idx="10"/>
          </p:nvPr>
        </p:nvSpPr>
        <p:spPr bwMode="auto"/>
        <p:txBody>
          <a:bodyPr>
            <a:spAutoFit/>
          </a:bodyPr>
          <a:lstStyle/>
          <a:p>
            <a:pPr marL="317500" indent="-317500" eaLnBrk="1" hangingPunct="1">
              <a:lnSpc>
                <a:spcPct val="150000"/>
              </a:lnSpc>
              <a:buSzPct val="80000"/>
              <a:defRPr/>
            </a:pPr>
            <a:r>
              <a:rPr lang="zh-CN" altLang="en-US" dirty="0">
                <a:solidFill>
                  <a:schemeClr val="tx1">
                    <a:lumMod val="50000"/>
                    <a:lumOff val="50000"/>
                  </a:schemeClr>
                </a:solidFill>
              </a:rPr>
              <a:t>表以文件形式存储</a:t>
            </a:r>
          </a:p>
          <a:p>
            <a:pPr marL="317500" indent="-317500" eaLnBrk="1" hangingPunct="1">
              <a:lnSpc>
                <a:spcPct val="150000"/>
              </a:lnSpc>
              <a:buSzPct val="80000"/>
              <a:defRPr/>
            </a:pPr>
            <a:r>
              <a:rPr lang="zh-CN" altLang="en-US" dirty="0">
                <a:solidFill>
                  <a:schemeClr val="tx1">
                    <a:lumMod val="50000"/>
                    <a:lumOff val="50000"/>
                  </a:schemeClr>
                </a:solidFill>
              </a:rPr>
              <a:t>有的</a:t>
            </a:r>
            <a:r>
              <a:rPr lang="en-US" altLang="zh-CN" dirty="0">
                <a:solidFill>
                  <a:schemeClr val="tx1">
                    <a:lumMod val="50000"/>
                    <a:lumOff val="50000"/>
                  </a:schemeClr>
                </a:solidFill>
              </a:rPr>
              <a:t>DBMS</a:t>
            </a:r>
            <a:r>
              <a:rPr lang="zh-CN" altLang="en-US" dirty="0">
                <a:solidFill>
                  <a:schemeClr val="tx1">
                    <a:lumMod val="50000"/>
                    <a:lumOff val="50000"/>
                  </a:schemeClr>
                </a:solidFill>
              </a:rPr>
              <a:t>一个表对应一个操作系统文件</a:t>
            </a:r>
          </a:p>
          <a:p>
            <a:pPr marL="317500" indent="-317500" eaLnBrk="1" hangingPunct="1">
              <a:lnSpc>
                <a:spcPct val="150000"/>
              </a:lnSpc>
              <a:buSzPct val="80000"/>
              <a:defRPr/>
            </a:pPr>
            <a:r>
              <a:rPr lang="zh-CN" altLang="en-US" dirty="0">
                <a:solidFill>
                  <a:schemeClr val="tx1">
                    <a:lumMod val="50000"/>
                    <a:lumOff val="50000"/>
                  </a:schemeClr>
                </a:solidFill>
              </a:rPr>
              <a:t>有的</a:t>
            </a:r>
            <a:r>
              <a:rPr lang="en-US" altLang="zh-CN" dirty="0">
                <a:solidFill>
                  <a:schemeClr val="tx1">
                    <a:lumMod val="50000"/>
                    <a:lumOff val="50000"/>
                  </a:schemeClr>
                </a:solidFill>
              </a:rPr>
              <a:t>DBMS</a:t>
            </a:r>
            <a:r>
              <a:rPr lang="zh-CN" altLang="en-US" dirty="0">
                <a:solidFill>
                  <a:schemeClr val="tx1">
                    <a:lumMod val="50000"/>
                    <a:lumOff val="50000"/>
                  </a:schemeClr>
                </a:solidFill>
              </a:rPr>
              <a:t>自己设计文件结构</a:t>
            </a:r>
          </a:p>
        </p:txBody>
      </p:sp>
      <p:grpSp>
        <p:nvGrpSpPr>
          <p:cNvPr id="5" name="组合 4"/>
          <p:cNvGrpSpPr/>
          <p:nvPr/>
        </p:nvGrpSpPr>
        <p:grpSpPr>
          <a:xfrm>
            <a:off x="5800080" y="2714578"/>
            <a:ext cx="3545417" cy="3000422"/>
            <a:chOff x="5800080" y="2714578"/>
            <a:chExt cx="3545417" cy="3000422"/>
          </a:xfrm>
        </p:grpSpPr>
        <p:pic>
          <p:nvPicPr>
            <p:cNvPr id="1126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0080" y="2859264"/>
              <a:ext cx="3545417" cy="2855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图片 1"/>
            <p:cNvPicPr>
              <a:picLocks noChangeAspect="1"/>
            </p:cNvPicPr>
            <p:nvPr/>
          </p:nvPicPr>
          <p:blipFill>
            <a:blip r:embed="rId3"/>
            <a:stretch>
              <a:fillRect/>
            </a:stretch>
          </p:blipFill>
          <p:spPr>
            <a:xfrm>
              <a:off x="6880200" y="2714578"/>
              <a:ext cx="502964" cy="274344"/>
            </a:xfrm>
            <a:prstGeom prst="rect">
              <a:avLst/>
            </a:prstGeom>
          </p:spPr>
        </p:pic>
      </p:grpSp>
      <p:grpSp>
        <p:nvGrpSpPr>
          <p:cNvPr id="4" name="组合 3"/>
          <p:cNvGrpSpPr/>
          <p:nvPr/>
        </p:nvGrpSpPr>
        <p:grpSpPr>
          <a:xfrm>
            <a:off x="1983656" y="2531760"/>
            <a:ext cx="3262020" cy="3183240"/>
            <a:chOff x="1983656" y="2531760"/>
            <a:chExt cx="3262020" cy="3183240"/>
          </a:xfrm>
        </p:grpSpPr>
        <p:pic>
          <p:nvPicPr>
            <p:cNvPr id="1126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3656" y="2562930"/>
              <a:ext cx="3159124" cy="3152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图片 2"/>
            <p:cNvPicPr>
              <a:picLocks noChangeAspect="1"/>
            </p:cNvPicPr>
            <p:nvPr/>
          </p:nvPicPr>
          <p:blipFill>
            <a:blip r:embed="rId5"/>
            <a:stretch>
              <a:fillRect/>
            </a:stretch>
          </p:blipFill>
          <p:spPr>
            <a:xfrm>
              <a:off x="4407403" y="2531760"/>
              <a:ext cx="838273" cy="502964"/>
            </a:xfrm>
            <a:prstGeom prst="rect">
              <a:avLst/>
            </a:prstGeom>
          </p:spPr>
        </p:pic>
      </p:grpSp>
    </p:spTree>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dirty="0"/>
              <a:t>关系模型的优缺点</a:t>
            </a:r>
          </a:p>
        </p:txBody>
      </p:sp>
      <p:sp>
        <p:nvSpPr>
          <p:cNvPr id="155651" name="Rectangle 3"/>
          <p:cNvSpPr>
            <a:spLocks noGrp="1" noChangeArrowheads="1"/>
          </p:cNvSpPr>
          <p:nvPr>
            <p:ph sz="quarter" idx="10"/>
          </p:nvPr>
        </p:nvSpPr>
        <p:spPr bwMode="auto"/>
        <p:txBody>
          <a:bodyPr>
            <a:spAutoFit/>
          </a:bodyPr>
          <a:lstStyle/>
          <a:p>
            <a:pPr marL="317500" indent="-317500" eaLnBrk="1" hangingPunct="1">
              <a:lnSpc>
                <a:spcPts val="2555"/>
              </a:lnSpc>
              <a:buSzPct val="80000"/>
              <a:defRPr/>
            </a:pPr>
            <a:r>
              <a:rPr lang="zh-CN" altLang="en-US" dirty="0">
                <a:solidFill>
                  <a:schemeClr val="tx1">
                    <a:lumMod val="50000"/>
                    <a:lumOff val="50000"/>
                  </a:schemeClr>
                </a:solidFill>
              </a:rPr>
              <a:t>优点</a:t>
            </a:r>
          </a:p>
          <a:p>
            <a:pPr marL="501015" lvl="1" indent="-201295" eaLnBrk="1" hangingPunct="1">
              <a:lnSpc>
                <a:spcPts val="2555"/>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建立在严格的数学概念的基础上</a:t>
            </a:r>
          </a:p>
          <a:p>
            <a:pPr marL="501015" lvl="1" indent="-201295" eaLnBrk="1" hangingPunct="1">
              <a:lnSpc>
                <a:spcPts val="2555"/>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概念单一。数据结构简单、清晰，用户易懂易用</a:t>
            </a:r>
          </a:p>
          <a:p>
            <a:pPr marL="501015" lvl="1" indent="-201295" eaLnBrk="1" hangingPunct="1">
              <a:lnSpc>
                <a:spcPts val="2555"/>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实体和各类联系都用关系来表示。对数据的检索结果也是关系</a:t>
            </a:r>
          </a:p>
          <a:p>
            <a:pPr marL="501015" lvl="1" indent="-201295" eaLnBrk="1" hangingPunct="1">
              <a:lnSpc>
                <a:spcPts val="2555"/>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关系模型的存取路径对用户隐藏</a:t>
            </a:r>
          </a:p>
          <a:p>
            <a:pPr marL="501015" lvl="1" indent="-201295" eaLnBrk="1" hangingPunct="1">
              <a:lnSpc>
                <a:spcPts val="2555"/>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具有更高的数据独立性，更好的安全保密性</a:t>
            </a:r>
          </a:p>
          <a:p>
            <a:pPr marL="501015" lvl="1" indent="-201295" eaLnBrk="1" hangingPunct="1">
              <a:lnSpc>
                <a:spcPts val="2555"/>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简化了程序员的工作和数据库开发建立的工作</a:t>
            </a:r>
          </a:p>
          <a:p>
            <a:pPr marL="317500" indent="-317500" eaLnBrk="1" hangingPunct="1">
              <a:lnSpc>
                <a:spcPts val="2555"/>
              </a:lnSpc>
              <a:buSzPct val="80000"/>
              <a:defRPr/>
            </a:pPr>
            <a:r>
              <a:rPr lang="zh-CN" altLang="en-US" dirty="0">
                <a:solidFill>
                  <a:schemeClr val="tx1">
                    <a:lumMod val="50000"/>
                    <a:lumOff val="50000"/>
                  </a:schemeClr>
                </a:solidFill>
              </a:rPr>
              <a:t>缺点</a:t>
            </a:r>
          </a:p>
          <a:p>
            <a:pPr marL="501015" lvl="1" indent="-201295" eaLnBrk="1" hangingPunct="1">
              <a:lnSpc>
                <a:spcPts val="2555"/>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存取路径对用户隐藏导致查询效率往往不如非关系数据模型</a:t>
            </a:r>
          </a:p>
          <a:p>
            <a:pPr marL="501015" lvl="1" indent="-201295" eaLnBrk="1" hangingPunct="1">
              <a:lnSpc>
                <a:spcPts val="2555"/>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为提高性能，必须对用户的查询请求进行优化</a:t>
            </a:r>
          </a:p>
          <a:p>
            <a:pPr marL="501015" lvl="1" indent="-201295" eaLnBrk="1" hangingPunct="1">
              <a:lnSpc>
                <a:spcPts val="2555"/>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增加了开发数据库管理系统的难度</a:t>
            </a:r>
          </a:p>
        </p:txBody>
      </p:sp>
    </p:spTree>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5440040" y="1777380"/>
            <a:ext cx="4176464" cy="2591992"/>
          </a:xfrm>
          <a:prstGeom prst="rect">
            <a:avLst/>
          </a:prstGeom>
        </p:spPr>
        <p:txBody>
          <a:bodyPr wrap="square">
            <a:spAutoFit/>
          </a:bodyPr>
          <a:lstStyle/>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01 </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前言</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02</a:t>
            </a:r>
            <a:r>
              <a:rPr lang="en-US" altLang="zh-CN" sz="2000" dirty="0">
                <a:solidFill>
                  <a:srgbClr val="002060"/>
                </a:solidFill>
                <a:latin typeface="微软雅黑" panose="020B0503020204020204" pitchFamily="34" charset="-122"/>
                <a:ea typeface="微软雅黑" panose="020B0503020204020204" pitchFamily="34" charset="-122"/>
              </a:rPr>
              <a:t> </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数据库系统概述</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03</a:t>
            </a:r>
            <a:r>
              <a:rPr lang="en-US" altLang="zh-CN" sz="2000" b="1" dirty="0">
                <a:solidFill>
                  <a:schemeClr val="accent5">
                    <a:lumMod val="7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数据模型</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04</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数据库系统结构</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05</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数据库系统组成</a:t>
            </a:r>
            <a:endParaRPr lang="zh-CN" altLang="en-US" sz="2000" dirty="0">
              <a:solidFill>
                <a:schemeClr val="tx1">
                  <a:lumMod val="95000"/>
                  <a:lumOff val="5000"/>
                </a:schemeClr>
              </a:solidFill>
            </a:endParaRPr>
          </a:p>
        </p:txBody>
      </p:sp>
      <p:cxnSp>
        <p:nvCxnSpPr>
          <p:cNvPr id="18" name="直接连接符 17"/>
          <p:cNvCxnSpPr/>
          <p:nvPr/>
        </p:nvCxnSpPr>
        <p:spPr>
          <a:xfrm>
            <a:off x="5559754" y="3801555"/>
            <a:ext cx="3123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4"/>
          <p:cNvSpPr/>
          <p:nvPr/>
        </p:nvSpPr>
        <p:spPr>
          <a:xfrm>
            <a:off x="0" y="685851"/>
            <a:ext cx="10160000" cy="2184730"/>
          </a:xfrm>
          <a:prstGeom prst="rect">
            <a:avLst/>
          </a:prstGeom>
          <a:solidFill>
            <a:srgbClr val="3B96D3"/>
          </a:solidFill>
          <a:ln w="12700" cap="flat" cmpd="sng" algn="ctr">
            <a:noFill/>
            <a:prstDash val="solid"/>
            <a:miter lim="800000"/>
          </a:ln>
          <a:effectLst/>
        </p:spPr>
        <p:txBody>
          <a:bodyPr rtlCol="0" anchor="ctr"/>
          <a:lstStyle/>
          <a:p>
            <a:pPr algn="ctr"/>
            <a:endParaRPr lang="id-ID" kern="0" dirty="0">
              <a:solidFill>
                <a:srgbClr val="F6F8F8"/>
              </a:solidFill>
              <a:latin typeface="Lato Light"/>
            </a:endParaRPr>
          </a:p>
        </p:txBody>
      </p:sp>
      <p:sp>
        <p:nvSpPr>
          <p:cNvPr id="47" name="矩形 46"/>
          <p:cNvSpPr/>
          <p:nvPr/>
        </p:nvSpPr>
        <p:spPr>
          <a:xfrm>
            <a:off x="0" y="2885188"/>
            <a:ext cx="10160000" cy="2821998"/>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452" name="Rectangle 4"/>
          <p:cNvSpPr>
            <a:spLocks noChangeArrowheads="1"/>
          </p:cNvSpPr>
          <p:nvPr/>
        </p:nvSpPr>
        <p:spPr bwMode="auto">
          <a:xfrm>
            <a:off x="6016104" y="2987319"/>
            <a:ext cx="3744411" cy="253109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593" tIns="50797" rIns="101593" bIns="50797">
            <a:normAutofit/>
          </a:bodyPr>
          <a:lstStyle>
            <a:lvl1pPr marL="342900" indent="-342900"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marL="296545" indent="-296545" defTabSz="762000">
              <a:lnSpc>
                <a:spcPct val="150000"/>
              </a:lnSpc>
              <a:spcBef>
                <a:spcPts val="835"/>
              </a:spcBef>
              <a:buClr>
                <a:schemeClr val="tx1">
                  <a:lumMod val="50000"/>
                  <a:lumOff val="50000"/>
                </a:schemeClr>
              </a:buClr>
              <a:buSzPct val="100000"/>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三级模式结构</a:t>
            </a:r>
            <a:endParaRPr lang="en-US" altLang="zh-CN" sz="1800" dirty="0">
              <a:latin typeface="微软雅黑" panose="020B0503020204020204" pitchFamily="34" charset="-122"/>
              <a:ea typeface="微软雅黑" panose="020B0503020204020204" pitchFamily="34" charset="-122"/>
            </a:endParaRPr>
          </a:p>
        </p:txBody>
      </p:sp>
      <p:sp>
        <p:nvSpPr>
          <p:cNvPr id="26626" name="Rectangle 2"/>
          <p:cNvSpPr>
            <a:spLocks noGrp="1" noChangeArrowheads="1"/>
          </p:cNvSpPr>
          <p:nvPr>
            <p:ph type="title"/>
          </p:nvPr>
        </p:nvSpPr>
        <p:spPr bwMode="auto">
          <a:xfrm>
            <a:off x="719765" y="120859"/>
            <a:ext cx="9136196" cy="49038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spAutoFit/>
          </a:bodyPr>
          <a:lstStyle/>
          <a:p>
            <a:pPr eaLnBrk="1" hangingPunct="1"/>
            <a:r>
              <a:rPr lang="zh-CN" altLang="en-US" dirty="0"/>
              <a:t>数据库系统结构</a:t>
            </a:r>
            <a:endParaRPr dirty="0"/>
          </a:p>
        </p:txBody>
      </p:sp>
      <p:sp>
        <p:nvSpPr>
          <p:cNvPr id="360451" name="Rectangle 3"/>
          <p:cNvSpPr>
            <a:spLocks noGrp="1" noChangeArrowheads="1"/>
          </p:cNvSpPr>
          <p:nvPr>
            <p:ph sz="quarter" idx="10"/>
          </p:nvPr>
        </p:nvSpPr>
        <p:spPr bwMode="auto">
          <a:xfrm>
            <a:off x="503896" y="2988534"/>
            <a:ext cx="4434394" cy="25298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3" tIns="50797" rIns="101593" bIns="50797">
            <a:noAutofit/>
          </a:bodyPr>
          <a:lstStyle/>
          <a:p>
            <a:pPr>
              <a:lnSpc>
                <a:spcPct val="150000"/>
              </a:lnSpc>
              <a:buClr>
                <a:schemeClr val="tx1">
                  <a:lumMod val="50000"/>
                  <a:lumOff val="50000"/>
                </a:schemeClr>
              </a:buClr>
              <a:buSzPct val="100000"/>
              <a:defRPr/>
            </a:pPr>
            <a:r>
              <a:rPr lang="zh-CN" altLang="en-US" sz="1800" b="0" dirty="0">
                <a:solidFill>
                  <a:schemeClr val="tx1"/>
                </a:solidFill>
              </a:rPr>
              <a:t>单用户结构</a:t>
            </a:r>
          </a:p>
          <a:p>
            <a:pPr>
              <a:lnSpc>
                <a:spcPct val="150000"/>
              </a:lnSpc>
              <a:buClr>
                <a:schemeClr val="tx1">
                  <a:lumMod val="50000"/>
                  <a:lumOff val="50000"/>
                </a:schemeClr>
              </a:buClr>
              <a:buSzPct val="100000"/>
              <a:defRPr/>
            </a:pPr>
            <a:r>
              <a:rPr lang="zh-CN" altLang="en-US" sz="1800" b="0" dirty="0">
                <a:solidFill>
                  <a:schemeClr val="tx1"/>
                </a:solidFill>
              </a:rPr>
              <a:t>主从式结构</a:t>
            </a:r>
          </a:p>
          <a:p>
            <a:pPr>
              <a:lnSpc>
                <a:spcPct val="150000"/>
              </a:lnSpc>
              <a:buClr>
                <a:schemeClr val="tx1">
                  <a:lumMod val="50000"/>
                  <a:lumOff val="50000"/>
                </a:schemeClr>
              </a:buClr>
              <a:buSzPct val="100000"/>
              <a:defRPr/>
            </a:pPr>
            <a:r>
              <a:rPr lang="zh-CN" altLang="en-US" sz="1800" b="0" dirty="0">
                <a:solidFill>
                  <a:schemeClr val="tx1"/>
                </a:solidFill>
              </a:rPr>
              <a:t>分布式结构</a:t>
            </a:r>
          </a:p>
          <a:p>
            <a:pPr>
              <a:lnSpc>
                <a:spcPct val="150000"/>
              </a:lnSpc>
              <a:buClr>
                <a:schemeClr val="tx1">
                  <a:lumMod val="50000"/>
                  <a:lumOff val="50000"/>
                </a:schemeClr>
              </a:buClr>
              <a:buSzPct val="100000"/>
              <a:defRPr/>
            </a:pPr>
            <a:r>
              <a:rPr lang="zh-CN" altLang="en-US" sz="1800" b="0" dirty="0">
                <a:solidFill>
                  <a:schemeClr val="tx1"/>
                </a:solidFill>
              </a:rPr>
              <a:t>客户／服务器</a:t>
            </a:r>
          </a:p>
          <a:p>
            <a:pPr>
              <a:lnSpc>
                <a:spcPct val="150000"/>
              </a:lnSpc>
              <a:buClr>
                <a:schemeClr val="tx1">
                  <a:lumMod val="50000"/>
                  <a:lumOff val="50000"/>
                </a:schemeClr>
              </a:buClr>
              <a:buSzPct val="100000"/>
              <a:defRPr/>
            </a:pPr>
            <a:r>
              <a:rPr lang="zh-CN" altLang="en-US" sz="1800" b="0" dirty="0">
                <a:solidFill>
                  <a:schemeClr val="tx1"/>
                </a:solidFill>
              </a:rPr>
              <a:t>浏览器／应用服务器／数据库服务器</a:t>
            </a:r>
          </a:p>
        </p:txBody>
      </p:sp>
      <p:sp>
        <p:nvSpPr>
          <p:cNvPr id="24" name="TextBox 22"/>
          <p:cNvSpPr txBox="1"/>
          <p:nvPr/>
        </p:nvSpPr>
        <p:spPr>
          <a:xfrm>
            <a:off x="1243832" y="1129308"/>
            <a:ext cx="2339103" cy="461665"/>
          </a:xfrm>
          <a:prstGeom prst="rect">
            <a:avLst/>
          </a:prstGeom>
          <a:noFill/>
        </p:spPr>
        <p:txBody>
          <a:bodyPr wrap="non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从最终用户角度</a:t>
            </a:r>
            <a:endParaRPr lang="id-ID" sz="2400" b="1" dirty="0">
              <a:solidFill>
                <a:schemeClr val="bg1"/>
              </a:solidFill>
              <a:latin typeface="微软雅黑" panose="020B0503020204020204" pitchFamily="34" charset="-122"/>
              <a:ea typeface="微软雅黑" panose="020B0503020204020204" pitchFamily="34" charset="-122"/>
            </a:endParaRPr>
          </a:p>
        </p:txBody>
      </p:sp>
      <p:cxnSp>
        <p:nvCxnSpPr>
          <p:cNvPr id="25" name="Straight Connector 23"/>
          <p:cNvCxnSpPr/>
          <p:nvPr/>
        </p:nvCxnSpPr>
        <p:spPr>
          <a:xfrm>
            <a:off x="5224016" y="685851"/>
            <a:ext cx="0" cy="29484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5"/>
          <p:cNvCxnSpPr/>
          <p:nvPr/>
        </p:nvCxnSpPr>
        <p:spPr>
          <a:xfrm>
            <a:off x="5221697" y="2862744"/>
            <a:ext cx="0" cy="28575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22"/>
          <p:cNvSpPr txBox="1"/>
          <p:nvPr/>
        </p:nvSpPr>
        <p:spPr>
          <a:xfrm>
            <a:off x="6655955" y="1129307"/>
            <a:ext cx="2339103" cy="461665"/>
          </a:xfrm>
          <a:prstGeom prst="rect">
            <a:avLst/>
          </a:prstGeom>
          <a:noFill/>
        </p:spPr>
        <p:txBody>
          <a:bodyPr wrap="none" rtlCol="0">
            <a:spAutoFit/>
          </a:bodyPr>
          <a:lstStyle/>
          <a:p>
            <a:pPr algn="ctr"/>
            <a:r>
              <a:rPr lang="zh-CN" altLang="en-US" sz="2400" b="1" dirty="0">
                <a:solidFill>
                  <a:schemeClr val="bg2"/>
                </a:solidFill>
                <a:latin typeface="微软雅黑" panose="020B0503020204020204" pitchFamily="34" charset="-122"/>
                <a:ea typeface="微软雅黑" panose="020B0503020204020204" pitchFamily="34" charset="-122"/>
              </a:rPr>
              <a:t>从系统管理角度</a:t>
            </a:r>
            <a:endParaRPr lang="id-ID" sz="2400" b="1" dirty="0">
              <a:solidFill>
                <a:schemeClr val="bg2"/>
              </a:solidFill>
              <a:latin typeface="微软雅黑" panose="020B0503020204020204" pitchFamily="34" charset="-122"/>
              <a:ea typeface="微软雅黑" panose="020B0503020204020204" pitchFamily="34" charset="-122"/>
            </a:endParaRPr>
          </a:p>
        </p:txBody>
      </p:sp>
      <p:pic>
        <p:nvPicPr>
          <p:cNvPr id="2" name="Picture 2" descr="查看源图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399" y="1339983"/>
            <a:ext cx="1070248" cy="10702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查看源图像"/>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5010" y="1744280"/>
            <a:ext cx="857548" cy="8575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查看源图像"/>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2248" y="1767660"/>
            <a:ext cx="916512" cy="916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512049" y="701576"/>
            <a:ext cx="4647952" cy="5001029"/>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9" name="矩形 8"/>
          <p:cNvSpPr/>
          <p:nvPr/>
        </p:nvSpPr>
        <p:spPr>
          <a:xfrm>
            <a:off x="831528" y="701576"/>
            <a:ext cx="4566397"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lnSpc>
                <a:spcPts val="2900"/>
              </a:lnSpc>
            </a:pPr>
            <a:endParaRPr lang="zh-CN" altLang="en-US" sz="1600" b="1" dirty="0">
              <a:solidFill>
                <a:schemeClr val="tx1">
                  <a:lumMod val="95000"/>
                  <a:lumOff val="5000"/>
                </a:schemeClr>
              </a:solidFill>
            </a:endParaRPr>
          </a:p>
        </p:txBody>
      </p:sp>
      <p:sp>
        <p:nvSpPr>
          <p:cNvPr id="10" name="矩形 9"/>
          <p:cNvSpPr/>
          <p:nvPr/>
        </p:nvSpPr>
        <p:spPr>
          <a:xfrm>
            <a:off x="5397925" y="701576"/>
            <a:ext cx="4762075" cy="50134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54"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lstStyle/>
          <a:p>
            <a:r>
              <a:rPr dirty="0"/>
              <a:t>数据库管理系统</a:t>
            </a:r>
          </a:p>
        </p:txBody>
      </p:sp>
      <p:sp>
        <p:nvSpPr>
          <p:cNvPr id="11" name="Rectangle 3"/>
          <p:cNvSpPr txBox="1">
            <a:spLocks noChangeArrowheads="1"/>
          </p:cNvSpPr>
          <p:nvPr/>
        </p:nvSpPr>
        <p:spPr bwMode="auto">
          <a:xfrm>
            <a:off x="1007486" y="1072177"/>
            <a:ext cx="4288538" cy="4103496"/>
          </a:xfrm>
          <a:prstGeom prst="rect">
            <a:avLst/>
          </a:prstGeom>
        </p:spPr>
        <p:txBody>
          <a:bodyPr wrap="square">
            <a:spAutoFit/>
          </a:bodyPr>
          <a:lstStyle>
            <a:lvl1pPr marL="317500" indent="-317500" defTabSz="762000">
              <a:lnSpc>
                <a:spcPts val="2500"/>
              </a:lnSpc>
              <a:spcBef>
                <a:spcPts val="835"/>
              </a:spcBef>
              <a:buSzPct val="80000"/>
              <a:buFont typeface="Wingdings" panose="05000000000000000000" pitchFamily="2" charset="2"/>
              <a:buChar char="l"/>
              <a:defRPr sz="2000" b="1">
                <a:solidFill>
                  <a:schemeClr val="tx1">
                    <a:lumMod val="50000"/>
                    <a:lumOff val="50000"/>
                  </a:schemeClr>
                </a:solidFill>
                <a:latin typeface="微软雅黑" panose="020B0503020204020204" pitchFamily="34" charset="-122"/>
                <a:ea typeface="微软雅黑" panose="020B0503020204020204" pitchFamily="34" charset="-122"/>
              </a:defRPr>
            </a:lvl1pPr>
            <a:lvl2pPr marL="501015" lvl="1" indent="-201295" defTabSz="762000">
              <a:lnSpc>
                <a:spcPts val="2500"/>
              </a:lnSpc>
              <a:spcBef>
                <a:spcPts val="415"/>
              </a:spcBef>
              <a:buSzPct val="100000"/>
              <a:buFont typeface="Arial" panose="020B0604020202020204" pitchFamily="34" charset="0"/>
              <a:buChar char="-"/>
              <a:defRPr sz="1780" b="1">
                <a:solidFill>
                  <a:schemeClr val="tx1">
                    <a:lumMod val="65000"/>
                    <a:lumOff val="35000"/>
                  </a:schemeClr>
                </a:solidFill>
                <a:latin typeface="Arial" panose="020B0604020202020204" pitchFamily="34" charset="0"/>
                <a:ea typeface="华文中宋" panose="02010600040101010101" pitchFamily="2" charset="-122"/>
              </a:defRPr>
            </a:lvl2pPr>
            <a:lvl3pPr marL="952500" indent="-190500" defTabSz="762000">
              <a:lnSpc>
                <a:spcPts val="2400"/>
              </a:lnSpc>
              <a:spcBef>
                <a:spcPts val="415"/>
              </a:spcBef>
              <a:buFont typeface="Arial" panose="020B0604020202020204" pitchFamily="34" charset="0"/>
              <a:buChar char="•"/>
              <a:defRPr sz="1400">
                <a:latin typeface="幼圆" panose="02010509060101010101" pitchFamily="49" charset="-122"/>
                <a:ea typeface="幼圆" panose="02010509060101010101" pitchFamily="49" charset="-122"/>
              </a:defRPr>
            </a:lvl3pPr>
            <a:lvl4pPr marL="1333500" indent="-190500" defTabSz="762000">
              <a:lnSpc>
                <a:spcPts val="2400"/>
              </a:lnSpc>
              <a:spcBef>
                <a:spcPts val="415"/>
              </a:spcBef>
              <a:buFont typeface="Arial" panose="020B0604020202020204" pitchFamily="34" charset="0"/>
              <a:buChar char="•"/>
              <a:defRPr sz="1555"/>
            </a:lvl4pPr>
            <a:lvl5pPr marL="1714500" indent="-190500" defTabSz="762000">
              <a:lnSpc>
                <a:spcPct val="90000"/>
              </a:lnSpc>
              <a:spcBef>
                <a:spcPts val="415"/>
              </a:spcBef>
              <a:buFont typeface="Arial" panose="020B0604020202020204" pitchFamily="34" charset="0"/>
              <a:buChar char="•"/>
              <a:defRPr sz="1500"/>
            </a:lvl5pPr>
            <a:lvl6pPr marL="2095500" indent="-190500" defTabSz="762000">
              <a:lnSpc>
                <a:spcPct val="90000"/>
              </a:lnSpc>
              <a:spcBef>
                <a:spcPts val="415"/>
              </a:spcBef>
              <a:buFont typeface="Arial" panose="020B0604020202020204" pitchFamily="34" charset="0"/>
              <a:buChar char="•"/>
              <a:defRPr sz="1500"/>
            </a:lvl6pPr>
            <a:lvl7pPr marL="2476500" indent="-190500" defTabSz="762000">
              <a:lnSpc>
                <a:spcPct val="90000"/>
              </a:lnSpc>
              <a:spcBef>
                <a:spcPts val="415"/>
              </a:spcBef>
              <a:buFont typeface="Arial" panose="020B0604020202020204" pitchFamily="34" charset="0"/>
              <a:buChar char="•"/>
              <a:defRPr sz="1500"/>
            </a:lvl7pPr>
            <a:lvl8pPr marL="2857500" indent="-190500" defTabSz="762000">
              <a:lnSpc>
                <a:spcPct val="90000"/>
              </a:lnSpc>
              <a:spcBef>
                <a:spcPts val="415"/>
              </a:spcBef>
              <a:buFont typeface="Arial" panose="020B0604020202020204" pitchFamily="34" charset="0"/>
              <a:buChar char="•"/>
              <a:defRPr sz="1500"/>
            </a:lvl8pPr>
            <a:lvl9pPr marL="3238500" indent="-190500" defTabSz="762000">
              <a:lnSpc>
                <a:spcPct val="90000"/>
              </a:lnSpc>
              <a:spcBef>
                <a:spcPts val="415"/>
              </a:spcBef>
              <a:buFont typeface="Arial" panose="020B0604020202020204" pitchFamily="34" charset="0"/>
              <a:buChar char="•"/>
              <a:defRPr sz="1500"/>
            </a:lvl9pPr>
          </a:lstStyle>
          <a:p>
            <a:pPr>
              <a:lnSpc>
                <a:spcPts val="3000"/>
              </a:lnSpc>
            </a:pPr>
            <a:r>
              <a:rPr lang="zh-CN" altLang="en-US" sz="2400" dirty="0">
                <a:solidFill>
                  <a:schemeClr val="tx1">
                    <a:lumMod val="95000"/>
                    <a:lumOff val="5000"/>
                  </a:schemeClr>
                </a:solidFill>
              </a:rPr>
              <a:t>什么是</a:t>
            </a:r>
            <a:r>
              <a:rPr lang="en-US" altLang="zh-CN" sz="2400" dirty="0">
                <a:solidFill>
                  <a:schemeClr val="tx1">
                    <a:lumMod val="95000"/>
                    <a:lumOff val="5000"/>
                  </a:schemeClr>
                </a:solidFill>
              </a:rPr>
              <a:t>DBMS</a:t>
            </a:r>
          </a:p>
          <a:p>
            <a:pPr lvl="1">
              <a:lnSpc>
                <a:spcPts val="3000"/>
              </a:lnSpc>
            </a:pPr>
            <a:r>
              <a:rPr lang="en-US" altLang="zh-CN" sz="1800" b="0" dirty="0">
                <a:solidFill>
                  <a:schemeClr val="tx1">
                    <a:lumMod val="95000"/>
                    <a:lumOff val="5000"/>
                  </a:schemeClr>
                </a:solidFill>
                <a:latin typeface="微软雅黑" panose="020B0503020204020204" pitchFamily="34" charset="-122"/>
                <a:ea typeface="微软雅黑" panose="020B0503020204020204" pitchFamily="34" charset="-122"/>
              </a:rPr>
              <a:t>Database Management System</a:t>
            </a:r>
            <a:r>
              <a:rPr lang="zh-CN" altLang="en-US" sz="1800" b="0" dirty="0">
                <a:solidFill>
                  <a:schemeClr val="tx1">
                    <a:lumMod val="95000"/>
                    <a:lumOff val="5000"/>
                  </a:schemeClr>
                </a:solidFill>
                <a:latin typeface="微软雅黑" panose="020B0503020204020204" pitchFamily="34" charset="-122"/>
                <a:ea typeface="微软雅黑" panose="020B0503020204020204" pitchFamily="34" charset="-122"/>
              </a:rPr>
              <a:t>是一种操作和管理数据库的大型软件，用于建立、使用和维护数据库，简称</a:t>
            </a:r>
            <a:r>
              <a:rPr lang="en-US" altLang="zh-CN" sz="1800" b="0" dirty="0">
                <a:solidFill>
                  <a:schemeClr val="tx1">
                    <a:lumMod val="95000"/>
                    <a:lumOff val="5000"/>
                  </a:schemeClr>
                </a:solidFill>
                <a:latin typeface="微软雅黑" panose="020B0503020204020204" pitchFamily="34" charset="-122"/>
                <a:ea typeface="微软雅黑" panose="020B0503020204020204" pitchFamily="34" charset="-122"/>
              </a:rPr>
              <a:t>DBMS</a:t>
            </a:r>
            <a:r>
              <a:rPr lang="zh-CN" altLang="en-US" sz="1800" b="0" dirty="0">
                <a:solidFill>
                  <a:schemeClr val="tx1">
                    <a:lumMod val="95000"/>
                    <a:lumOff val="5000"/>
                  </a:schemeClr>
                </a:solidFill>
                <a:latin typeface="微软雅黑" panose="020B0503020204020204" pitchFamily="34" charset="-122"/>
                <a:ea typeface="微软雅黑" panose="020B0503020204020204" pitchFamily="34" charset="-122"/>
              </a:rPr>
              <a:t>。它对数据库进行统一的管理和控制，以保证数据库的安全性和完整性。</a:t>
            </a:r>
            <a:endParaRPr lang="en-US" altLang="zh-CN" sz="1800" b="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ts val="3000"/>
              </a:lnSpc>
            </a:pPr>
            <a:r>
              <a:rPr lang="en-US" altLang="zh-CN" sz="2400" dirty="0">
                <a:solidFill>
                  <a:schemeClr val="tx1">
                    <a:lumMod val="95000"/>
                    <a:lumOff val="5000"/>
                  </a:schemeClr>
                </a:solidFill>
              </a:rPr>
              <a:t>DBMS</a:t>
            </a:r>
            <a:r>
              <a:rPr lang="zh-CN" altLang="en-US" sz="2400" dirty="0">
                <a:solidFill>
                  <a:schemeClr val="tx1">
                    <a:lumMod val="95000"/>
                    <a:lumOff val="5000"/>
                  </a:schemeClr>
                </a:solidFill>
              </a:rPr>
              <a:t>的用途</a:t>
            </a:r>
          </a:p>
          <a:p>
            <a:pPr lvl="1">
              <a:lnSpc>
                <a:spcPts val="3000"/>
              </a:lnSpc>
            </a:pPr>
            <a:r>
              <a:rPr lang="zh-CN" altLang="en-US" sz="1800" b="0" dirty="0">
                <a:solidFill>
                  <a:schemeClr val="tx1">
                    <a:lumMod val="95000"/>
                    <a:lumOff val="5000"/>
                  </a:schemeClr>
                </a:solidFill>
                <a:latin typeface="微软雅黑" panose="020B0503020204020204" pitchFamily="34" charset="-122"/>
                <a:ea typeface="微软雅黑" panose="020B0503020204020204" pitchFamily="34" charset="-122"/>
              </a:rPr>
              <a:t>科学地组织和存储数据、高效地获取和维护数据。</a:t>
            </a:r>
          </a:p>
        </p:txBody>
      </p:sp>
      <p:pic>
        <p:nvPicPr>
          <p:cNvPr id="2" name="图片 1"/>
          <p:cNvPicPr>
            <a:picLocks noChangeAspect="1"/>
          </p:cNvPicPr>
          <p:nvPr/>
        </p:nvPicPr>
        <p:blipFill>
          <a:blip r:embed="rId2"/>
          <a:stretch>
            <a:fillRect/>
          </a:stretch>
        </p:blipFill>
        <p:spPr>
          <a:xfrm>
            <a:off x="5765797" y="1127683"/>
            <a:ext cx="4026330" cy="4047990"/>
          </a:xfrm>
          <a:prstGeom prst="rect">
            <a:avLst/>
          </a:prstGeom>
        </p:spPr>
      </p:pic>
    </p:spTree>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1528" y="685850"/>
            <a:ext cx="4824536" cy="5029150"/>
          </a:xfrm>
          <a:prstGeom prst="rect">
            <a:avLst/>
          </a:prstGeom>
          <a:solidFill>
            <a:srgbClr val="3B96D3"/>
          </a:solidFill>
          <a:ln w="12700" cap="flat" cmpd="sng" algn="ctr">
            <a:noFill/>
            <a:prstDash val="solid"/>
            <a:miter lim="800000"/>
          </a:ln>
          <a:effectLst/>
        </p:spPr>
        <p:txBody>
          <a:bodyPr rtlCol="0" anchor="ctr"/>
          <a:lstStyle/>
          <a:p>
            <a:pPr algn="ctr"/>
            <a:endParaRPr lang="id-ID" kern="0" dirty="0">
              <a:solidFill>
                <a:srgbClr val="F6F8F8"/>
              </a:solidFill>
              <a:latin typeface="Lato Light"/>
            </a:endParaRPr>
          </a:p>
        </p:txBody>
      </p:sp>
      <p:sp>
        <p:nvSpPr>
          <p:cNvPr id="6" name="矩形 5"/>
          <p:cNvSpPr/>
          <p:nvPr/>
        </p:nvSpPr>
        <p:spPr>
          <a:xfrm>
            <a:off x="5656064" y="683122"/>
            <a:ext cx="4503936" cy="5031878"/>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786" name="Rectangle 2"/>
          <p:cNvSpPr>
            <a:spLocks noGrp="1" noChangeArrowheads="1"/>
          </p:cNvSpPr>
          <p:nvPr>
            <p:ph type="title"/>
          </p:nvPr>
        </p:nvSpPr>
        <p:spPr bwMode="auto">
          <a:xfrm>
            <a:off x="719765" y="99313"/>
            <a:ext cx="9076613" cy="5334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dirty="0"/>
              <a:t>单用户数据库系统</a:t>
            </a:r>
          </a:p>
        </p:txBody>
      </p:sp>
      <p:sp>
        <p:nvSpPr>
          <p:cNvPr id="159747" name="Rectangle 3"/>
          <p:cNvSpPr>
            <a:spLocks noGrp="1" noChangeArrowheads="1"/>
          </p:cNvSpPr>
          <p:nvPr>
            <p:ph sz="quarter" idx="10"/>
          </p:nvPr>
        </p:nvSpPr>
        <p:spPr bwMode="auto">
          <a:xfrm>
            <a:off x="1119560" y="1129308"/>
            <a:ext cx="4248472" cy="2674258"/>
          </a:xfrm>
        </p:spPr>
        <p:txBody>
          <a:bodyPr wrap="square">
            <a:spAutoFit/>
          </a:bodyPr>
          <a:lstStyle/>
          <a:p>
            <a:pPr marL="317500" indent="-317500" eaLnBrk="1" hangingPunct="1">
              <a:lnSpc>
                <a:spcPct val="150000"/>
              </a:lnSpc>
              <a:buSzPct val="80000"/>
              <a:defRPr/>
            </a:pPr>
            <a:r>
              <a:rPr lang="zh-CN" altLang="en-US" b="0" dirty="0">
                <a:solidFill>
                  <a:schemeClr val="bg1"/>
                </a:solidFill>
              </a:rPr>
              <a:t>整个数据库系统</a:t>
            </a:r>
            <a:r>
              <a:rPr lang="en-US" altLang="zh-CN" b="0" dirty="0">
                <a:solidFill>
                  <a:schemeClr val="bg1"/>
                </a:solidFill>
              </a:rPr>
              <a:t>(</a:t>
            </a:r>
            <a:r>
              <a:rPr lang="zh-CN" altLang="en-US" b="0" dirty="0">
                <a:solidFill>
                  <a:schemeClr val="bg1"/>
                </a:solidFill>
              </a:rPr>
              <a:t>应用程序、</a:t>
            </a:r>
            <a:r>
              <a:rPr lang="en-US" altLang="zh-CN" b="0" dirty="0">
                <a:solidFill>
                  <a:schemeClr val="bg1"/>
                </a:solidFill>
              </a:rPr>
              <a:t>DBMS</a:t>
            </a:r>
            <a:r>
              <a:rPr lang="zh-CN" altLang="en-US" b="0" dirty="0">
                <a:solidFill>
                  <a:schemeClr val="bg1"/>
                </a:solidFill>
              </a:rPr>
              <a:t>、数据</a:t>
            </a:r>
            <a:r>
              <a:rPr lang="en-US" altLang="zh-CN" b="0" dirty="0">
                <a:solidFill>
                  <a:schemeClr val="bg1"/>
                </a:solidFill>
              </a:rPr>
              <a:t>)</a:t>
            </a:r>
            <a:r>
              <a:rPr lang="zh-CN" altLang="en-US" b="0" dirty="0">
                <a:solidFill>
                  <a:schemeClr val="bg1"/>
                </a:solidFill>
              </a:rPr>
              <a:t>装在一台计算机上，为一个用户独占，不同机器之间不能共享数据。</a:t>
            </a:r>
            <a:endParaRPr lang="zh-CN" altLang="en-US" sz="2000" b="0" dirty="0">
              <a:solidFill>
                <a:schemeClr val="bg1"/>
              </a:solidFill>
              <a:latin typeface="Arial" panose="020B0604020202020204" pitchFamily="34" charset="0"/>
            </a:endParaRPr>
          </a:p>
          <a:p>
            <a:pPr marL="317500" indent="-317500" eaLnBrk="1" hangingPunct="1">
              <a:lnSpc>
                <a:spcPct val="150000"/>
              </a:lnSpc>
              <a:buSzPct val="80000"/>
              <a:defRPr/>
            </a:pPr>
            <a:r>
              <a:rPr lang="zh-CN" altLang="en-US" b="0" dirty="0">
                <a:solidFill>
                  <a:schemeClr val="bg1"/>
                </a:solidFill>
              </a:rPr>
              <a:t>早期的最简单的数据库系统</a:t>
            </a:r>
          </a:p>
        </p:txBody>
      </p:sp>
      <p:pic>
        <p:nvPicPr>
          <p:cNvPr id="2" name="Picture 2" descr="查看源图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0160" y="2137420"/>
            <a:ext cx="2878203" cy="24254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901223" y="683122"/>
            <a:ext cx="5258777" cy="5031878"/>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894597" y="2968959"/>
            <a:ext cx="5258777" cy="27438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4"/>
          <p:cNvSpPr/>
          <p:nvPr/>
        </p:nvSpPr>
        <p:spPr>
          <a:xfrm>
            <a:off x="831528" y="685850"/>
            <a:ext cx="4069695" cy="5029150"/>
          </a:xfrm>
          <a:prstGeom prst="rect">
            <a:avLst/>
          </a:prstGeom>
          <a:solidFill>
            <a:srgbClr val="0B2880"/>
          </a:solidFill>
          <a:ln w="12700" cap="flat" cmpd="sng" algn="ctr">
            <a:noFill/>
            <a:prstDash val="solid"/>
            <a:miter lim="800000"/>
          </a:ln>
          <a:effectLst/>
        </p:spPr>
        <p:txBody>
          <a:bodyPr rtlCol="0" anchor="ctr"/>
          <a:lstStyle/>
          <a:p>
            <a:pPr algn="ctr"/>
            <a:endParaRPr lang="id-ID" kern="0" dirty="0">
              <a:solidFill>
                <a:srgbClr val="F6F8F8"/>
              </a:solidFill>
              <a:latin typeface="Lato Light"/>
            </a:endParaRPr>
          </a:p>
        </p:txBody>
      </p:sp>
      <p:sp>
        <p:nvSpPr>
          <p:cNvPr id="120834" name="Rectangle 2"/>
          <p:cNvSpPr>
            <a:spLocks noGrp="1" noChangeArrowheads="1"/>
          </p:cNvSpPr>
          <p:nvPr>
            <p:ph type="title"/>
          </p:nvPr>
        </p:nvSpPr>
        <p:spPr bwMode="auto">
          <a:xfrm>
            <a:off x="719765" y="99313"/>
            <a:ext cx="9076613" cy="5334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dirty="0"/>
              <a:t>主从式结构数据库系统</a:t>
            </a:r>
          </a:p>
        </p:txBody>
      </p:sp>
      <p:sp>
        <p:nvSpPr>
          <p:cNvPr id="160771" name="Rectangle 3"/>
          <p:cNvSpPr>
            <a:spLocks noGrp="1" noChangeArrowheads="1"/>
          </p:cNvSpPr>
          <p:nvPr>
            <p:ph sz="quarter" idx="10"/>
          </p:nvPr>
        </p:nvSpPr>
        <p:spPr bwMode="auto">
          <a:xfrm>
            <a:off x="1071839" y="866908"/>
            <a:ext cx="3572190" cy="4398127"/>
          </a:xfrm>
        </p:spPr>
        <p:txBody>
          <a:bodyPr wrap="square">
            <a:spAutoFit/>
          </a:bodyPr>
          <a:lstStyle/>
          <a:p>
            <a:pPr marL="367030" indent="-367030" eaLnBrk="1" hangingPunct="1">
              <a:lnSpc>
                <a:spcPct val="150000"/>
              </a:lnSpc>
              <a:buSzPct val="80000"/>
              <a:defRPr/>
            </a:pPr>
            <a:r>
              <a:rPr lang="zh-CN" altLang="en-US" sz="2000" dirty="0">
                <a:solidFill>
                  <a:schemeClr val="bg1"/>
                </a:solidFill>
              </a:rPr>
              <a:t>一个主机带多个终端的多用户结构</a:t>
            </a:r>
          </a:p>
          <a:p>
            <a:pPr marL="367030" indent="-367030">
              <a:lnSpc>
                <a:spcPct val="150000"/>
              </a:lnSpc>
              <a:buSzPct val="80000"/>
              <a:defRPr/>
            </a:pPr>
            <a:r>
              <a:rPr lang="zh-CN" altLang="en-US" sz="2000" dirty="0">
                <a:solidFill>
                  <a:schemeClr val="bg1"/>
                </a:solidFill>
              </a:rPr>
              <a:t>数据库系统，包括应用程序、</a:t>
            </a:r>
            <a:r>
              <a:rPr lang="en-US" altLang="zh-CN" sz="2000" dirty="0">
                <a:solidFill>
                  <a:schemeClr val="bg1"/>
                </a:solidFill>
              </a:rPr>
              <a:t>DBMS</a:t>
            </a:r>
            <a:r>
              <a:rPr lang="zh-CN" altLang="en-US" sz="2000" dirty="0">
                <a:solidFill>
                  <a:schemeClr val="bg1"/>
                </a:solidFill>
              </a:rPr>
              <a:t>、数据，都集中存放在主机上，所有处理任务都由主机来完成</a:t>
            </a:r>
          </a:p>
          <a:p>
            <a:pPr marL="367030" indent="-367030">
              <a:lnSpc>
                <a:spcPct val="150000"/>
              </a:lnSpc>
              <a:buSzPct val="80000"/>
              <a:defRPr/>
            </a:pPr>
            <a:r>
              <a:rPr lang="zh-CN" altLang="en-US" sz="2000" dirty="0">
                <a:solidFill>
                  <a:schemeClr val="bg1"/>
                </a:solidFill>
              </a:rPr>
              <a:t>各个用户通过主机的终端并发地存取数据库，共享数据资源</a:t>
            </a:r>
          </a:p>
        </p:txBody>
      </p:sp>
      <p:sp>
        <p:nvSpPr>
          <p:cNvPr id="120836" name="TextBox 10"/>
          <p:cNvSpPr txBox="1">
            <a:spLocks noChangeArrowheads="1"/>
          </p:cNvSpPr>
          <p:nvPr/>
        </p:nvSpPr>
        <p:spPr bwMode="auto">
          <a:xfrm>
            <a:off x="9406454" y="1701339"/>
            <a:ext cx="775839" cy="444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593" tIns="50797" rIns="101593" bIns="50797">
            <a:spAutoFit/>
          </a:bodyPr>
          <a:lstStyle/>
          <a:p>
            <a:pPr algn="ctr" eaLnBrk="1" hangingPunct="1">
              <a:spcBef>
                <a:spcPct val="20000"/>
              </a:spcBef>
            </a:pPr>
            <a:r>
              <a:rPr lang="zh-CN" altLang="en-US" sz="2220" b="1" dirty="0">
                <a:latin typeface="微软雅黑" panose="020B0503020204020204" pitchFamily="34" charset="-122"/>
                <a:ea typeface="微软雅黑" panose="020B0503020204020204" pitchFamily="34" charset="-122"/>
              </a:rPr>
              <a:t>主机</a:t>
            </a:r>
          </a:p>
        </p:txBody>
      </p:sp>
      <p:sp>
        <p:nvSpPr>
          <p:cNvPr id="120837" name="TextBox 54"/>
          <p:cNvSpPr txBox="1">
            <a:spLocks noChangeArrowheads="1"/>
          </p:cNvSpPr>
          <p:nvPr/>
        </p:nvSpPr>
        <p:spPr bwMode="auto">
          <a:xfrm>
            <a:off x="6607477" y="2553321"/>
            <a:ext cx="660423" cy="37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593" tIns="50797" rIns="101593" bIns="50797">
            <a:spAutoFit/>
          </a:bodyPr>
          <a:lstStyle/>
          <a:p>
            <a:pPr algn="ctr" eaLnBrk="1" hangingPunct="1">
              <a:spcBef>
                <a:spcPct val="20000"/>
              </a:spcBef>
            </a:pPr>
            <a:r>
              <a:rPr lang="zh-CN" altLang="en-US" sz="1780" b="1" dirty="0">
                <a:latin typeface="微软雅黑" panose="020B0503020204020204" pitchFamily="34" charset="-122"/>
                <a:ea typeface="微软雅黑" panose="020B0503020204020204" pitchFamily="34" charset="-122"/>
              </a:rPr>
              <a:t>终端</a:t>
            </a:r>
          </a:p>
        </p:txBody>
      </p:sp>
      <p:pic>
        <p:nvPicPr>
          <p:cNvPr id="120839" name="Picture 4" descr="http://ico.ooopic.com/ajax/iconpng/?id=10328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7460" y="2039736"/>
            <a:ext cx="878893" cy="878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0" name="Picture 4" descr="http://ico.ooopic.com/ajax/iconpng/?id=10328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8072" y="936939"/>
            <a:ext cx="878893" cy="878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41" name="TextBox 17"/>
          <p:cNvSpPr txBox="1">
            <a:spLocks noChangeArrowheads="1"/>
          </p:cNvSpPr>
          <p:nvPr/>
        </p:nvSpPr>
        <p:spPr bwMode="auto">
          <a:xfrm>
            <a:off x="6526201" y="897647"/>
            <a:ext cx="660423" cy="37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593" tIns="50797" rIns="101593" bIns="50797">
            <a:spAutoFit/>
          </a:bodyPr>
          <a:lstStyle/>
          <a:p>
            <a:pPr algn="ctr" eaLnBrk="1" hangingPunct="1">
              <a:spcBef>
                <a:spcPct val="20000"/>
              </a:spcBef>
            </a:pPr>
            <a:r>
              <a:rPr lang="zh-CN" altLang="en-US" sz="1780" b="1" dirty="0">
                <a:latin typeface="微软雅黑" panose="020B0503020204020204" pitchFamily="34" charset="-122"/>
                <a:ea typeface="微软雅黑" panose="020B0503020204020204" pitchFamily="34" charset="-122"/>
              </a:rPr>
              <a:t>终端</a:t>
            </a:r>
          </a:p>
        </p:txBody>
      </p:sp>
      <p:cxnSp>
        <p:nvCxnSpPr>
          <p:cNvPr id="3" name="直接箭头连接符 2"/>
          <p:cNvCxnSpPr/>
          <p:nvPr/>
        </p:nvCxnSpPr>
        <p:spPr>
          <a:xfrm flipH="1" flipV="1">
            <a:off x="6744912" y="1448019"/>
            <a:ext cx="1706398" cy="36781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 name="直接箭头连接符 4"/>
          <p:cNvCxnSpPr>
            <a:stCxn id="2052" idx="1"/>
          </p:cNvCxnSpPr>
          <p:nvPr/>
        </p:nvCxnSpPr>
        <p:spPr>
          <a:xfrm flipH="1">
            <a:off x="6729190" y="1815832"/>
            <a:ext cx="1722120" cy="75249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052" name="Picture 4" descr="服务器PNG_服务器png免费下载_服务器png免抠素材_PNG派"/>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1310" y="955146"/>
            <a:ext cx="1007492" cy="172137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3"/>
          <p:cNvSpPr txBox="1">
            <a:spLocks noChangeArrowheads="1"/>
          </p:cNvSpPr>
          <p:nvPr/>
        </p:nvSpPr>
        <p:spPr bwMode="auto">
          <a:xfrm>
            <a:off x="5141534" y="2929508"/>
            <a:ext cx="4979026" cy="2707344"/>
          </a:xfrm>
          <a:prstGeom prst="rect">
            <a:avLst/>
          </a:prstGeom>
        </p:spPr>
        <p:txBody>
          <a:bodyPr wrap="square">
            <a:spAutoFit/>
          </a:bodyPr>
          <a:lstStyle>
            <a:lvl1pPr marL="296545" indent="-296545" algn="l" defTabSz="762000" rtl="0" eaLnBrk="1" latinLnBrk="0" hangingPunct="1">
              <a:lnSpc>
                <a:spcPts val="2600"/>
              </a:lnSpc>
              <a:spcBef>
                <a:spcPts val="835"/>
              </a:spcBef>
              <a:buFont typeface="Wingdings" panose="05000000000000000000" pitchFamily="2" charset="2"/>
              <a:buChar char="l"/>
              <a:defRPr sz="2200" b="1"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571500" indent="-190500" algn="l" defTabSz="762000" rtl="0" eaLnBrk="1" latinLnBrk="0" hangingPunct="1">
              <a:lnSpc>
                <a:spcPts val="2600"/>
              </a:lnSpc>
              <a:spcBef>
                <a:spcPts val="415"/>
              </a:spcBef>
              <a:buFont typeface="Arial" panose="020B0604020202020204" pitchFamily="34" charset="0"/>
              <a:buChar char="•"/>
              <a:defRPr sz="1800" b="1" kern="1200">
                <a:solidFill>
                  <a:schemeClr val="tx1">
                    <a:lumMod val="65000"/>
                    <a:lumOff val="35000"/>
                  </a:schemeClr>
                </a:solidFill>
                <a:latin typeface="华文中宋" panose="02010600040101010101" pitchFamily="2" charset="-122"/>
                <a:ea typeface="华文中宋" panose="02010600040101010101" pitchFamily="2" charset="-122"/>
                <a:cs typeface="+mn-cs"/>
              </a:defRPr>
            </a:lvl2pPr>
            <a:lvl3pPr marL="952500" indent="-190500" algn="l" defTabSz="762000" rtl="0" eaLnBrk="1" latinLnBrk="0" hangingPunct="1">
              <a:lnSpc>
                <a:spcPts val="2400"/>
              </a:lnSpc>
              <a:spcBef>
                <a:spcPts val="415"/>
              </a:spcBef>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33500" indent="-190500" algn="l" defTabSz="762000" rtl="0" eaLnBrk="1" latinLnBrk="0" hangingPunct="1">
              <a:lnSpc>
                <a:spcPts val="2400"/>
              </a:lnSpc>
              <a:spcBef>
                <a:spcPts val="415"/>
              </a:spcBef>
              <a:buFont typeface="Arial" panose="020B0604020202020204" pitchFamily="34" charset="0"/>
              <a:buChar char="•"/>
              <a:defRPr sz="1555" kern="1200">
                <a:solidFill>
                  <a:schemeClr val="tx1"/>
                </a:solidFill>
                <a:latin typeface="+mn-lt"/>
                <a:ea typeface="+mn-ea"/>
                <a:cs typeface="+mn-cs"/>
              </a:defRPr>
            </a:lvl4pPr>
            <a:lvl5pPr marL="1714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5pPr>
            <a:lvl6pPr marL="2095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6pPr>
            <a:lvl7pPr marL="2476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7pPr>
            <a:lvl8pPr marL="2857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8pPr>
            <a:lvl9pPr marL="3238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9pPr>
          </a:lstStyle>
          <a:p>
            <a:pPr marL="317500" indent="-317500">
              <a:lnSpc>
                <a:spcPct val="150000"/>
              </a:lnSpc>
              <a:buSzPct val="80000"/>
              <a:defRPr/>
            </a:pPr>
            <a:r>
              <a:rPr lang="zh-CN" altLang="en-US" sz="2000" dirty="0">
                <a:solidFill>
                  <a:schemeClr val="bg1"/>
                </a:solidFill>
              </a:rPr>
              <a:t>优点：</a:t>
            </a:r>
            <a:r>
              <a:rPr lang="zh-CN" altLang="en-US" sz="1555" dirty="0">
                <a:solidFill>
                  <a:schemeClr val="bg1"/>
                </a:solidFill>
                <a:latin typeface="华文中宋" panose="02010600040101010101" pitchFamily="2" charset="-122"/>
                <a:ea typeface="华文中宋" panose="02010600040101010101" pitchFamily="2" charset="-122"/>
              </a:rPr>
              <a:t>易于管理、控制与维护。</a:t>
            </a:r>
          </a:p>
          <a:p>
            <a:pPr marL="317500" indent="-317500">
              <a:lnSpc>
                <a:spcPct val="150000"/>
              </a:lnSpc>
              <a:buSzPct val="80000"/>
              <a:defRPr/>
            </a:pPr>
            <a:r>
              <a:rPr lang="zh-CN" altLang="en-US" sz="2000" dirty="0">
                <a:solidFill>
                  <a:schemeClr val="bg1"/>
                </a:solidFill>
              </a:rPr>
              <a:t>缺点：</a:t>
            </a:r>
          </a:p>
          <a:p>
            <a:pPr marL="501015" lvl="1" indent="-201295">
              <a:lnSpc>
                <a:spcPct val="150000"/>
              </a:lnSpc>
              <a:buSzPct val="100000"/>
              <a:buFont typeface="Arial" panose="020B0604020202020204" pitchFamily="34" charset="0"/>
              <a:buChar char="-"/>
              <a:defRPr/>
            </a:pPr>
            <a:r>
              <a:rPr lang="zh-CN" altLang="en-US" sz="1555" dirty="0">
                <a:solidFill>
                  <a:schemeClr val="bg1"/>
                </a:solidFill>
              </a:rPr>
              <a:t>当终端用户数目增加到一定程度后，主机的任务会过分繁重，成为瓶颈，从而使系统性能下降。</a:t>
            </a:r>
          </a:p>
          <a:p>
            <a:pPr marL="501015" lvl="1" indent="-201295">
              <a:lnSpc>
                <a:spcPct val="150000"/>
              </a:lnSpc>
              <a:buSzPct val="100000"/>
              <a:buFont typeface="Arial" panose="020B0604020202020204" pitchFamily="34" charset="0"/>
              <a:buChar char="-"/>
              <a:defRPr/>
            </a:pPr>
            <a:r>
              <a:rPr lang="zh-CN" altLang="en-US" sz="1555" dirty="0">
                <a:solidFill>
                  <a:schemeClr val="bg1"/>
                </a:solidFill>
              </a:rPr>
              <a:t>系统的可靠性依赖主机，当主机出现故障时，整个系统都不能使用。</a:t>
            </a:r>
            <a:endParaRPr lang="en-US" altLang="zh-CN" dirty="0">
              <a:solidFill>
                <a:schemeClr val="bg1"/>
              </a:solidFill>
            </a:endParaRPr>
          </a:p>
        </p:txBody>
      </p:sp>
    </p:spTree>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bwMode="auto">
          <a:xfrm>
            <a:off x="719765" y="99313"/>
            <a:ext cx="9076613" cy="5334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dirty="0"/>
              <a:t>分布式结构的数据库系统</a:t>
            </a:r>
          </a:p>
        </p:txBody>
      </p:sp>
      <p:sp>
        <p:nvSpPr>
          <p:cNvPr id="162820" name="Rectangle 3"/>
          <p:cNvSpPr>
            <a:spLocks noGrp="1" noChangeArrowheads="1"/>
          </p:cNvSpPr>
          <p:nvPr>
            <p:ph sz="quarter" idx="10"/>
          </p:nvPr>
        </p:nvSpPr>
        <p:spPr bwMode="auto"/>
        <p:txBody>
          <a:bodyPr>
            <a:spAutoFit/>
          </a:bodyPr>
          <a:lstStyle/>
          <a:p>
            <a:pPr marL="0" indent="0" eaLnBrk="1" hangingPunct="1">
              <a:lnSpc>
                <a:spcPct val="150000"/>
              </a:lnSpc>
              <a:buSzPct val="80000"/>
              <a:buNone/>
              <a:defRPr/>
            </a:pPr>
            <a:r>
              <a:rPr lang="zh-CN" altLang="en-US" sz="2000" dirty="0">
                <a:solidFill>
                  <a:schemeClr val="tx1">
                    <a:lumMod val="50000"/>
                    <a:lumOff val="50000"/>
                  </a:schemeClr>
                </a:solidFill>
              </a:rPr>
              <a:t>数据库中的数据逻辑上是一个整体，但物理地分布在网络的不同结点上。</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网络中的每个结点都可以独立处理本地数据库中的数据，执行局部应用</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同时也可以同时存取和处理多个异地数据库中的数据，执行全局应用</a:t>
            </a:r>
          </a:p>
          <a:p>
            <a:pPr marL="317500" indent="-317500" eaLnBrk="1" hangingPunct="1">
              <a:lnSpc>
                <a:spcPct val="150000"/>
              </a:lnSpc>
              <a:buSzPct val="80000"/>
              <a:defRPr/>
            </a:pPr>
            <a:endParaRPr lang="en-US" altLang="zh-CN" sz="2000" dirty="0">
              <a:solidFill>
                <a:schemeClr val="tx1">
                  <a:lumMod val="50000"/>
                  <a:lumOff val="50000"/>
                </a:schemeClr>
              </a:solidFill>
            </a:endParaRPr>
          </a:p>
        </p:txBody>
      </p:sp>
      <p:pic>
        <p:nvPicPr>
          <p:cNvPr id="12288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084" y="2040821"/>
            <a:ext cx="5640917" cy="3437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65451" y="2040821"/>
            <a:ext cx="4000500" cy="3128100"/>
          </a:xfrm>
          <a:prstGeom prst="rect">
            <a:avLst/>
          </a:prstGeom>
        </p:spPr>
        <p:txBody>
          <a:bodyPr>
            <a:spAutoFit/>
          </a:bodyPr>
          <a:lstStyle/>
          <a:p>
            <a:pPr marL="317500" indent="-317500" eaLnBrk="1" hangingPunct="1">
              <a:lnSpc>
                <a:spcPct val="150000"/>
              </a:lnSpc>
              <a:buSzPct val="80000"/>
              <a:buFont typeface="Wingdings" panose="05000000000000000000" pitchFamily="2" charset="2"/>
              <a:buChar char="l"/>
              <a:defRPr/>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优点</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适应了地理上分散的公司、团体和组织对于数据库应用的需求</a:t>
            </a:r>
          </a:p>
          <a:p>
            <a:pPr marL="317500" indent="-317500" eaLnBrk="1" hangingPunct="1">
              <a:lnSpc>
                <a:spcPct val="150000"/>
              </a:lnSpc>
              <a:buSzPct val="80000"/>
              <a:buFont typeface="Wingdings" panose="05000000000000000000" pitchFamily="2" charset="2"/>
              <a:buChar char="l"/>
              <a:defRPr/>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缺点</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数据的分布存放给数据的处理、管理与维护带来困难</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当用户需要经常访问远程数据时，效率会受到网络传输的制约</a:t>
            </a:r>
          </a:p>
        </p:txBody>
      </p:sp>
    </p:spTree>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080000" y="701576"/>
            <a:ext cx="5040560"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8" name="矩形 7"/>
          <p:cNvSpPr/>
          <p:nvPr/>
        </p:nvSpPr>
        <p:spPr>
          <a:xfrm>
            <a:off x="687512" y="701577"/>
            <a:ext cx="4287078"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pic>
        <p:nvPicPr>
          <p:cNvPr id="5888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790" y="3622345"/>
            <a:ext cx="4231304" cy="2092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907" name="Rectangle 2"/>
          <p:cNvSpPr>
            <a:spLocks noGrp="1" noChangeArrowheads="1"/>
          </p:cNvSpPr>
          <p:nvPr>
            <p:ph type="title"/>
          </p:nvPr>
        </p:nvSpPr>
        <p:spPr bwMode="auto">
          <a:xfrm>
            <a:off x="719765" y="99313"/>
            <a:ext cx="9076613" cy="5334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dirty="0"/>
              <a:t>客户／服务器结构</a:t>
            </a:r>
          </a:p>
        </p:txBody>
      </p:sp>
      <p:sp>
        <p:nvSpPr>
          <p:cNvPr id="164868" name="Rectangle 3"/>
          <p:cNvSpPr>
            <a:spLocks noGrp="1" noChangeArrowheads="1"/>
          </p:cNvSpPr>
          <p:nvPr>
            <p:ph sz="quarter" idx="10"/>
          </p:nvPr>
        </p:nvSpPr>
        <p:spPr bwMode="auto">
          <a:xfrm>
            <a:off x="695206" y="887710"/>
            <a:ext cx="4248471" cy="2562240"/>
          </a:xfrm>
        </p:spPr>
        <p:txBody>
          <a:bodyPr wrap="square">
            <a:spAutoFit/>
          </a:bodyPr>
          <a:lstStyle/>
          <a:p>
            <a:pPr marL="0" indent="0" algn="ctr" eaLnBrk="1" hangingPunct="1">
              <a:lnSpc>
                <a:spcPct val="150000"/>
              </a:lnSpc>
              <a:buSzPct val="80000"/>
              <a:buNone/>
              <a:defRPr/>
            </a:pPr>
            <a:r>
              <a:rPr lang="zh-CN" altLang="en-US" sz="2000" dirty="0">
                <a:solidFill>
                  <a:srgbClr val="FF0000"/>
                </a:solidFill>
              </a:rPr>
              <a:t>把</a:t>
            </a:r>
            <a:r>
              <a:rPr lang="en-US" altLang="zh-CN" sz="2000" dirty="0">
                <a:solidFill>
                  <a:srgbClr val="FF0000"/>
                </a:solidFill>
              </a:rPr>
              <a:t>DBMS</a:t>
            </a:r>
            <a:r>
              <a:rPr lang="zh-CN" altLang="en-US" sz="2000" dirty="0">
                <a:solidFill>
                  <a:srgbClr val="FF0000"/>
                </a:solidFill>
              </a:rPr>
              <a:t>功能和应用分开</a:t>
            </a:r>
          </a:p>
          <a:p>
            <a:pPr marL="310515" indent="-285750">
              <a:lnSpc>
                <a:spcPct val="150000"/>
              </a:lnSpc>
              <a:buSzPct val="100000"/>
              <a:defRPr/>
            </a:pPr>
            <a:r>
              <a:rPr lang="zh-CN" altLang="en-US" sz="1600" dirty="0">
                <a:solidFill>
                  <a:schemeClr val="bg1">
                    <a:lumMod val="50000"/>
                  </a:schemeClr>
                </a:solidFill>
                <a:latin typeface="华文中宋" panose="02010600040101010101" pitchFamily="2" charset="-122"/>
                <a:ea typeface="华文中宋" panose="02010600040101010101" pitchFamily="2" charset="-122"/>
              </a:rPr>
              <a:t>网络中某个（些）结点上的计算机专门用于执行</a:t>
            </a:r>
            <a:r>
              <a:rPr lang="en-US" altLang="zh-CN" sz="1600" dirty="0">
                <a:solidFill>
                  <a:schemeClr val="bg1">
                    <a:lumMod val="50000"/>
                  </a:schemeClr>
                </a:solidFill>
                <a:latin typeface="华文中宋" panose="02010600040101010101" pitchFamily="2" charset="-122"/>
                <a:ea typeface="华文中宋" panose="02010600040101010101" pitchFamily="2" charset="-122"/>
              </a:rPr>
              <a:t>DBMS</a:t>
            </a:r>
            <a:r>
              <a:rPr lang="zh-CN" altLang="en-US" sz="1600" dirty="0">
                <a:solidFill>
                  <a:schemeClr val="bg1">
                    <a:lumMod val="50000"/>
                  </a:schemeClr>
                </a:solidFill>
                <a:latin typeface="华文中宋" panose="02010600040101010101" pitchFamily="2" charset="-122"/>
                <a:ea typeface="华文中宋" panose="02010600040101010101" pitchFamily="2" charset="-122"/>
              </a:rPr>
              <a:t>功能，称为数据库服务器，简称服务器。</a:t>
            </a:r>
          </a:p>
          <a:p>
            <a:pPr marL="310515" indent="-285750">
              <a:lnSpc>
                <a:spcPct val="150000"/>
              </a:lnSpc>
              <a:buSzPct val="100000"/>
              <a:defRPr/>
            </a:pPr>
            <a:r>
              <a:rPr lang="zh-CN" altLang="en-US" sz="1600" dirty="0">
                <a:solidFill>
                  <a:schemeClr val="bg1">
                    <a:lumMod val="50000"/>
                  </a:schemeClr>
                </a:solidFill>
                <a:latin typeface="华文中宋" panose="02010600040101010101" pitchFamily="2" charset="-122"/>
                <a:ea typeface="华文中宋" panose="02010600040101010101" pitchFamily="2" charset="-122"/>
              </a:rPr>
              <a:t>其他结点上的计算机安装外围应用开发工具，用户的应用系统，称为客户机。</a:t>
            </a:r>
          </a:p>
        </p:txBody>
      </p:sp>
      <p:sp>
        <p:nvSpPr>
          <p:cNvPr id="6" name="Rectangle 3"/>
          <p:cNvSpPr txBox="1">
            <a:spLocks noChangeArrowheads="1"/>
          </p:cNvSpPr>
          <p:nvPr/>
        </p:nvSpPr>
        <p:spPr bwMode="auto">
          <a:xfrm>
            <a:off x="5440040" y="985292"/>
            <a:ext cx="4320480" cy="4316374"/>
          </a:xfrm>
          <a:prstGeom prst="rect">
            <a:avLst/>
          </a:prstGeom>
        </p:spPr>
        <p:txBody>
          <a:bodyPr wrap="square">
            <a:spAutoFit/>
          </a:bodyPr>
          <a:lstStyle>
            <a:lvl1pPr marL="296545" indent="-296545" algn="l" defTabSz="762000" rtl="0" eaLnBrk="1" latinLnBrk="0" hangingPunct="1">
              <a:lnSpc>
                <a:spcPts val="2600"/>
              </a:lnSpc>
              <a:spcBef>
                <a:spcPts val="835"/>
              </a:spcBef>
              <a:buFont typeface="Wingdings" panose="05000000000000000000" pitchFamily="2" charset="2"/>
              <a:buChar char="l"/>
              <a:defRPr sz="2200" b="1"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571500" indent="-190500" algn="l" defTabSz="762000" rtl="0" eaLnBrk="1" latinLnBrk="0" hangingPunct="1">
              <a:lnSpc>
                <a:spcPts val="2600"/>
              </a:lnSpc>
              <a:spcBef>
                <a:spcPts val="415"/>
              </a:spcBef>
              <a:buFont typeface="Arial" panose="020B0604020202020204" pitchFamily="34" charset="0"/>
              <a:buChar char="•"/>
              <a:defRPr sz="1800" b="1" kern="1200">
                <a:solidFill>
                  <a:schemeClr val="tx1">
                    <a:lumMod val="65000"/>
                    <a:lumOff val="35000"/>
                  </a:schemeClr>
                </a:solidFill>
                <a:latin typeface="华文中宋" panose="02010600040101010101" pitchFamily="2" charset="-122"/>
                <a:ea typeface="华文中宋" panose="02010600040101010101" pitchFamily="2" charset="-122"/>
                <a:cs typeface="+mn-cs"/>
              </a:defRPr>
            </a:lvl2pPr>
            <a:lvl3pPr marL="952500" indent="-190500" algn="l" defTabSz="762000" rtl="0" eaLnBrk="1" latinLnBrk="0" hangingPunct="1">
              <a:lnSpc>
                <a:spcPts val="2400"/>
              </a:lnSpc>
              <a:spcBef>
                <a:spcPts val="415"/>
              </a:spcBef>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33500" indent="-190500" algn="l" defTabSz="762000" rtl="0" eaLnBrk="1" latinLnBrk="0" hangingPunct="1">
              <a:lnSpc>
                <a:spcPts val="2400"/>
              </a:lnSpc>
              <a:spcBef>
                <a:spcPts val="415"/>
              </a:spcBef>
              <a:buFont typeface="Arial" panose="020B0604020202020204" pitchFamily="34" charset="0"/>
              <a:buChar char="•"/>
              <a:defRPr sz="1555" kern="1200">
                <a:solidFill>
                  <a:schemeClr val="tx1"/>
                </a:solidFill>
                <a:latin typeface="+mn-lt"/>
                <a:ea typeface="+mn-ea"/>
                <a:cs typeface="+mn-cs"/>
              </a:defRPr>
            </a:lvl4pPr>
            <a:lvl5pPr marL="1714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5pPr>
            <a:lvl6pPr marL="2095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6pPr>
            <a:lvl7pPr marL="2476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7pPr>
            <a:lvl8pPr marL="2857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8pPr>
            <a:lvl9pPr marL="3238500" indent="-190500" algn="l" defTabSz="76200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9pPr>
          </a:lstStyle>
          <a:p>
            <a:pPr marL="317500" indent="-317500">
              <a:lnSpc>
                <a:spcPct val="150000"/>
              </a:lnSpc>
              <a:buSzPct val="80000"/>
              <a:defRPr/>
            </a:pPr>
            <a:r>
              <a:rPr lang="en-US" altLang="zh-CN" sz="2000" dirty="0">
                <a:solidFill>
                  <a:schemeClr val="tx1"/>
                </a:solidFill>
              </a:rPr>
              <a:t>“</a:t>
            </a:r>
            <a:r>
              <a:rPr lang="zh-CN" altLang="en-US" sz="2000" dirty="0">
                <a:solidFill>
                  <a:schemeClr val="tx1"/>
                </a:solidFill>
              </a:rPr>
              <a:t>胖客户”问题：</a:t>
            </a:r>
          </a:p>
          <a:p>
            <a:pPr marL="501015" lvl="1" indent="-201295">
              <a:lnSpc>
                <a:spcPct val="150000"/>
              </a:lnSpc>
              <a:buSzPct val="100000"/>
              <a:buFont typeface="Arial" panose="020B0604020202020204" pitchFamily="34" charset="0"/>
              <a:buChar char="-"/>
              <a:defRPr/>
            </a:pPr>
            <a:r>
              <a:rPr lang="zh-CN" altLang="en-US" sz="1600" dirty="0">
                <a:solidFill>
                  <a:schemeClr val="bg1">
                    <a:lumMod val="50000"/>
                  </a:schemeClr>
                </a:solidFill>
              </a:rPr>
              <a:t>系统安装复杂，工作量大。</a:t>
            </a:r>
          </a:p>
          <a:p>
            <a:pPr marL="501015" lvl="1" indent="-201295">
              <a:lnSpc>
                <a:spcPct val="150000"/>
              </a:lnSpc>
              <a:buSzPct val="100000"/>
              <a:buFont typeface="Arial" panose="020B0604020202020204" pitchFamily="34" charset="0"/>
              <a:buChar char="-"/>
              <a:defRPr/>
            </a:pPr>
            <a:r>
              <a:rPr lang="zh-CN" altLang="en-US" sz="1600" dirty="0">
                <a:solidFill>
                  <a:schemeClr val="bg1">
                    <a:lumMod val="50000"/>
                  </a:schemeClr>
                </a:solidFill>
              </a:rPr>
              <a:t>应用维护困难，难于保密，安全性差。</a:t>
            </a:r>
          </a:p>
          <a:p>
            <a:pPr marL="501015" lvl="1" indent="-201295">
              <a:lnSpc>
                <a:spcPct val="150000"/>
              </a:lnSpc>
              <a:buSzPct val="100000"/>
              <a:buFont typeface="Arial" panose="020B0604020202020204" pitchFamily="34" charset="0"/>
              <a:buChar char="-"/>
              <a:defRPr/>
            </a:pPr>
            <a:r>
              <a:rPr lang="zh-CN" altLang="en-US" sz="1600" dirty="0">
                <a:solidFill>
                  <a:schemeClr val="bg1">
                    <a:lumMod val="50000"/>
                  </a:schemeClr>
                </a:solidFill>
              </a:rPr>
              <a:t>相同的应用程序要重复安装在每一台客户机上，大大浪费系统资源。</a:t>
            </a:r>
          </a:p>
          <a:p>
            <a:pPr marL="317500" indent="-317500">
              <a:lnSpc>
                <a:spcPct val="150000"/>
              </a:lnSpc>
              <a:buSzPct val="80000"/>
              <a:defRPr/>
            </a:pPr>
            <a:r>
              <a:rPr lang="zh-CN" altLang="en-US" sz="1800" dirty="0">
                <a:solidFill>
                  <a:schemeClr val="tx1"/>
                </a:solidFill>
              </a:rPr>
              <a:t>系统规模达到数百数千台客户机，它们的硬件配置、操作系统又常常不同，要为每一个客户机安装应用程序和相应的工具模块，其安装维护代价便不可接受了。</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588805"/>
                                        </p:tgtEl>
                                        <p:attrNameLst>
                                          <p:attrName>style.visibility</p:attrName>
                                        </p:attrNameLst>
                                      </p:cBhvr>
                                      <p:to>
                                        <p:strVal val="visible"/>
                                      </p:to>
                                    </p:set>
                                    <p:animEffect transition="in" filter="wedge">
                                      <p:cBhvr>
                                        <p:cTn id="7" dur="2000"/>
                                        <p:tgtEl>
                                          <p:spTgt spid="588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080000" y="701576"/>
            <a:ext cx="5040560"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7" name="矩形 6"/>
          <p:cNvSpPr/>
          <p:nvPr/>
        </p:nvSpPr>
        <p:spPr>
          <a:xfrm>
            <a:off x="831528" y="701577"/>
            <a:ext cx="4143062"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128002" name="Rectangle 2"/>
          <p:cNvSpPr>
            <a:spLocks noGrp="1" noChangeArrowheads="1"/>
          </p:cNvSpPr>
          <p:nvPr>
            <p:ph type="title"/>
          </p:nvPr>
        </p:nvSpPr>
        <p:spPr bwMode="auto">
          <a:xfrm>
            <a:off x="719765" y="68316"/>
            <a:ext cx="9076613" cy="5334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lang="en-US" altLang="zh-CN" dirty="0"/>
              <a:t>B/S</a:t>
            </a:r>
            <a:r>
              <a:rPr altLang="zh-CN" dirty="0"/>
              <a:t>服务器结构</a:t>
            </a:r>
          </a:p>
        </p:txBody>
      </p:sp>
      <p:sp>
        <p:nvSpPr>
          <p:cNvPr id="167939" name="Rectangle 3"/>
          <p:cNvSpPr>
            <a:spLocks noGrp="1" noChangeArrowheads="1"/>
          </p:cNvSpPr>
          <p:nvPr>
            <p:ph sz="quarter" idx="10"/>
          </p:nvPr>
        </p:nvSpPr>
        <p:spPr bwMode="auto">
          <a:xfrm>
            <a:off x="1047552" y="945385"/>
            <a:ext cx="3580492" cy="3985322"/>
          </a:xfrm>
        </p:spPr>
        <p:txBody>
          <a:bodyPr wrap="square">
            <a:spAutoFit/>
          </a:bodyPr>
          <a:lstStyle/>
          <a:p>
            <a:pPr marL="317500" indent="-317500" eaLnBrk="1" hangingPunct="1">
              <a:lnSpc>
                <a:spcPct val="150000"/>
              </a:lnSpc>
              <a:buSzPct val="80000"/>
              <a:defRPr/>
            </a:pPr>
            <a:r>
              <a:rPr lang="zh-CN" altLang="en-US" sz="2000" dirty="0">
                <a:solidFill>
                  <a:schemeClr val="tx1">
                    <a:lumMod val="50000"/>
                    <a:lumOff val="50000"/>
                  </a:schemeClr>
                </a:solidFill>
              </a:rPr>
              <a:t>客户端：</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浏览器软件、用户界面；</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浏览器的界面统一，广大用户容易掌握；</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大大减少了培训时间与费用。</a:t>
            </a:r>
          </a:p>
          <a:p>
            <a:pPr marL="317500" indent="-317500" eaLnBrk="1" hangingPunct="1">
              <a:lnSpc>
                <a:spcPct val="150000"/>
              </a:lnSpc>
              <a:buSzPct val="80000"/>
              <a:defRPr/>
            </a:pPr>
            <a:r>
              <a:rPr lang="zh-CN" altLang="en-US" sz="2000" dirty="0">
                <a:solidFill>
                  <a:schemeClr val="tx1">
                    <a:lumMod val="50000"/>
                    <a:lumOff val="50000"/>
                  </a:schemeClr>
                </a:solidFill>
              </a:rPr>
              <a:t>服务器端分为三部分：</a:t>
            </a:r>
            <a:r>
              <a:rPr lang="en-US" altLang="zh-CN" sz="2000" dirty="0">
                <a:solidFill>
                  <a:schemeClr val="tx1">
                    <a:lumMod val="50000"/>
                    <a:lumOff val="50000"/>
                  </a:schemeClr>
                </a:solidFill>
              </a:rPr>
              <a:t>Web</a:t>
            </a:r>
            <a:r>
              <a:rPr lang="zh-CN" altLang="en-US" sz="2000" dirty="0">
                <a:solidFill>
                  <a:schemeClr val="tx1">
                    <a:lumMod val="50000"/>
                    <a:lumOff val="50000"/>
                  </a:schemeClr>
                </a:solidFill>
              </a:rPr>
              <a:t>服务器、应用服务器；数据库服务器等。</a:t>
            </a:r>
          </a:p>
          <a:p>
            <a:pPr marL="501015" lvl="1" indent="-201295" eaLnBrk="1" hangingPunct="1">
              <a:buSzPct val="100000"/>
              <a:buFont typeface="Arial" panose="020B0604020202020204" pitchFamily="34" charset="0"/>
              <a:buChar char="-"/>
              <a:defRPr/>
            </a:pPr>
            <a:endParaRPr lang="en-US" altLang="zh-CN" sz="1780" dirty="0">
              <a:latin typeface="Arial" panose="020B0604020202020204" pitchFamily="34" charset="0"/>
            </a:endParaRPr>
          </a:p>
        </p:txBody>
      </p:sp>
      <p:pic>
        <p:nvPicPr>
          <p:cNvPr id="167940" name="Picture 4" descr="jet_13"/>
          <p:cNvPicPr>
            <a:picLocks noChangeAspect="1" noChangeArrowheads="1"/>
          </p:cNvPicPr>
          <p:nvPr/>
        </p:nvPicPr>
        <p:blipFill>
          <a:blip r:embed="rId2"/>
          <a:srcRect/>
          <a:stretch>
            <a:fillRect/>
          </a:stretch>
        </p:blipFill>
        <p:spPr bwMode="auto">
          <a:xfrm>
            <a:off x="5400710" y="1057300"/>
            <a:ext cx="4399139" cy="22948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Rectangle 5"/>
          <p:cNvSpPr>
            <a:spLocks noChangeArrowheads="1"/>
          </p:cNvSpPr>
          <p:nvPr/>
        </p:nvSpPr>
        <p:spPr bwMode="auto">
          <a:xfrm>
            <a:off x="5584056" y="4009973"/>
            <a:ext cx="4880681" cy="103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593" tIns="50797" rIns="101593" bIns="50797">
            <a:spAutoFit/>
          </a:bodyPr>
          <a:lstStyle>
            <a:lvl1pPr marL="342900" indent="-342900">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indent="233680">
              <a:defRPr sz="3200">
                <a:solidFill>
                  <a:schemeClr val="tx1"/>
                </a:solidFill>
                <a:latin typeface="Arial" panose="020B0604020202020204" pitchFamily="34" charset="0"/>
                <a:ea typeface="宋体" panose="02010600030101010101" pitchFamily="2" charset="-122"/>
              </a:defRPr>
            </a:lvl5pPr>
            <a:lvl6pPr marL="2284730" indent="23368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741930" indent="23368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199130" indent="23368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656330" indent="23368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rPr>
              <a:t>大大减少了系统开发和维护代价</a:t>
            </a:r>
          </a:p>
          <a:p>
            <a:pPr>
              <a:lnSpc>
                <a:spcPct val="150000"/>
              </a:lnSpc>
              <a:spcBef>
                <a:spcPct val="20000"/>
              </a:spcBef>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rPr>
              <a:t>能够支持数万甚至更多的用户</a:t>
            </a:r>
          </a:p>
        </p:txBody>
      </p:sp>
    </p:spTree>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13"/>
          <p:cNvSpPr>
            <a:spLocks noGrp="1" noChangeArrowheads="1"/>
          </p:cNvSpPr>
          <p:nvPr>
            <p:ph type="title"/>
          </p:nvPr>
        </p:nvSpPr>
        <p:spPr bwMode="auto">
          <a:xfrm>
            <a:off x="719765" y="99313"/>
            <a:ext cx="9076613" cy="5334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dirty="0"/>
              <a:t>嵌入式数据库系统</a:t>
            </a:r>
          </a:p>
        </p:txBody>
      </p:sp>
      <p:sp>
        <p:nvSpPr>
          <p:cNvPr id="2" name="矩形 1"/>
          <p:cNvSpPr/>
          <p:nvPr/>
        </p:nvSpPr>
        <p:spPr>
          <a:xfrm>
            <a:off x="719764" y="769268"/>
            <a:ext cx="8608707" cy="1525546"/>
          </a:xfrm>
          <a:prstGeom prst="rect">
            <a:avLst/>
          </a:prstGeom>
        </p:spPr>
        <p:txBody>
          <a:bodyPr wrap="square">
            <a:spAutoFit/>
          </a:bodyPr>
          <a:lstStyle/>
          <a:p>
            <a:pPr marL="317500" indent="-317500" defTabSz="762000">
              <a:lnSpc>
                <a:spcPct val="150000"/>
              </a:lnSpc>
              <a:spcBef>
                <a:spcPts val="835"/>
              </a:spcBef>
              <a:buSzPct val="80000"/>
              <a:buFont typeface="Wingdings" panose="05000000000000000000" pitchFamily="2" charset="2"/>
              <a:buChar char="l"/>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嵌入式数据库是指运行在本机上、不用启动服务端的轻型数据库，它与应用程序紧密集成，被应用程序所启动，并伴随应用程序的退出而终止。</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pPr marL="317500" indent="-317500" defTabSz="762000">
              <a:lnSpc>
                <a:spcPct val="150000"/>
              </a:lnSpc>
              <a:spcBef>
                <a:spcPts val="835"/>
              </a:spcBef>
              <a:buSzPct val="80000"/>
              <a:buFont typeface="Wingdings" panose="05000000000000000000" pitchFamily="2" charset="2"/>
              <a:buChar char="l"/>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嵌入式数据库：</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SQLite</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rPr>
              <a:t>Birkeley</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 DB</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Firebird</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嵌入服务器版。</a:t>
            </a:r>
          </a:p>
        </p:txBody>
      </p:sp>
      <p:pic>
        <p:nvPicPr>
          <p:cNvPr id="3" name="图片 2"/>
          <p:cNvPicPr>
            <a:picLocks noChangeAspect="1"/>
          </p:cNvPicPr>
          <p:nvPr/>
        </p:nvPicPr>
        <p:blipFill>
          <a:blip r:embed="rId2"/>
          <a:stretch>
            <a:fillRect/>
          </a:stretch>
        </p:blipFill>
        <p:spPr>
          <a:xfrm rot="1031737">
            <a:off x="529729" y="3059875"/>
            <a:ext cx="3374065" cy="1718963"/>
          </a:xfrm>
          <a:prstGeom prst="rect">
            <a:avLst/>
          </a:prstGeom>
        </p:spPr>
      </p:pic>
      <p:pic>
        <p:nvPicPr>
          <p:cNvPr id="3076" name="Picture 4" descr="after effect 报错33::4 missing data in file 还救的回来吗？-ZOL问答"/>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7872" y="3679492"/>
            <a:ext cx="1591204" cy="15912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智能家居解决方案_福州创安光电科技有限公司"/>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525" y="2860117"/>
            <a:ext cx="4074431" cy="24520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a:t>数据库系统模式的概念</a:t>
            </a:r>
          </a:p>
        </p:txBody>
      </p:sp>
      <p:sp>
        <p:nvSpPr>
          <p:cNvPr id="171011" name="Rectangle 3"/>
          <p:cNvSpPr>
            <a:spLocks noGrp="1" noChangeArrowheads="1"/>
          </p:cNvSpPr>
          <p:nvPr>
            <p:ph sz="quarter" idx="10"/>
          </p:nvPr>
        </p:nvSpPr>
        <p:spPr bwMode="auto"/>
        <p:txBody>
          <a:bodyPr>
            <a:spAutoFit/>
          </a:bodyPr>
          <a:lstStyle/>
          <a:p>
            <a:pPr marL="317500" indent="-317500" eaLnBrk="1" hangingPunct="1">
              <a:lnSpc>
                <a:spcPct val="150000"/>
              </a:lnSpc>
              <a:buSzPct val="80000"/>
              <a:defRPr/>
            </a:pPr>
            <a:r>
              <a:rPr lang="zh-CN" altLang="en-US" sz="2000" dirty="0">
                <a:solidFill>
                  <a:schemeClr val="tx1">
                    <a:lumMod val="50000"/>
                    <a:lumOff val="50000"/>
                  </a:schemeClr>
                </a:solidFill>
              </a:rPr>
              <a:t>模式（</a:t>
            </a:r>
            <a:r>
              <a:rPr lang="en-US" altLang="zh-CN" sz="2000" dirty="0">
                <a:solidFill>
                  <a:schemeClr val="tx1">
                    <a:lumMod val="50000"/>
                    <a:lumOff val="50000"/>
                  </a:schemeClr>
                </a:solidFill>
              </a:rPr>
              <a:t>Schema</a:t>
            </a:r>
            <a:r>
              <a:rPr lang="zh-CN" altLang="en-US" sz="2000" dirty="0">
                <a:solidFill>
                  <a:schemeClr val="tx1">
                    <a:lumMod val="50000"/>
                    <a:lumOff val="50000"/>
                  </a:schemeClr>
                </a:solidFill>
              </a:rPr>
              <a:t>）</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数据库逻辑结构和特征的描述</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是型的描述</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反映的是数据的结构及其联系</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模式是相对稳定的</a:t>
            </a:r>
          </a:p>
          <a:p>
            <a:pPr marL="317500" indent="-317500" eaLnBrk="1" hangingPunct="1">
              <a:lnSpc>
                <a:spcPct val="150000"/>
              </a:lnSpc>
              <a:buSzPct val="80000"/>
              <a:defRPr/>
            </a:pPr>
            <a:r>
              <a:rPr lang="zh-CN" altLang="en-US" sz="2000" dirty="0">
                <a:solidFill>
                  <a:schemeClr val="tx1">
                    <a:lumMod val="50000"/>
                    <a:lumOff val="50000"/>
                  </a:schemeClr>
                </a:solidFill>
              </a:rPr>
              <a:t>模式的一个实例（</a:t>
            </a:r>
            <a:r>
              <a:rPr lang="en-US" altLang="zh-CN" sz="2000" dirty="0">
                <a:solidFill>
                  <a:schemeClr val="tx1">
                    <a:lumMod val="50000"/>
                    <a:lumOff val="50000"/>
                  </a:schemeClr>
                </a:solidFill>
              </a:rPr>
              <a:t>Instance</a:t>
            </a:r>
            <a:r>
              <a:rPr lang="zh-CN" altLang="en-US" sz="2000" dirty="0">
                <a:solidFill>
                  <a:schemeClr val="tx1">
                    <a:lumMod val="50000"/>
                    <a:lumOff val="50000"/>
                  </a:schemeClr>
                </a:solidFill>
              </a:rPr>
              <a:t>）</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模式的一个具体值</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反映数据库某一时刻的状态</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同一个模式可以有很多实例</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实例随数据库中的数据的更新而变动</a:t>
            </a:r>
          </a:p>
        </p:txBody>
      </p:sp>
    </p:spTree>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dirty="0"/>
              <a:t>三级模式结构</a:t>
            </a:r>
          </a:p>
        </p:txBody>
      </p:sp>
      <p:sp>
        <p:nvSpPr>
          <p:cNvPr id="2" name="矩形 1"/>
          <p:cNvSpPr/>
          <p:nvPr/>
        </p:nvSpPr>
        <p:spPr>
          <a:xfrm>
            <a:off x="2769506" y="1573849"/>
            <a:ext cx="6702211" cy="1814711"/>
          </a:xfrm>
          <a:prstGeom prst="rect">
            <a:avLst/>
          </a:prstGeom>
          <a:solidFill>
            <a:srgbClr val="FFC000"/>
          </a:solidFill>
          <a:ln w="12700" cap="flat" cmpd="sng" algn="ctr">
            <a:noFill/>
            <a:prstDash val="solid"/>
            <a:miter lim="800000"/>
          </a:ln>
          <a:effectLst/>
        </p:spPr>
        <p:txBody>
          <a:bodyPr rtlCol="0" anchor="ctr"/>
          <a:lstStyle/>
          <a:p>
            <a:pPr algn="ctr"/>
            <a:endParaRPr lang="zh-CN" altLang="en-US" sz="1400" kern="0" dirty="0">
              <a:solidFill>
                <a:srgbClr val="FFFFFF"/>
              </a:solidFill>
              <a:latin typeface="Lato Light"/>
            </a:endParaRPr>
          </a:p>
        </p:txBody>
      </p:sp>
      <p:sp>
        <p:nvSpPr>
          <p:cNvPr id="3" name="矩形 2"/>
          <p:cNvSpPr/>
          <p:nvPr/>
        </p:nvSpPr>
        <p:spPr>
          <a:xfrm>
            <a:off x="6929968" y="1798077"/>
            <a:ext cx="2240249" cy="8800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数据库管理系统</a:t>
            </a:r>
            <a:endParaRPr lang="en-US" altLang="zh-CN" sz="1400" dirty="0">
              <a:latin typeface="微软雅黑" panose="020B0503020204020204" pitchFamily="34" charset="-122"/>
              <a:ea typeface="微软雅黑" panose="020B0503020204020204" pitchFamily="34" charset="-122"/>
            </a:endParaRPr>
          </a:p>
          <a:p>
            <a:pPr algn="ctr"/>
            <a:r>
              <a:rPr lang="en-US" altLang="zh-CN" sz="1400" dirty="0">
                <a:latin typeface="微软雅黑" panose="020B0503020204020204" pitchFamily="34" charset="-122"/>
                <a:ea typeface="微软雅黑" panose="020B0503020204020204" pitchFamily="34" charset="-122"/>
              </a:rPr>
              <a:t>DBMS</a:t>
            </a:r>
            <a:endParaRPr lang="zh-CN" altLang="en-US" sz="1400" dirty="0">
              <a:latin typeface="微软雅黑" panose="020B0503020204020204" pitchFamily="34" charset="-122"/>
              <a:ea typeface="微软雅黑" panose="020B0503020204020204" pitchFamily="34" charset="-122"/>
            </a:endParaRPr>
          </a:p>
        </p:txBody>
      </p:sp>
      <p:sp>
        <p:nvSpPr>
          <p:cNvPr id="4" name="流程图: 磁盘 3"/>
          <p:cNvSpPr/>
          <p:nvPr/>
        </p:nvSpPr>
        <p:spPr>
          <a:xfrm>
            <a:off x="3089541" y="1700137"/>
            <a:ext cx="1600178" cy="880099"/>
          </a:xfrm>
          <a:prstGeom prst="flowChartMagneticDisk">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600" tIns="50800" rIns="101600" bIns="50800" numCol="1" spcCol="0" rtlCol="0" fromWordArt="0" anchor="ctr" anchorCtr="0" forceAA="0" compatLnSpc="1">
            <a:noAutofit/>
          </a:bodyPr>
          <a:lstStyle/>
          <a:p>
            <a:pPr algn="ctr"/>
            <a:endParaRPr lang="zh-CN" altLang="en-US" sz="1780">
              <a:latin typeface="微软雅黑" panose="020B0503020204020204" pitchFamily="34" charset="-122"/>
              <a:ea typeface="微软雅黑" panose="020B0503020204020204" pitchFamily="34" charset="-122"/>
            </a:endParaRPr>
          </a:p>
        </p:txBody>
      </p:sp>
      <p:sp>
        <p:nvSpPr>
          <p:cNvPr id="5" name="矩形 4"/>
          <p:cNvSpPr/>
          <p:nvPr/>
        </p:nvSpPr>
        <p:spPr>
          <a:xfrm>
            <a:off x="3075896" y="2804411"/>
            <a:ext cx="1627469" cy="4681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600" tIns="50800" rIns="101600" bIns="50800" numCol="1" spcCol="0" rtlCol="0" fromWordArt="0" anchor="ctr" anchorCtr="0" forceAA="0" compatLnSpc="1">
            <a:noAutofit/>
          </a:bodyPr>
          <a:lstStyle/>
          <a:p>
            <a:pPr algn="ctr"/>
            <a:r>
              <a:rPr lang="zh-CN" altLang="en-US" sz="1600" dirty="0">
                <a:latin typeface="微软雅黑" panose="020B0503020204020204" pitchFamily="34" charset="-122"/>
                <a:ea typeface="微软雅黑" panose="020B0503020204020204" pitchFamily="34" charset="-122"/>
              </a:rPr>
              <a:t>映射</a:t>
            </a:r>
          </a:p>
        </p:txBody>
      </p:sp>
      <p:sp>
        <p:nvSpPr>
          <p:cNvPr id="6" name="椭圆 5"/>
          <p:cNvSpPr/>
          <p:nvPr/>
        </p:nvSpPr>
        <p:spPr>
          <a:xfrm>
            <a:off x="4680608" y="1787564"/>
            <a:ext cx="1172529" cy="617069"/>
          </a:xfrm>
          <a:prstGeom prst="ellipse">
            <a:avLst/>
          </a:prstGeom>
          <a:solidFill>
            <a:schemeClr val="bg1">
              <a:lumMod val="85000"/>
            </a:schemeClr>
          </a:solidFill>
          <a:ln w="9525">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solidFill>
                  <a:schemeClr val="tx1"/>
                </a:solidFill>
                <a:latin typeface="微软雅黑" panose="020B0503020204020204" pitchFamily="34" charset="-122"/>
                <a:ea typeface="微软雅黑" panose="020B0503020204020204" pitchFamily="34" charset="-122"/>
              </a:rPr>
              <a:t>数据库引擎</a:t>
            </a:r>
          </a:p>
        </p:txBody>
      </p:sp>
      <p:sp>
        <p:nvSpPr>
          <p:cNvPr id="7" name="矩形 6"/>
          <p:cNvSpPr/>
          <p:nvPr/>
        </p:nvSpPr>
        <p:spPr>
          <a:xfrm>
            <a:off x="2769506" y="735731"/>
            <a:ext cx="2027513" cy="593329"/>
          </a:xfrm>
          <a:prstGeom prst="rect">
            <a:avLst/>
          </a:prstGeom>
          <a:solidFill>
            <a:srgbClr val="0070C0"/>
          </a:solidFill>
          <a:ln w="12700" cap="flat" cmpd="sng" algn="ctr">
            <a:noFill/>
            <a:prstDash val="solid"/>
            <a:miter lim="800000"/>
          </a:ln>
          <a:effectLst/>
        </p:spPr>
        <p:txBody>
          <a:bodyPr rtlCol="0" anchor="ctr"/>
          <a:lstStyle/>
          <a:p>
            <a:pPr algn="ctr"/>
            <a:r>
              <a:rPr lang="zh-CN" altLang="en-US" sz="1400" kern="0" dirty="0">
                <a:solidFill>
                  <a:srgbClr val="FFFFFF"/>
                </a:solidFill>
                <a:latin typeface="微软雅黑" panose="020B0503020204020204" pitchFamily="34" charset="-122"/>
                <a:ea typeface="微软雅黑" panose="020B0503020204020204" pitchFamily="34" charset="-122"/>
              </a:rPr>
              <a:t>逻辑结构（模式）</a:t>
            </a:r>
          </a:p>
        </p:txBody>
      </p:sp>
      <p:sp>
        <p:nvSpPr>
          <p:cNvPr id="10" name="矩形 9"/>
          <p:cNvSpPr/>
          <p:nvPr/>
        </p:nvSpPr>
        <p:spPr>
          <a:xfrm>
            <a:off x="5009755" y="726083"/>
            <a:ext cx="2027513" cy="593329"/>
          </a:xfrm>
          <a:prstGeom prst="rect">
            <a:avLst/>
          </a:prstGeom>
          <a:solidFill>
            <a:srgbClr val="0070C0"/>
          </a:solidFill>
          <a:ln w="12700" cap="flat" cmpd="sng" algn="ctr">
            <a:noFill/>
            <a:prstDash val="solid"/>
            <a:miter lim="800000"/>
          </a:ln>
          <a:effectLst/>
        </p:spPr>
        <p:txBody>
          <a:bodyPr rtlCol="0" anchor="ctr"/>
          <a:lstStyle/>
          <a:p>
            <a:pPr algn="ctr"/>
            <a:r>
              <a:rPr lang="zh-CN" altLang="en-US" sz="1400" kern="0" dirty="0">
                <a:solidFill>
                  <a:srgbClr val="FFFFFF"/>
                </a:solidFill>
                <a:latin typeface="微软雅黑" panose="020B0503020204020204" pitchFamily="34" charset="-122"/>
                <a:ea typeface="微软雅黑" panose="020B0503020204020204" pitchFamily="34" charset="-122"/>
              </a:rPr>
              <a:t>数据库服务器</a:t>
            </a:r>
          </a:p>
        </p:txBody>
      </p:sp>
      <p:sp>
        <p:nvSpPr>
          <p:cNvPr id="11" name="矩形 10"/>
          <p:cNvSpPr/>
          <p:nvPr/>
        </p:nvSpPr>
        <p:spPr>
          <a:xfrm>
            <a:off x="7250004" y="726082"/>
            <a:ext cx="2240249" cy="602977"/>
          </a:xfrm>
          <a:prstGeom prst="rect">
            <a:avLst/>
          </a:prstGeom>
          <a:solidFill>
            <a:srgbClr val="0070C0"/>
          </a:solidFill>
          <a:ln w="12700" cap="flat" cmpd="sng" algn="ctr">
            <a:noFill/>
            <a:prstDash val="solid"/>
            <a:miter lim="800000"/>
          </a:ln>
          <a:effectLst/>
        </p:spPr>
        <p:txBody>
          <a:bodyPr rtlCol="0" anchor="ctr"/>
          <a:lstStyle/>
          <a:p>
            <a:pPr algn="ctr"/>
            <a:r>
              <a:rPr lang="zh-CN" altLang="en-US" sz="1400" kern="0" dirty="0">
                <a:solidFill>
                  <a:srgbClr val="FFFFFF"/>
                </a:solidFill>
                <a:latin typeface="微软雅黑" panose="020B0503020204020204" pitchFamily="34" charset="-122"/>
                <a:ea typeface="微软雅黑" panose="020B0503020204020204" pitchFamily="34" charset="-122"/>
              </a:rPr>
              <a:t>物理结构（内模式）</a:t>
            </a:r>
          </a:p>
        </p:txBody>
      </p:sp>
      <p:grpSp>
        <p:nvGrpSpPr>
          <p:cNvPr id="12" name="组合 11"/>
          <p:cNvGrpSpPr/>
          <p:nvPr/>
        </p:nvGrpSpPr>
        <p:grpSpPr>
          <a:xfrm>
            <a:off x="2781033" y="4299776"/>
            <a:ext cx="2114413" cy="805407"/>
            <a:chOff x="2627784" y="4220643"/>
            <a:chExt cx="1680746" cy="724866"/>
          </a:xfrm>
          <a:solidFill>
            <a:schemeClr val="bg1">
              <a:lumMod val="65000"/>
            </a:schemeClr>
          </a:solidFill>
        </p:grpSpPr>
        <p:sp>
          <p:nvSpPr>
            <p:cNvPr id="15" name="流程图: 卡片 14"/>
            <p:cNvSpPr/>
            <p:nvPr/>
          </p:nvSpPr>
          <p:spPr>
            <a:xfrm rot="10800000">
              <a:off x="2796362" y="4220643"/>
              <a:ext cx="1512168" cy="503833"/>
            </a:xfrm>
            <a:prstGeom prst="flowChartPunchedCard">
              <a:avLst/>
            </a:prstGeom>
            <a:solidFill>
              <a:srgbClr val="3B96D3"/>
            </a:solidFill>
            <a:ln w="12700" cap="flat" cmpd="sng" algn="ctr">
              <a:solidFill>
                <a:schemeClr val="accent1"/>
              </a:solidFill>
              <a:prstDash val="solid"/>
              <a:miter lim="800000"/>
            </a:ln>
            <a:effectLst/>
          </p:spPr>
          <p:txBody>
            <a:bodyPr rtlCol="0" anchor="ctr"/>
            <a:lstStyle/>
            <a:p>
              <a:pPr algn="ctr"/>
              <a:endParaRPr lang="zh-CN" altLang="en-US" sz="1400" kern="0">
                <a:solidFill>
                  <a:srgbClr val="FFFFFF"/>
                </a:solidFill>
                <a:latin typeface="Lato Light"/>
              </a:endParaRPr>
            </a:p>
          </p:txBody>
        </p:sp>
        <p:sp>
          <p:nvSpPr>
            <p:cNvPr id="14" name="流程图: 卡片 13"/>
            <p:cNvSpPr/>
            <p:nvPr/>
          </p:nvSpPr>
          <p:spPr>
            <a:xfrm rot="10800000">
              <a:off x="2712073" y="4318917"/>
              <a:ext cx="1512168" cy="503833"/>
            </a:xfrm>
            <a:prstGeom prst="flowChartPunchedCard">
              <a:avLst/>
            </a:prstGeom>
            <a:solidFill>
              <a:srgbClr val="3B96D3"/>
            </a:solidFill>
            <a:ln w="12700" cap="flat" cmpd="sng" algn="ctr">
              <a:solidFill>
                <a:schemeClr val="accent1"/>
              </a:solidFill>
              <a:prstDash val="solid"/>
              <a:miter lim="800000"/>
            </a:ln>
            <a:effectLst/>
          </p:spPr>
          <p:txBody>
            <a:bodyPr rtlCol="0" anchor="ctr"/>
            <a:lstStyle/>
            <a:p>
              <a:pPr algn="ctr"/>
              <a:endParaRPr lang="zh-CN" altLang="en-US" sz="1400" kern="0">
                <a:solidFill>
                  <a:srgbClr val="FFFFFF"/>
                </a:solidFill>
                <a:latin typeface="Lato Light"/>
              </a:endParaRPr>
            </a:p>
          </p:txBody>
        </p:sp>
        <p:sp>
          <p:nvSpPr>
            <p:cNvPr id="9" name="流程图: 卡片 8"/>
            <p:cNvSpPr/>
            <p:nvPr/>
          </p:nvSpPr>
          <p:spPr>
            <a:xfrm rot="10800000">
              <a:off x="2627784" y="4441676"/>
              <a:ext cx="1512168" cy="503833"/>
            </a:xfrm>
            <a:prstGeom prst="flowChartPunchedCard">
              <a:avLst/>
            </a:prstGeom>
            <a:solidFill>
              <a:srgbClr val="3B96D3"/>
            </a:solidFill>
            <a:ln w="12700" cap="flat" cmpd="sng" algn="ctr">
              <a:solidFill>
                <a:schemeClr val="accent1"/>
              </a:solidFill>
              <a:prstDash val="solid"/>
              <a:miter lim="800000"/>
            </a:ln>
            <a:effectLst/>
          </p:spPr>
          <p:txBody>
            <a:bodyPr rtlCol="0" anchor="ctr"/>
            <a:lstStyle/>
            <a:p>
              <a:pPr algn="ctr"/>
              <a:endParaRPr lang="zh-CN" altLang="en-US" sz="1400" kern="0" dirty="0">
                <a:solidFill>
                  <a:srgbClr val="FFFFFF"/>
                </a:solidFill>
                <a:latin typeface="Lato Light"/>
              </a:endParaRPr>
            </a:p>
          </p:txBody>
        </p:sp>
      </p:grpSp>
      <p:grpSp>
        <p:nvGrpSpPr>
          <p:cNvPr id="17" name="组合 16"/>
          <p:cNvGrpSpPr/>
          <p:nvPr/>
        </p:nvGrpSpPr>
        <p:grpSpPr>
          <a:xfrm>
            <a:off x="5342503" y="4305087"/>
            <a:ext cx="1867496" cy="805407"/>
            <a:chOff x="2627784" y="4220643"/>
            <a:chExt cx="1680746" cy="724866"/>
          </a:xfrm>
          <a:solidFill>
            <a:schemeClr val="bg1">
              <a:lumMod val="65000"/>
            </a:schemeClr>
          </a:solidFill>
        </p:grpSpPr>
        <p:sp>
          <p:nvSpPr>
            <p:cNvPr id="18" name="流程图: 卡片 17"/>
            <p:cNvSpPr/>
            <p:nvPr/>
          </p:nvSpPr>
          <p:spPr>
            <a:xfrm rot="10800000">
              <a:off x="2796362" y="4220643"/>
              <a:ext cx="1512168" cy="503833"/>
            </a:xfrm>
            <a:prstGeom prst="flowChartPunchedCard">
              <a:avLst/>
            </a:prstGeom>
            <a:solidFill>
              <a:srgbClr val="3B96D3"/>
            </a:solidFill>
            <a:ln w="12700" cap="flat" cmpd="sng" algn="ctr">
              <a:solidFill>
                <a:schemeClr val="accent1"/>
              </a:solidFill>
              <a:prstDash val="solid"/>
              <a:miter lim="800000"/>
            </a:ln>
            <a:effectLst/>
          </p:spPr>
          <p:txBody>
            <a:bodyPr rtlCol="0" anchor="ctr"/>
            <a:lstStyle/>
            <a:p>
              <a:pPr algn="ctr"/>
              <a:endParaRPr lang="zh-CN" altLang="en-US" sz="1400" kern="0">
                <a:solidFill>
                  <a:srgbClr val="FFFFFF"/>
                </a:solidFill>
                <a:latin typeface="Lato Light"/>
              </a:endParaRPr>
            </a:p>
          </p:txBody>
        </p:sp>
        <p:sp>
          <p:nvSpPr>
            <p:cNvPr id="19" name="流程图: 卡片 18"/>
            <p:cNvSpPr/>
            <p:nvPr/>
          </p:nvSpPr>
          <p:spPr>
            <a:xfrm rot="10800000">
              <a:off x="2712073" y="4318917"/>
              <a:ext cx="1512168" cy="503833"/>
            </a:xfrm>
            <a:prstGeom prst="flowChartPunchedCard">
              <a:avLst/>
            </a:prstGeom>
            <a:solidFill>
              <a:srgbClr val="3B96D3"/>
            </a:solidFill>
            <a:ln w="12700" cap="flat" cmpd="sng" algn="ctr">
              <a:solidFill>
                <a:schemeClr val="accent1"/>
              </a:solidFill>
              <a:prstDash val="solid"/>
              <a:miter lim="800000"/>
            </a:ln>
            <a:effectLst/>
          </p:spPr>
          <p:txBody>
            <a:bodyPr rtlCol="0" anchor="ctr"/>
            <a:lstStyle/>
            <a:p>
              <a:pPr algn="ctr"/>
              <a:endParaRPr lang="zh-CN" altLang="en-US" sz="1400" kern="0">
                <a:solidFill>
                  <a:srgbClr val="FFFFFF"/>
                </a:solidFill>
                <a:latin typeface="Lato Light"/>
              </a:endParaRPr>
            </a:p>
          </p:txBody>
        </p:sp>
        <p:sp>
          <p:nvSpPr>
            <p:cNvPr id="20" name="流程图: 卡片 19"/>
            <p:cNvSpPr/>
            <p:nvPr/>
          </p:nvSpPr>
          <p:spPr>
            <a:xfrm rot="10800000">
              <a:off x="2627784" y="4441676"/>
              <a:ext cx="1512168" cy="503833"/>
            </a:xfrm>
            <a:prstGeom prst="flowChartPunchedCard">
              <a:avLst/>
            </a:prstGeom>
            <a:solidFill>
              <a:srgbClr val="3B96D3"/>
            </a:solidFill>
            <a:ln w="12700" cap="flat" cmpd="sng" algn="ctr">
              <a:solidFill>
                <a:schemeClr val="accent1"/>
              </a:solidFill>
              <a:prstDash val="solid"/>
              <a:miter lim="800000"/>
            </a:ln>
            <a:effectLst/>
          </p:spPr>
          <p:txBody>
            <a:bodyPr rtlCol="0" anchor="ctr"/>
            <a:lstStyle/>
            <a:p>
              <a:pPr algn="ctr"/>
              <a:endParaRPr lang="zh-CN" altLang="en-US" sz="1400" kern="0">
                <a:solidFill>
                  <a:srgbClr val="FFFFFF"/>
                </a:solidFill>
                <a:latin typeface="Lato Light"/>
              </a:endParaRPr>
            </a:p>
          </p:txBody>
        </p:sp>
      </p:grpSp>
      <p:grpSp>
        <p:nvGrpSpPr>
          <p:cNvPr id="21" name="组合 20"/>
          <p:cNvGrpSpPr/>
          <p:nvPr/>
        </p:nvGrpSpPr>
        <p:grpSpPr>
          <a:xfrm>
            <a:off x="7616193" y="4310503"/>
            <a:ext cx="1867496" cy="805407"/>
            <a:chOff x="2627784" y="4220643"/>
            <a:chExt cx="1680746" cy="724866"/>
          </a:xfrm>
          <a:solidFill>
            <a:schemeClr val="bg1">
              <a:lumMod val="65000"/>
            </a:schemeClr>
          </a:solidFill>
        </p:grpSpPr>
        <p:sp>
          <p:nvSpPr>
            <p:cNvPr id="22" name="流程图: 卡片 21"/>
            <p:cNvSpPr/>
            <p:nvPr/>
          </p:nvSpPr>
          <p:spPr>
            <a:xfrm rot="10800000">
              <a:off x="2796362" y="4220643"/>
              <a:ext cx="1512168" cy="503833"/>
            </a:xfrm>
            <a:prstGeom prst="flowChartPunchedCard">
              <a:avLst/>
            </a:prstGeom>
            <a:solidFill>
              <a:srgbClr val="3B96D3"/>
            </a:solidFill>
            <a:ln w="12700" cap="flat" cmpd="sng" algn="ctr">
              <a:solidFill>
                <a:schemeClr val="accent1"/>
              </a:solidFill>
              <a:prstDash val="solid"/>
              <a:miter lim="800000"/>
            </a:ln>
            <a:effectLst/>
          </p:spPr>
          <p:txBody>
            <a:bodyPr rtlCol="0" anchor="ctr"/>
            <a:lstStyle/>
            <a:p>
              <a:pPr algn="ctr"/>
              <a:endParaRPr lang="zh-CN" altLang="en-US" sz="1400" kern="0">
                <a:solidFill>
                  <a:srgbClr val="FFFFFF"/>
                </a:solidFill>
                <a:latin typeface="微软雅黑" panose="020B0503020204020204" pitchFamily="34" charset="-122"/>
                <a:ea typeface="微软雅黑" panose="020B0503020204020204" pitchFamily="34" charset="-122"/>
              </a:endParaRPr>
            </a:p>
          </p:txBody>
        </p:sp>
        <p:sp>
          <p:nvSpPr>
            <p:cNvPr id="23" name="流程图: 卡片 22"/>
            <p:cNvSpPr/>
            <p:nvPr/>
          </p:nvSpPr>
          <p:spPr>
            <a:xfrm rot="10800000">
              <a:off x="2712073" y="4318917"/>
              <a:ext cx="1512168" cy="503833"/>
            </a:xfrm>
            <a:prstGeom prst="flowChartPunchedCard">
              <a:avLst/>
            </a:prstGeom>
            <a:solidFill>
              <a:srgbClr val="3B96D3"/>
            </a:solidFill>
            <a:ln w="12700" cap="flat" cmpd="sng" algn="ctr">
              <a:solidFill>
                <a:schemeClr val="accent1"/>
              </a:solidFill>
              <a:prstDash val="solid"/>
              <a:miter lim="800000"/>
            </a:ln>
            <a:effectLst/>
          </p:spPr>
          <p:txBody>
            <a:bodyPr rtlCol="0" anchor="ctr"/>
            <a:lstStyle/>
            <a:p>
              <a:pPr algn="ctr"/>
              <a:endParaRPr lang="zh-CN" altLang="en-US" sz="1400" kern="0">
                <a:solidFill>
                  <a:srgbClr val="FFFFFF"/>
                </a:solidFill>
                <a:latin typeface="微软雅黑" panose="020B0503020204020204" pitchFamily="34" charset="-122"/>
                <a:ea typeface="微软雅黑" panose="020B0503020204020204" pitchFamily="34" charset="-122"/>
              </a:endParaRPr>
            </a:p>
          </p:txBody>
        </p:sp>
        <p:sp>
          <p:nvSpPr>
            <p:cNvPr id="24" name="流程图: 卡片 23"/>
            <p:cNvSpPr/>
            <p:nvPr/>
          </p:nvSpPr>
          <p:spPr>
            <a:xfrm rot="10800000">
              <a:off x="2627784" y="4441676"/>
              <a:ext cx="1512168" cy="503833"/>
            </a:xfrm>
            <a:prstGeom prst="flowChartPunchedCard">
              <a:avLst/>
            </a:prstGeom>
            <a:solidFill>
              <a:srgbClr val="3B96D3"/>
            </a:solidFill>
            <a:ln w="12700" cap="flat" cmpd="sng" algn="ctr">
              <a:solidFill>
                <a:schemeClr val="accent1"/>
              </a:solidFill>
              <a:prstDash val="solid"/>
              <a:miter lim="800000"/>
            </a:ln>
            <a:effectLst/>
          </p:spPr>
          <p:txBody>
            <a:bodyPr rtlCol="0" anchor="ctr"/>
            <a:lstStyle/>
            <a:p>
              <a:pPr algn="ctr"/>
              <a:endParaRPr lang="zh-CN" altLang="en-US" sz="1400" kern="0">
                <a:solidFill>
                  <a:srgbClr val="FFFFFF"/>
                </a:solidFill>
                <a:latin typeface="微软雅黑" panose="020B0503020204020204" pitchFamily="34" charset="-122"/>
                <a:ea typeface="微软雅黑" panose="020B0503020204020204" pitchFamily="34" charset="-122"/>
              </a:endParaRPr>
            </a:p>
          </p:txBody>
        </p:sp>
      </p:grpSp>
      <p:sp>
        <p:nvSpPr>
          <p:cNvPr id="25" name="矩形 24"/>
          <p:cNvSpPr/>
          <p:nvPr/>
        </p:nvSpPr>
        <p:spPr>
          <a:xfrm>
            <a:off x="7037269" y="3543194"/>
            <a:ext cx="2247140" cy="468160"/>
          </a:xfrm>
          <a:prstGeom prst="rect">
            <a:avLst/>
          </a:prstGeom>
          <a:solidFill>
            <a:srgbClr val="3DA1D2"/>
          </a:solidFill>
          <a:ln w="12700" cap="flat" cmpd="sng" algn="ctr">
            <a:noFill/>
            <a:prstDash val="solid"/>
            <a:miter lim="800000"/>
          </a:ln>
          <a:effectLst/>
        </p:spPr>
        <p:txBody>
          <a:bodyPr rtlCol="0" anchor="ctr"/>
          <a:lstStyle/>
          <a:p>
            <a:pPr algn="ctr"/>
            <a:r>
              <a:rPr lang="zh-CN" altLang="en-US" sz="1400" kern="0" dirty="0">
                <a:solidFill>
                  <a:srgbClr val="FFFFFF"/>
                </a:solidFill>
                <a:latin typeface="微软雅黑" panose="020B0503020204020204" pitchFamily="34" charset="-122"/>
                <a:ea typeface="微软雅黑" panose="020B0503020204020204" pitchFamily="34" charset="-122"/>
              </a:rPr>
              <a:t>多用户操作系统</a:t>
            </a:r>
            <a:endParaRPr lang="en-US" altLang="zh-CN" sz="1400" kern="0" dirty="0">
              <a:solidFill>
                <a:srgbClr val="FFFFFF"/>
              </a:solidFill>
              <a:latin typeface="微软雅黑" panose="020B0503020204020204" pitchFamily="34" charset="-122"/>
              <a:ea typeface="微软雅黑" panose="020B0503020204020204" pitchFamily="34" charset="-122"/>
            </a:endParaRPr>
          </a:p>
          <a:p>
            <a:pPr algn="ctr"/>
            <a:r>
              <a:rPr lang="zh-CN" altLang="en-US" sz="1400" kern="0" dirty="0">
                <a:solidFill>
                  <a:srgbClr val="FFFFFF"/>
                </a:solidFill>
                <a:latin typeface="微软雅黑" panose="020B0503020204020204" pitchFamily="34" charset="-122"/>
                <a:ea typeface="微软雅黑" panose="020B0503020204020204" pitchFamily="34" charset="-122"/>
              </a:rPr>
              <a:t>（文件服务器）</a:t>
            </a:r>
          </a:p>
        </p:txBody>
      </p:sp>
      <p:sp>
        <p:nvSpPr>
          <p:cNvPr id="13" name="矩形 12"/>
          <p:cNvSpPr/>
          <p:nvPr/>
        </p:nvSpPr>
        <p:spPr>
          <a:xfrm>
            <a:off x="1123501" y="3974813"/>
            <a:ext cx="800089" cy="597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55"/>
          </a:p>
        </p:txBody>
      </p:sp>
      <p:sp>
        <p:nvSpPr>
          <p:cNvPr id="27" name="矩形 26"/>
          <p:cNvSpPr/>
          <p:nvPr/>
        </p:nvSpPr>
        <p:spPr>
          <a:xfrm>
            <a:off x="2885140" y="4583986"/>
            <a:ext cx="1627469" cy="468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各种数据文件</a:t>
            </a:r>
          </a:p>
        </p:txBody>
      </p:sp>
      <p:sp>
        <p:nvSpPr>
          <p:cNvPr id="28" name="矩形 27"/>
          <p:cNvSpPr/>
          <p:nvPr/>
        </p:nvSpPr>
        <p:spPr>
          <a:xfrm>
            <a:off x="5336681" y="4583986"/>
            <a:ext cx="1627469" cy="468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DBMS</a:t>
            </a:r>
            <a:r>
              <a:rPr lang="zh-CN" altLang="en-US" sz="1400" dirty="0">
                <a:latin typeface="微软雅黑" panose="020B0503020204020204" pitchFamily="34" charset="-122"/>
                <a:ea typeface="微软雅黑" panose="020B0503020204020204" pitchFamily="34" charset="-122"/>
              </a:rPr>
              <a:t>系统文件</a:t>
            </a:r>
          </a:p>
        </p:txBody>
      </p:sp>
      <p:sp>
        <p:nvSpPr>
          <p:cNvPr id="29" name="矩形 28"/>
          <p:cNvSpPr/>
          <p:nvPr/>
        </p:nvSpPr>
        <p:spPr>
          <a:xfrm>
            <a:off x="7656939" y="4583986"/>
            <a:ext cx="1627469" cy="468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操作系统文件</a:t>
            </a:r>
          </a:p>
        </p:txBody>
      </p:sp>
      <p:sp>
        <p:nvSpPr>
          <p:cNvPr id="30" name="矩形 29"/>
          <p:cNvSpPr/>
          <p:nvPr/>
        </p:nvSpPr>
        <p:spPr>
          <a:xfrm>
            <a:off x="2781031" y="5246840"/>
            <a:ext cx="6702211" cy="468160"/>
          </a:xfrm>
          <a:prstGeom prst="rect">
            <a:avLst/>
          </a:prstGeom>
          <a:solidFill>
            <a:srgbClr val="1543A6"/>
          </a:solidFill>
          <a:ln w="12700" cap="flat" cmpd="sng" algn="ctr">
            <a:noFill/>
            <a:prstDash val="solid"/>
            <a:miter lim="800000"/>
          </a:ln>
          <a:effectLst/>
        </p:spPr>
        <p:txBody>
          <a:bodyPr rtlCol="0" anchor="ctr"/>
          <a:lstStyle/>
          <a:p>
            <a:pPr algn="ctr"/>
            <a:r>
              <a:rPr lang="zh-CN" altLang="en-US" sz="1400" kern="0">
                <a:solidFill>
                  <a:srgbClr val="FFFFFF"/>
                </a:solidFill>
                <a:latin typeface="微软雅黑" panose="020B0503020204020204" pitchFamily="34" charset="-122"/>
                <a:ea typeface="微软雅黑" panose="020B0503020204020204" pitchFamily="34" charset="-122"/>
              </a:rPr>
              <a:t>磁盘（</a:t>
            </a:r>
            <a:r>
              <a:rPr lang="en-US" altLang="zh-CN" sz="1400" kern="0" dirty="0">
                <a:solidFill>
                  <a:srgbClr val="FFFFFF"/>
                </a:solidFill>
                <a:latin typeface="微软雅黑" panose="020B0503020204020204" pitchFamily="34" charset="-122"/>
                <a:ea typeface="微软雅黑" panose="020B0503020204020204" pitchFamily="34" charset="-122"/>
              </a:rPr>
              <a:t>DISK</a:t>
            </a:r>
            <a:r>
              <a:rPr lang="zh-CN" altLang="en-US" sz="1400" kern="0" dirty="0">
                <a:solidFill>
                  <a:srgbClr val="FFFFFF"/>
                </a:solidFill>
                <a:latin typeface="微软雅黑" panose="020B0503020204020204" pitchFamily="34" charset="-122"/>
                <a:ea typeface="微软雅黑" panose="020B0503020204020204" pitchFamily="34" charset="-122"/>
              </a:rPr>
              <a:t>）</a:t>
            </a:r>
          </a:p>
        </p:txBody>
      </p:sp>
      <p:pic>
        <p:nvPicPr>
          <p:cNvPr id="16" name="图片 1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285406" y="1976552"/>
            <a:ext cx="507769" cy="405847"/>
          </a:xfrm>
          <a:prstGeom prst="rect">
            <a:avLst/>
          </a:prstGeom>
        </p:spPr>
      </p:pic>
      <p:pic>
        <p:nvPicPr>
          <p:cNvPr id="32" name="图片 31"/>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930279" y="1983803"/>
            <a:ext cx="507769" cy="405847"/>
          </a:xfrm>
          <a:prstGeom prst="rect">
            <a:avLst/>
          </a:prstGeom>
        </p:spPr>
      </p:pic>
      <p:pic>
        <p:nvPicPr>
          <p:cNvPr id="40" name="Picture 4" descr="https://gimg2.baidu.com/image_search/src=http%3A%2F%2Fdpic.tiankong.com%2Fzm%2Fen%2FQJ8368154989.jpg&amp;refer=http%3A%2F%2Fdpic.tiankong.com&amp;app=2002&amp;size=f9999,10000&amp;q=a80&amp;n=0&amp;g=0n&amp;fmt=jpeg?sec=1615819716&amp;t=cbcf5e7fced822eb8cca736b411e7c9d"/>
          <p:cNvPicPr>
            <a:picLocks noChangeAspect="1" noChangeArrowheads="1"/>
          </p:cNvPicPr>
          <p:nvPr/>
        </p:nvPicPr>
        <p:blipFill>
          <a:blip r:embed="rId4" cstate="print">
            <a:biLevel thresh="75000"/>
            <a:extLst>
              <a:ext uri="{28A0092B-C50C-407E-A947-70E740481C1C}">
                <a14:useLocalDpi xmlns:a14="http://schemas.microsoft.com/office/drawing/2010/main" val="0"/>
              </a:ext>
            </a:extLst>
          </a:blip>
          <a:srcRect/>
          <a:stretch>
            <a:fillRect/>
          </a:stretch>
        </p:blipFill>
        <p:spPr bwMode="auto">
          <a:xfrm>
            <a:off x="785915" y="738601"/>
            <a:ext cx="829258" cy="97569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https://gimg2.baidu.com/image_search/src=http%3A%2F%2Fdpic.tiankong.com%2Fzm%2Fen%2FQJ8368154989.jpg&amp;refer=http%3A%2F%2Fdpic.tiankong.com&amp;app=2002&amp;size=f9999,10000&amp;q=a80&amp;n=0&amp;g=0n&amp;fmt=jpeg?sec=1615819716&amp;t=cbcf5e7fced822eb8cca736b411e7c9d"/>
          <p:cNvPicPr>
            <a:picLocks noChangeAspect="1" noChangeArrowheads="1"/>
          </p:cNvPicPr>
          <p:nvPr/>
        </p:nvPicPr>
        <p:blipFill>
          <a:blip r:embed="rId4" cstate="print">
            <a:biLevel thresh="75000"/>
            <a:extLst>
              <a:ext uri="{28A0092B-C50C-407E-A947-70E740481C1C}">
                <a14:useLocalDpi xmlns:a14="http://schemas.microsoft.com/office/drawing/2010/main" val="0"/>
              </a:ext>
            </a:extLst>
          </a:blip>
          <a:srcRect/>
          <a:stretch>
            <a:fillRect/>
          </a:stretch>
        </p:blipFill>
        <p:spPr bwMode="auto">
          <a:xfrm>
            <a:off x="774072" y="2495559"/>
            <a:ext cx="829258" cy="97569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https://gimg2.baidu.com/image_search/src=http%3A%2F%2Fdpic.tiankong.com%2Fzm%2Fen%2FQJ8368154989.jpg&amp;refer=http%3A%2F%2Fdpic.tiankong.com&amp;app=2002&amp;size=f9999,10000&amp;q=a80&amp;n=0&amp;g=0n&amp;fmt=jpeg?sec=1615819716&amp;t=cbcf5e7fced822eb8cca736b411e7c9d"/>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782563" y="4405241"/>
            <a:ext cx="829258" cy="975691"/>
          </a:xfrm>
          <a:prstGeom prst="rect">
            <a:avLst/>
          </a:prstGeom>
          <a:noFill/>
          <a:extLst>
            <a:ext uri="{909E8E84-426E-40DD-AFC4-6F175D3DCCD1}">
              <a14:hiddenFill xmlns:a14="http://schemas.microsoft.com/office/drawing/2010/main">
                <a:solidFill>
                  <a:srgbClr val="FFFFFF"/>
                </a:solidFill>
              </a14:hiddenFill>
            </a:ext>
          </a:extLst>
        </p:spPr>
      </p:pic>
      <p:sp>
        <p:nvSpPr>
          <p:cNvPr id="44" name="矩形 43"/>
          <p:cNvSpPr/>
          <p:nvPr/>
        </p:nvSpPr>
        <p:spPr>
          <a:xfrm>
            <a:off x="805483" y="1672025"/>
            <a:ext cx="749461" cy="468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555" dirty="0">
                <a:solidFill>
                  <a:schemeClr val="tx1"/>
                </a:solidFill>
                <a:latin typeface="微软雅黑" panose="020B0503020204020204" pitchFamily="34" charset="-122"/>
                <a:ea typeface="微软雅黑" panose="020B0503020204020204" pitchFamily="34" charset="-122"/>
              </a:rPr>
              <a:t>用户</a:t>
            </a:r>
          </a:p>
        </p:txBody>
      </p:sp>
      <p:sp>
        <p:nvSpPr>
          <p:cNvPr id="45" name="矩形 44"/>
          <p:cNvSpPr/>
          <p:nvPr/>
        </p:nvSpPr>
        <p:spPr>
          <a:xfrm>
            <a:off x="830746" y="3468921"/>
            <a:ext cx="749461" cy="468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555" dirty="0">
                <a:solidFill>
                  <a:schemeClr val="tx1"/>
                </a:solidFill>
                <a:latin typeface="微软雅黑" panose="020B0503020204020204" pitchFamily="34" charset="-122"/>
                <a:ea typeface="微软雅黑" panose="020B0503020204020204" pitchFamily="34" charset="-122"/>
              </a:rPr>
              <a:t>用户</a:t>
            </a:r>
          </a:p>
        </p:txBody>
      </p:sp>
      <p:sp>
        <p:nvSpPr>
          <p:cNvPr id="46" name="矩形 45"/>
          <p:cNvSpPr/>
          <p:nvPr/>
        </p:nvSpPr>
        <p:spPr>
          <a:xfrm>
            <a:off x="820691" y="5380932"/>
            <a:ext cx="749461" cy="468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555" dirty="0">
                <a:solidFill>
                  <a:schemeClr val="tx1"/>
                </a:solidFill>
                <a:latin typeface="微软雅黑" panose="020B0503020204020204" pitchFamily="34" charset="-122"/>
                <a:ea typeface="微软雅黑" panose="020B0503020204020204" pitchFamily="34" charset="-122"/>
              </a:rPr>
              <a:t>用户</a:t>
            </a:r>
          </a:p>
        </p:txBody>
      </p:sp>
      <p:cxnSp>
        <p:nvCxnSpPr>
          <p:cNvPr id="48" name="直接箭头连接符 47"/>
          <p:cNvCxnSpPr>
            <a:stCxn id="6" idx="6"/>
          </p:cNvCxnSpPr>
          <p:nvPr/>
        </p:nvCxnSpPr>
        <p:spPr>
          <a:xfrm>
            <a:off x="5853137" y="2096099"/>
            <a:ext cx="1063186" cy="0"/>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4" idx="3"/>
            <a:endCxn id="5" idx="0"/>
          </p:cNvCxnSpPr>
          <p:nvPr/>
        </p:nvCxnSpPr>
        <p:spPr>
          <a:xfrm>
            <a:off x="3889630" y="2580235"/>
            <a:ext cx="0" cy="224176"/>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a:off x="3238431" y="3260588"/>
            <a:ext cx="9566" cy="1284781"/>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3" idx="2"/>
          </p:cNvCxnSpPr>
          <p:nvPr/>
        </p:nvCxnSpPr>
        <p:spPr>
          <a:xfrm flipH="1">
            <a:off x="6023512" y="2678175"/>
            <a:ext cx="2026581" cy="1653633"/>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endCxn id="25" idx="0"/>
          </p:cNvCxnSpPr>
          <p:nvPr/>
        </p:nvCxnSpPr>
        <p:spPr>
          <a:xfrm>
            <a:off x="8160839" y="2720672"/>
            <a:ext cx="0" cy="822522"/>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8160839" y="3984819"/>
            <a:ext cx="0" cy="339292"/>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3" idx="1"/>
          </p:cNvCxnSpPr>
          <p:nvPr/>
        </p:nvCxnSpPr>
        <p:spPr>
          <a:xfrm flipH="1">
            <a:off x="4586937" y="2238127"/>
            <a:ext cx="2343031" cy="2095173"/>
          </a:xfrm>
          <a:prstGeom prst="straightConnector1">
            <a:avLst/>
          </a:prstGeom>
          <a:ln>
            <a:solidFill>
              <a:schemeClr val="tx1"/>
            </a:solidFill>
            <a:prstDash val="dash"/>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33133" name="连接符: 肘形 133132"/>
          <p:cNvCxnSpPr>
            <a:stCxn id="11" idx="3"/>
            <a:endCxn id="15" idx="2"/>
          </p:cNvCxnSpPr>
          <p:nvPr/>
        </p:nvCxnSpPr>
        <p:spPr>
          <a:xfrm flipH="1">
            <a:off x="3944276" y="1027571"/>
            <a:ext cx="5545977" cy="3272206"/>
          </a:xfrm>
          <a:prstGeom prst="bentConnector4">
            <a:avLst>
              <a:gd name="adj1" fmla="val -4580"/>
              <a:gd name="adj2" fmla="val 95129"/>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3142" name="等腰三角形 133141"/>
          <p:cNvSpPr/>
          <p:nvPr/>
        </p:nvSpPr>
        <p:spPr>
          <a:xfrm rot="10800000">
            <a:off x="3644039" y="1329057"/>
            <a:ext cx="260838" cy="263807"/>
          </a:xfrm>
          <a:prstGeom prst="triangle">
            <a:avLst/>
          </a:prstGeom>
          <a:solidFill>
            <a:srgbClr val="41B7D0"/>
          </a:solidFill>
          <a:ln w="12700" cap="flat" cmpd="sng" algn="ctr">
            <a:noFill/>
            <a:prstDash val="solid"/>
            <a:miter lim="800000"/>
          </a:ln>
          <a:effectLst/>
        </p:spPr>
        <p:txBody>
          <a:bodyPr rtlCol="0" anchor="ctr"/>
          <a:lstStyle/>
          <a:p>
            <a:pPr algn="ctr"/>
            <a:endParaRPr lang="zh-CN" altLang="en-US" sz="1400" kern="0">
              <a:solidFill>
                <a:srgbClr val="FFFFFF"/>
              </a:solidFill>
              <a:latin typeface="Lato Light"/>
            </a:endParaRPr>
          </a:p>
        </p:txBody>
      </p:sp>
      <p:sp>
        <p:nvSpPr>
          <p:cNvPr id="94" name="等腰三角形 93"/>
          <p:cNvSpPr/>
          <p:nvPr/>
        </p:nvSpPr>
        <p:spPr>
          <a:xfrm rot="10800000">
            <a:off x="5825796" y="1318083"/>
            <a:ext cx="260838" cy="263807"/>
          </a:xfrm>
          <a:prstGeom prst="triangle">
            <a:avLst/>
          </a:prstGeom>
          <a:solidFill>
            <a:srgbClr val="41B7D0"/>
          </a:solidFill>
          <a:ln w="12700" cap="flat" cmpd="sng" algn="ctr">
            <a:noFill/>
            <a:prstDash val="solid"/>
            <a:miter lim="800000"/>
          </a:ln>
          <a:effectLst/>
        </p:spPr>
        <p:txBody>
          <a:bodyPr rtlCol="0" anchor="ctr"/>
          <a:lstStyle/>
          <a:p>
            <a:pPr algn="ctr"/>
            <a:endParaRPr lang="zh-CN" altLang="en-US" sz="1400" kern="0">
              <a:solidFill>
                <a:srgbClr val="FFFFFF"/>
              </a:solidFill>
              <a:latin typeface="Lato Light"/>
            </a:endParaRPr>
          </a:p>
        </p:txBody>
      </p:sp>
      <p:pic>
        <p:nvPicPr>
          <p:cNvPr id="133143" name="图片 133142"/>
          <p:cNvPicPr>
            <a:picLocks noChangeAspect="1"/>
          </p:cNvPicPr>
          <p:nvPr/>
        </p:nvPicPr>
        <p:blipFill>
          <a:blip r:embed="rId6">
            <a:biLevel thresh="75000"/>
          </a:blip>
          <a:stretch>
            <a:fillRect/>
          </a:stretch>
        </p:blipFill>
        <p:spPr>
          <a:xfrm>
            <a:off x="1815810" y="742561"/>
            <a:ext cx="706442" cy="1078830"/>
          </a:xfrm>
          <a:prstGeom prst="rect">
            <a:avLst/>
          </a:prstGeom>
        </p:spPr>
      </p:pic>
      <p:pic>
        <p:nvPicPr>
          <p:cNvPr id="133144" name="图片 133143"/>
          <p:cNvPicPr>
            <a:picLocks noChangeAspect="1"/>
          </p:cNvPicPr>
          <p:nvPr/>
        </p:nvPicPr>
        <p:blipFill>
          <a:blip r:embed="rId7">
            <a:biLevel thresh="75000"/>
          </a:blip>
          <a:stretch>
            <a:fillRect/>
          </a:stretch>
        </p:blipFill>
        <p:spPr>
          <a:xfrm>
            <a:off x="1771394" y="2492940"/>
            <a:ext cx="797594" cy="1077998"/>
          </a:xfrm>
          <a:prstGeom prst="rect">
            <a:avLst/>
          </a:prstGeom>
        </p:spPr>
      </p:pic>
      <p:pic>
        <p:nvPicPr>
          <p:cNvPr id="97" name="图片 96"/>
          <p:cNvPicPr>
            <a:picLocks noChangeAspect="1"/>
          </p:cNvPicPr>
          <p:nvPr/>
        </p:nvPicPr>
        <p:blipFill>
          <a:blip r:embed="rId6">
            <a:biLevel thresh="75000"/>
          </a:blip>
          <a:stretch>
            <a:fillRect/>
          </a:stretch>
        </p:blipFill>
        <p:spPr>
          <a:xfrm>
            <a:off x="1727529" y="4419696"/>
            <a:ext cx="706442" cy="1078830"/>
          </a:xfrm>
          <a:prstGeom prst="rect">
            <a:avLst/>
          </a:prstGeom>
        </p:spPr>
      </p:pic>
      <p:cxnSp>
        <p:nvCxnSpPr>
          <p:cNvPr id="51" name="直接箭头连接符 50"/>
          <p:cNvCxnSpPr>
            <a:stCxn id="4" idx="2"/>
            <a:endCxn id="42" idx="3"/>
          </p:cNvCxnSpPr>
          <p:nvPr/>
        </p:nvCxnSpPr>
        <p:spPr>
          <a:xfrm flipH="1">
            <a:off x="1611821" y="2140186"/>
            <a:ext cx="1477720" cy="275290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 idx="2"/>
            <a:endCxn id="41" idx="3"/>
          </p:cNvCxnSpPr>
          <p:nvPr/>
        </p:nvCxnSpPr>
        <p:spPr>
          <a:xfrm flipH="1">
            <a:off x="1603330" y="2140186"/>
            <a:ext cx="1486211" cy="84321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4" idx="2"/>
            <a:endCxn id="40" idx="3"/>
          </p:cNvCxnSpPr>
          <p:nvPr/>
        </p:nvCxnSpPr>
        <p:spPr>
          <a:xfrm flipH="1" flipV="1">
            <a:off x="1615172" y="1226446"/>
            <a:ext cx="1474369" cy="91374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3501762" y="3264227"/>
            <a:ext cx="0" cy="1141014"/>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3749615" y="3278270"/>
            <a:ext cx="0" cy="1045841"/>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bwMode="auto">
          <a:xfrm>
            <a:off x="719765" y="99313"/>
            <a:ext cx="9076613" cy="5334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dirty="0"/>
              <a:t>模式（</a:t>
            </a:r>
            <a:r>
              <a:rPr lang="en-US" altLang="zh-CN" dirty="0"/>
              <a:t>Schema</a:t>
            </a:r>
            <a:r>
              <a:rPr altLang="zh-CN" dirty="0"/>
              <a:t>）</a:t>
            </a:r>
          </a:p>
        </p:txBody>
      </p:sp>
      <p:sp>
        <p:nvSpPr>
          <p:cNvPr id="177155" name="Rectangle 3"/>
          <p:cNvSpPr>
            <a:spLocks noGrp="1" noChangeArrowheads="1"/>
          </p:cNvSpPr>
          <p:nvPr>
            <p:ph sz="quarter" idx="10"/>
          </p:nvPr>
        </p:nvSpPr>
        <p:spPr bwMode="auto">
          <a:xfrm>
            <a:off x="759520" y="697260"/>
            <a:ext cx="9040647" cy="5088509"/>
          </a:xfrm>
        </p:spPr>
        <p:txBody>
          <a:bodyPr>
            <a:spAutoFit/>
          </a:bodyPr>
          <a:lstStyle/>
          <a:p>
            <a:pPr marL="317500" indent="-317500" eaLnBrk="1" hangingPunct="1">
              <a:lnSpc>
                <a:spcPct val="150000"/>
              </a:lnSpc>
              <a:buSzPct val="80000"/>
              <a:defRPr/>
            </a:pPr>
            <a:r>
              <a:rPr lang="zh-CN" altLang="en-US" dirty="0">
                <a:solidFill>
                  <a:schemeClr val="tx1">
                    <a:lumMod val="50000"/>
                    <a:lumOff val="50000"/>
                  </a:schemeClr>
                </a:solidFill>
              </a:rPr>
              <a:t>模式（也称逻辑模式）</a:t>
            </a:r>
          </a:p>
          <a:p>
            <a:pPr marL="501015" lvl="1" indent="-201295" eaLnBrk="1" hangingPunct="1">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数据库中全体数据的逻辑结构和特征的描述</a:t>
            </a:r>
          </a:p>
          <a:p>
            <a:pPr marL="501015" lvl="1" indent="-201295" eaLnBrk="1" hangingPunct="1">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所有用户的公共数据视图，综合了所有用户的需求</a:t>
            </a:r>
          </a:p>
          <a:p>
            <a:pPr marL="317500" indent="-317500" eaLnBrk="1" hangingPunct="1">
              <a:lnSpc>
                <a:spcPct val="150000"/>
              </a:lnSpc>
              <a:buSzPct val="80000"/>
              <a:defRPr/>
            </a:pPr>
            <a:r>
              <a:rPr lang="zh-CN" altLang="en-US" dirty="0">
                <a:solidFill>
                  <a:schemeClr val="tx1">
                    <a:lumMod val="50000"/>
                    <a:lumOff val="50000"/>
                  </a:schemeClr>
                </a:solidFill>
                <a:highlight>
                  <a:srgbClr val="FFFF00"/>
                </a:highlight>
              </a:rPr>
              <a:t>一个数据库只有一个模式</a:t>
            </a:r>
          </a:p>
          <a:p>
            <a:pPr marL="317500" indent="-317500" eaLnBrk="1" hangingPunct="1">
              <a:lnSpc>
                <a:spcPct val="150000"/>
              </a:lnSpc>
              <a:buSzPct val="80000"/>
              <a:defRPr/>
            </a:pPr>
            <a:r>
              <a:rPr lang="zh-CN" altLang="en-US" dirty="0">
                <a:solidFill>
                  <a:schemeClr val="tx1">
                    <a:lumMod val="50000"/>
                    <a:lumOff val="50000"/>
                  </a:schemeClr>
                </a:solidFill>
              </a:rPr>
              <a:t>模式的地位：是数据库系统模式结构的中间层</a:t>
            </a:r>
          </a:p>
          <a:p>
            <a:pPr marL="501015" lvl="1" indent="-201295" eaLnBrk="1" hangingPunct="1">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与数据的物理存储细节和硬件环境无关</a:t>
            </a:r>
          </a:p>
          <a:p>
            <a:pPr marL="501015" lvl="1" indent="-201295" eaLnBrk="1" hangingPunct="1">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与具体的应用程序、开发工具及高级程序设计语言无关</a:t>
            </a:r>
          </a:p>
          <a:p>
            <a:pPr marL="317500" indent="-317500" eaLnBrk="1" hangingPunct="1">
              <a:lnSpc>
                <a:spcPct val="150000"/>
              </a:lnSpc>
              <a:buSzPct val="80000"/>
              <a:defRPr/>
            </a:pPr>
            <a:r>
              <a:rPr lang="zh-CN" altLang="en-US" dirty="0">
                <a:solidFill>
                  <a:schemeClr val="tx1">
                    <a:lumMod val="50000"/>
                    <a:lumOff val="50000"/>
                  </a:schemeClr>
                </a:solidFill>
              </a:rPr>
              <a:t>模式的定义</a:t>
            </a:r>
          </a:p>
          <a:p>
            <a:pPr marL="501015" lvl="1" indent="-201295" eaLnBrk="1" hangingPunct="1">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数据的逻辑结构（数据项的名字、类型、取值范围等）</a:t>
            </a:r>
          </a:p>
          <a:p>
            <a:pPr marL="501015" lvl="1" indent="-201295" eaLnBrk="1" hangingPunct="1">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数据之间的联系</a:t>
            </a:r>
          </a:p>
          <a:p>
            <a:pPr marL="501015" lvl="1" indent="-201295" eaLnBrk="1" hangingPunct="1">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数据有关的安全性、完整性要求</a:t>
            </a:r>
          </a:p>
        </p:txBody>
      </p:sp>
    </p:spTree>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xfrm>
            <a:off x="719765" y="99313"/>
            <a:ext cx="9076613" cy="5334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dirty="0"/>
              <a:t>外模式（</a:t>
            </a:r>
            <a:r>
              <a:rPr lang="en-US" altLang="zh-CN" dirty="0"/>
              <a:t>External Schema</a:t>
            </a:r>
            <a:r>
              <a:rPr altLang="zh-CN" dirty="0"/>
              <a:t>）</a:t>
            </a:r>
          </a:p>
        </p:txBody>
      </p:sp>
      <p:sp>
        <p:nvSpPr>
          <p:cNvPr id="178179" name="Rectangle 3"/>
          <p:cNvSpPr>
            <a:spLocks noGrp="1" noChangeArrowheads="1"/>
          </p:cNvSpPr>
          <p:nvPr>
            <p:ph sz="quarter" idx="10"/>
          </p:nvPr>
        </p:nvSpPr>
        <p:spPr bwMode="auto">
          <a:xfrm>
            <a:off x="687512" y="769938"/>
            <a:ext cx="9168449" cy="5219314"/>
          </a:xfrm>
        </p:spPr>
        <p:txBody>
          <a:bodyPr wrap="square">
            <a:spAutoFit/>
          </a:bodyPr>
          <a:lstStyle/>
          <a:p>
            <a:pPr marL="317500" indent="-317500" eaLnBrk="1" hangingPunct="1">
              <a:lnSpc>
                <a:spcPct val="150000"/>
              </a:lnSpc>
              <a:buSzPct val="80000"/>
              <a:defRPr/>
            </a:pPr>
            <a:r>
              <a:rPr lang="zh-CN" altLang="en-US" dirty="0">
                <a:solidFill>
                  <a:schemeClr val="tx1">
                    <a:lumMod val="50000"/>
                    <a:lumOff val="50000"/>
                  </a:schemeClr>
                </a:solidFill>
                <a:highlight>
                  <a:srgbClr val="FFFF00"/>
                </a:highlight>
              </a:rPr>
              <a:t>外模式（也称子模式或用户模式）</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数据库用户（包括应用程序员和最终用户）使用的局部数据的逻辑结构和特征的描述</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数据库用户的数据视图，是与某一应用有关的数据的逻辑表示</a:t>
            </a:r>
            <a:endPar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endParaRPr>
          </a:p>
          <a:p>
            <a:pPr marL="317500" indent="-317500" eaLnBrk="1" hangingPunct="1">
              <a:lnSpc>
                <a:spcPct val="150000"/>
              </a:lnSpc>
              <a:buSzPct val="80000"/>
              <a:defRPr/>
            </a:pPr>
            <a:r>
              <a:rPr lang="zh-CN" altLang="en-US" sz="2000" dirty="0">
                <a:solidFill>
                  <a:schemeClr val="tx1">
                    <a:lumMod val="50000"/>
                    <a:lumOff val="50000"/>
                  </a:schemeClr>
                </a:solidFill>
              </a:rPr>
              <a:t>外模式的地位：介于模式与应用之间</a:t>
            </a:r>
            <a:endParaRPr lang="en-US" altLang="zh-CN" sz="2000" dirty="0">
              <a:solidFill>
                <a:schemeClr val="tx1">
                  <a:lumMod val="50000"/>
                  <a:lumOff val="50000"/>
                </a:schemeClr>
              </a:solidFill>
            </a:endParaRPr>
          </a:p>
          <a:p>
            <a:pPr marL="317500" indent="-317500" eaLnBrk="1" hangingPunct="1">
              <a:lnSpc>
                <a:spcPct val="150000"/>
              </a:lnSpc>
              <a:buSzPct val="80000"/>
              <a:defRPr/>
            </a:pPr>
            <a:r>
              <a:rPr lang="zh-CN" altLang="en-US" sz="2000" dirty="0">
                <a:solidFill>
                  <a:schemeClr val="tx1">
                    <a:lumMod val="50000"/>
                    <a:lumOff val="50000"/>
                  </a:schemeClr>
                </a:solidFill>
              </a:rPr>
              <a:t>外模式与应用的关系：一对多</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同一外模式也可以为某一用户的多个应用系统所使用，</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但一个应用程序只能使用一个外模式。</a:t>
            </a:r>
          </a:p>
          <a:p>
            <a:pPr marL="317500" indent="-317500" eaLnBrk="1" hangingPunct="1">
              <a:lnSpc>
                <a:spcPct val="150000"/>
              </a:lnSpc>
              <a:buSzPct val="80000"/>
              <a:defRPr/>
            </a:pPr>
            <a:r>
              <a:rPr lang="zh-CN" altLang="en-US" sz="2000" dirty="0">
                <a:solidFill>
                  <a:schemeClr val="tx1">
                    <a:lumMod val="50000"/>
                    <a:lumOff val="50000"/>
                  </a:schemeClr>
                </a:solidFill>
              </a:rPr>
              <a:t>外模式的用途</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保证数据库安全性的一个有力措施。</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每个用户只能看见和访问所对应的外模式中的数据</a:t>
            </a:r>
          </a:p>
          <a:p>
            <a:pPr marL="0" indent="-227330" eaLnBrk="1" hangingPunct="1">
              <a:lnSpc>
                <a:spcPct val="150000"/>
              </a:lnSpc>
              <a:buSzPct val="100000"/>
              <a:buFont typeface="Arial" panose="020B0604020202020204" pitchFamily="34" charset="0"/>
              <a:buChar char="-"/>
              <a:defRPr/>
            </a:pPr>
            <a:endParaRPr lang="zh-CN" altLang="en-US" sz="1780" dirty="0">
              <a:solidFill>
                <a:schemeClr val="tx1">
                  <a:lumMod val="50000"/>
                  <a:lumOff val="50000"/>
                </a:schemeClr>
              </a:solidFill>
              <a:latin typeface="华文中宋" panose="02010600040101010101" pitchFamily="2" charset="-122"/>
              <a:ea typeface="华文中宋" panose="02010600040101010101" pitchFamily="2" charset="-122"/>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728460" y="701576"/>
            <a:ext cx="4431540" cy="5001029"/>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5" name="矩形 4"/>
          <p:cNvSpPr/>
          <p:nvPr/>
        </p:nvSpPr>
        <p:spPr>
          <a:xfrm>
            <a:off x="831528" y="701576"/>
            <a:ext cx="4824536"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dirty="0">
              <a:solidFill>
                <a:schemeClr val="tx1">
                  <a:lumMod val="95000"/>
                  <a:lumOff val="5000"/>
                </a:schemeClr>
              </a:solidFill>
            </a:endParaRPr>
          </a:p>
        </p:txBody>
      </p:sp>
      <p:sp>
        <p:nvSpPr>
          <p:cNvPr id="5017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spAutoFit/>
          </a:bodyPr>
          <a:lstStyle/>
          <a:p>
            <a:pPr eaLnBrk="1" hangingPunct="1"/>
            <a:r>
              <a:rPr lang="en-US" altLang="zh-CN"/>
              <a:t>DBMS</a:t>
            </a:r>
            <a:r>
              <a:t>的主要功能</a:t>
            </a:r>
          </a:p>
        </p:txBody>
      </p:sp>
      <p:sp>
        <p:nvSpPr>
          <p:cNvPr id="46083" name="Rectangle 3"/>
          <p:cNvSpPr>
            <a:spLocks noGrp="1" noChangeArrowheads="1"/>
          </p:cNvSpPr>
          <p:nvPr>
            <p:ph sz="quarter" idx="10"/>
          </p:nvPr>
        </p:nvSpPr>
        <p:spPr bwMode="auto">
          <a:xfrm>
            <a:off x="903924" y="777219"/>
            <a:ext cx="4752140" cy="5013424"/>
          </a:xfrm>
        </p:spPr>
        <p:txBody>
          <a:bodyPr wrap="square">
            <a:spAutoFit/>
          </a:bodyPr>
          <a:lstStyle/>
          <a:p>
            <a:pPr marL="317500" indent="-317500" eaLnBrk="1" hangingPunct="1">
              <a:lnSpc>
                <a:spcPts val="2400"/>
              </a:lnSpc>
              <a:buSzPct val="80000"/>
              <a:defRPr/>
            </a:pPr>
            <a:r>
              <a:rPr lang="zh-CN" altLang="en-US" sz="2000" dirty="0">
                <a:solidFill>
                  <a:schemeClr val="tx1">
                    <a:lumMod val="95000"/>
                    <a:lumOff val="5000"/>
                  </a:schemeClr>
                </a:solidFill>
                <a:highlight>
                  <a:srgbClr val="FFFF00"/>
                </a:highlight>
              </a:rPr>
              <a:t>数据定义</a:t>
            </a:r>
            <a:r>
              <a:rPr lang="zh-CN" altLang="en-US" sz="2000" dirty="0">
                <a:solidFill>
                  <a:schemeClr val="tx1">
                    <a:lumMod val="95000"/>
                    <a:lumOff val="5000"/>
                  </a:schemeClr>
                </a:solidFill>
              </a:rPr>
              <a:t>：提供数据定义语言</a:t>
            </a:r>
            <a:r>
              <a:rPr lang="en-US" altLang="zh-CN" sz="2000" dirty="0">
                <a:solidFill>
                  <a:schemeClr val="tx1">
                    <a:lumMod val="95000"/>
                    <a:lumOff val="5000"/>
                  </a:schemeClr>
                </a:solidFill>
              </a:rPr>
              <a:t>(DDL)</a:t>
            </a:r>
          </a:p>
          <a:p>
            <a:pPr marL="317500" indent="-317500" eaLnBrk="1" hangingPunct="1">
              <a:lnSpc>
                <a:spcPts val="2400"/>
              </a:lnSpc>
              <a:buSzPct val="80000"/>
              <a:defRPr/>
            </a:pPr>
            <a:r>
              <a:rPr lang="zh-CN" altLang="en-US" sz="2000" dirty="0">
                <a:solidFill>
                  <a:schemeClr val="tx1">
                    <a:lumMod val="95000"/>
                    <a:lumOff val="5000"/>
                  </a:schemeClr>
                </a:solidFill>
                <a:highlight>
                  <a:srgbClr val="FFFF00"/>
                </a:highlight>
              </a:rPr>
              <a:t>数据操作</a:t>
            </a:r>
            <a:r>
              <a:rPr lang="en-US" altLang="zh-CN" sz="2000" dirty="0">
                <a:solidFill>
                  <a:schemeClr val="tx1">
                    <a:lumMod val="95000"/>
                    <a:lumOff val="5000"/>
                  </a:schemeClr>
                </a:solidFill>
              </a:rPr>
              <a:t>:  </a:t>
            </a:r>
            <a:r>
              <a:rPr lang="zh-CN" altLang="en-US" sz="2000" dirty="0">
                <a:solidFill>
                  <a:schemeClr val="tx1">
                    <a:lumMod val="95000"/>
                    <a:lumOff val="5000"/>
                  </a:schemeClr>
                </a:solidFill>
              </a:rPr>
              <a:t>提供数据操作语言</a:t>
            </a:r>
            <a:r>
              <a:rPr lang="en-US" altLang="zh-CN" sz="2000" dirty="0">
                <a:solidFill>
                  <a:schemeClr val="tx1">
                    <a:lumMod val="95000"/>
                    <a:lumOff val="5000"/>
                  </a:schemeClr>
                </a:solidFill>
              </a:rPr>
              <a:t>(DML)</a:t>
            </a:r>
          </a:p>
          <a:p>
            <a:pPr marL="501015" lvl="1" indent="-201295" eaLnBrk="1" hangingPunct="1">
              <a:lnSpc>
                <a:spcPts val="2400"/>
              </a:lnSpc>
              <a:buSzPct val="100000"/>
              <a:buFont typeface="Arial" panose="020B0604020202020204" pitchFamily="34" charset="0"/>
              <a:buChar char="-"/>
              <a:defRPr/>
            </a:pPr>
            <a:r>
              <a:rPr lang="en-US" altLang="zh-CN" sz="1780" dirty="0">
                <a:solidFill>
                  <a:schemeClr val="tx1">
                    <a:lumMod val="95000"/>
                    <a:lumOff val="5000"/>
                  </a:schemeClr>
                </a:solidFill>
                <a:latin typeface="Arial" panose="020B0604020202020204" pitchFamily="34" charset="0"/>
              </a:rPr>
              <a:t> </a:t>
            </a:r>
            <a:r>
              <a:rPr lang="zh-CN" altLang="en-US" sz="1555" dirty="0">
                <a:solidFill>
                  <a:schemeClr val="tx1">
                    <a:lumMod val="95000"/>
                    <a:lumOff val="5000"/>
                  </a:schemeClr>
                </a:solidFill>
                <a:latin typeface="华文中宋" panose="02010600040101010101" pitchFamily="2" charset="-122"/>
                <a:ea typeface="华文中宋" panose="02010600040101010101" pitchFamily="2" charset="-122"/>
              </a:rPr>
              <a:t>查询、插入、删除和修改</a:t>
            </a:r>
          </a:p>
          <a:p>
            <a:pPr marL="317500" indent="-317500" eaLnBrk="1" hangingPunct="1">
              <a:lnSpc>
                <a:spcPts val="2400"/>
              </a:lnSpc>
              <a:buSzPct val="80000"/>
              <a:defRPr/>
            </a:pPr>
            <a:r>
              <a:rPr lang="zh-CN" altLang="en-US" sz="2000" dirty="0">
                <a:solidFill>
                  <a:schemeClr val="tx1">
                    <a:lumMod val="95000"/>
                    <a:lumOff val="5000"/>
                  </a:schemeClr>
                </a:solidFill>
                <a:highlight>
                  <a:srgbClr val="FFFF00"/>
                </a:highlight>
              </a:rPr>
              <a:t>数据库的事务和运行管理</a:t>
            </a:r>
          </a:p>
          <a:p>
            <a:pPr marL="501015" lvl="1" indent="-201295" eaLnBrk="1" hangingPunct="1">
              <a:lnSpc>
                <a:spcPts val="2400"/>
              </a:lnSpc>
              <a:buSzPct val="100000"/>
              <a:buFont typeface="Arial" panose="020B0604020202020204" pitchFamily="34" charset="0"/>
              <a:buChar char="-"/>
              <a:defRPr/>
            </a:pPr>
            <a:r>
              <a:rPr lang="zh-CN" altLang="en-US" sz="1555" dirty="0">
                <a:solidFill>
                  <a:schemeClr val="tx1">
                    <a:lumMod val="95000"/>
                    <a:lumOff val="5000"/>
                  </a:schemeClr>
                </a:solidFill>
                <a:latin typeface="华文中宋" panose="02010600040101010101" pitchFamily="2" charset="-122"/>
                <a:ea typeface="华文中宋" panose="02010600040101010101" pitchFamily="2" charset="-122"/>
              </a:rPr>
              <a:t>保证数据的安全性、完整性、</a:t>
            </a:r>
          </a:p>
          <a:p>
            <a:pPr marL="501015" lvl="1" indent="-201295" eaLnBrk="1" hangingPunct="1">
              <a:lnSpc>
                <a:spcPts val="2400"/>
              </a:lnSpc>
              <a:buSzPct val="100000"/>
              <a:buFont typeface="Arial" panose="020B0604020202020204" pitchFamily="34" charset="0"/>
              <a:buChar char="-"/>
              <a:defRPr/>
            </a:pPr>
            <a:r>
              <a:rPr lang="zh-CN" altLang="en-US" sz="1555" dirty="0">
                <a:solidFill>
                  <a:schemeClr val="tx1">
                    <a:lumMod val="95000"/>
                    <a:lumOff val="5000"/>
                  </a:schemeClr>
                </a:solidFill>
                <a:latin typeface="华文中宋" panose="02010600040101010101" pitchFamily="2" charset="-122"/>
                <a:ea typeface="华文中宋" panose="02010600040101010101" pitchFamily="2" charset="-122"/>
              </a:rPr>
              <a:t>多用户对数据的并发使用</a:t>
            </a:r>
          </a:p>
          <a:p>
            <a:pPr marL="501015" lvl="1" indent="-201295" eaLnBrk="1" hangingPunct="1">
              <a:lnSpc>
                <a:spcPts val="2400"/>
              </a:lnSpc>
              <a:buSzPct val="100000"/>
              <a:buFont typeface="Arial" panose="020B0604020202020204" pitchFamily="34" charset="0"/>
              <a:buChar char="-"/>
              <a:defRPr/>
            </a:pPr>
            <a:r>
              <a:rPr lang="zh-CN" altLang="en-US" sz="1555" dirty="0">
                <a:solidFill>
                  <a:schemeClr val="tx1">
                    <a:lumMod val="95000"/>
                    <a:lumOff val="5000"/>
                  </a:schemeClr>
                </a:solidFill>
                <a:latin typeface="华文中宋" panose="02010600040101010101" pitchFamily="2" charset="-122"/>
                <a:ea typeface="华文中宋" panose="02010600040101010101" pitchFamily="2" charset="-122"/>
              </a:rPr>
              <a:t>发生故障后的系统恢复</a:t>
            </a:r>
          </a:p>
          <a:p>
            <a:pPr marL="317500" indent="-317500" eaLnBrk="1" hangingPunct="1">
              <a:lnSpc>
                <a:spcPts val="2400"/>
              </a:lnSpc>
              <a:buSzPct val="80000"/>
              <a:defRPr/>
            </a:pPr>
            <a:r>
              <a:rPr lang="zh-CN" altLang="en-US" sz="2000" dirty="0">
                <a:solidFill>
                  <a:schemeClr val="tx1">
                    <a:lumMod val="95000"/>
                    <a:lumOff val="5000"/>
                  </a:schemeClr>
                </a:solidFill>
                <a:highlight>
                  <a:srgbClr val="FFFF00"/>
                </a:highlight>
              </a:rPr>
              <a:t>数据库的建立和维护功能</a:t>
            </a:r>
            <a:endParaRPr lang="en-US" altLang="zh-CN" sz="2000" dirty="0">
              <a:solidFill>
                <a:schemeClr val="tx1">
                  <a:lumMod val="95000"/>
                  <a:lumOff val="5000"/>
                </a:schemeClr>
              </a:solidFill>
              <a:highlight>
                <a:srgbClr val="FFFF00"/>
              </a:highlight>
            </a:endParaRPr>
          </a:p>
          <a:p>
            <a:pPr marL="501015" lvl="1" indent="-201295" eaLnBrk="1" hangingPunct="1">
              <a:lnSpc>
                <a:spcPts val="2400"/>
              </a:lnSpc>
              <a:buSzPct val="100000"/>
              <a:buFont typeface="Arial" panose="020B0604020202020204" pitchFamily="34" charset="0"/>
              <a:buChar char="-"/>
              <a:defRPr/>
            </a:pPr>
            <a:r>
              <a:rPr lang="zh-CN" altLang="en-US" sz="1555" dirty="0">
                <a:solidFill>
                  <a:schemeClr val="tx1">
                    <a:lumMod val="95000"/>
                    <a:lumOff val="5000"/>
                  </a:schemeClr>
                </a:solidFill>
                <a:latin typeface="华文中宋" panose="02010600040101010101" pitchFamily="2" charset="-122"/>
                <a:ea typeface="华文中宋" panose="02010600040101010101" pitchFamily="2" charset="-122"/>
              </a:rPr>
              <a:t>数据库数据批量装载</a:t>
            </a:r>
          </a:p>
          <a:p>
            <a:pPr marL="501015" lvl="1" indent="-201295" eaLnBrk="1" hangingPunct="1">
              <a:lnSpc>
                <a:spcPts val="2400"/>
              </a:lnSpc>
              <a:buSzPct val="100000"/>
              <a:buFont typeface="Arial" panose="020B0604020202020204" pitchFamily="34" charset="0"/>
              <a:buChar char="-"/>
              <a:defRPr/>
            </a:pPr>
            <a:r>
              <a:rPr lang="zh-CN" altLang="en-US" sz="1555" dirty="0">
                <a:solidFill>
                  <a:schemeClr val="tx1">
                    <a:lumMod val="95000"/>
                    <a:lumOff val="5000"/>
                  </a:schemeClr>
                </a:solidFill>
                <a:latin typeface="华文中宋" panose="02010600040101010101" pitchFamily="2" charset="-122"/>
                <a:ea typeface="华文中宋" panose="02010600040101010101" pitchFamily="2" charset="-122"/>
              </a:rPr>
              <a:t>数据库转储</a:t>
            </a:r>
          </a:p>
          <a:p>
            <a:pPr marL="501015" lvl="1" indent="-201295" eaLnBrk="1" hangingPunct="1">
              <a:lnSpc>
                <a:spcPts val="2400"/>
              </a:lnSpc>
              <a:buSzPct val="100000"/>
              <a:buFont typeface="Arial" panose="020B0604020202020204" pitchFamily="34" charset="0"/>
              <a:buChar char="-"/>
              <a:defRPr/>
            </a:pPr>
            <a:r>
              <a:rPr lang="zh-CN" altLang="en-US" sz="1555" dirty="0">
                <a:solidFill>
                  <a:schemeClr val="tx1">
                    <a:lumMod val="95000"/>
                    <a:lumOff val="5000"/>
                  </a:schemeClr>
                </a:solidFill>
                <a:latin typeface="华文中宋" panose="02010600040101010101" pitchFamily="2" charset="-122"/>
                <a:ea typeface="华文中宋" panose="02010600040101010101" pitchFamily="2" charset="-122"/>
              </a:rPr>
              <a:t>介质故障恢复</a:t>
            </a:r>
          </a:p>
          <a:p>
            <a:pPr marL="501015" lvl="1" indent="-201295" eaLnBrk="1" hangingPunct="1">
              <a:lnSpc>
                <a:spcPts val="2400"/>
              </a:lnSpc>
              <a:buSzPct val="100000"/>
              <a:buFont typeface="Arial" panose="020B0604020202020204" pitchFamily="34" charset="0"/>
              <a:buChar char="-"/>
              <a:defRPr/>
            </a:pPr>
            <a:r>
              <a:rPr lang="zh-CN" altLang="en-US" sz="1555" dirty="0">
                <a:solidFill>
                  <a:schemeClr val="tx1">
                    <a:lumMod val="95000"/>
                    <a:lumOff val="5000"/>
                  </a:schemeClr>
                </a:solidFill>
                <a:latin typeface="华文中宋" panose="02010600040101010101" pitchFamily="2" charset="-122"/>
                <a:ea typeface="华文中宋" panose="02010600040101010101" pitchFamily="2" charset="-122"/>
              </a:rPr>
              <a:t>数据库的重组织</a:t>
            </a:r>
          </a:p>
          <a:p>
            <a:pPr marL="501015" lvl="1" indent="-201295" eaLnBrk="1" hangingPunct="1">
              <a:lnSpc>
                <a:spcPts val="2400"/>
              </a:lnSpc>
              <a:buSzPct val="100000"/>
              <a:buFont typeface="Arial" panose="020B0604020202020204" pitchFamily="34" charset="0"/>
              <a:buChar char="-"/>
              <a:defRPr/>
            </a:pPr>
            <a:r>
              <a:rPr lang="zh-CN" altLang="en-US" sz="1555" dirty="0">
                <a:solidFill>
                  <a:schemeClr val="tx1">
                    <a:lumMod val="95000"/>
                    <a:lumOff val="5000"/>
                  </a:schemeClr>
                </a:solidFill>
                <a:latin typeface="华文中宋" panose="02010600040101010101" pitchFamily="2" charset="-122"/>
                <a:ea typeface="华文中宋" panose="02010600040101010101" pitchFamily="2" charset="-122"/>
              </a:rPr>
              <a:t>性能监视等</a:t>
            </a:r>
          </a:p>
        </p:txBody>
      </p:sp>
      <p:pic>
        <p:nvPicPr>
          <p:cNvPr id="50180" name="Picture 10"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6144" y="1870174"/>
            <a:ext cx="3213806"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656064" y="701576"/>
            <a:ext cx="4503936" cy="50134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Round linear concept of DBMS — Stock Vector © SergeyVasutin #1648660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5295" y="1057300"/>
            <a:ext cx="4137868" cy="41378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bwMode="auto">
          <a:xfrm>
            <a:off x="719765" y="99313"/>
            <a:ext cx="9076613" cy="5334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dirty="0"/>
              <a:t>内模式（</a:t>
            </a:r>
            <a:r>
              <a:rPr lang="en-US" altLang="zh-CN" dirty="0"/>
              <a:t>Internal Schema</a:t>
            </a:r>
            <a:r>
              <a:rPr altLang="zh-CN" dirty="0"/>
              <a:t>）</a:t>
            </a:r>
          </a:p>
        </p:txBody>
      </p:sp>
      <p:sp>
        <p:nvSpPr>
          <p:cNvPr id="180227" name="Rectangle 3"/>
          <p:cNvSpPr>
            <a:spLocks noGrp="1" noChangeArrowheads="1"/>
          </p:cNvSpPr>
          <p:nvPr>
            <p:ph sz="quarter" idx="10"/>
          </p:nvPr>
        </p:nvSpPr>
        <p:spPr bwMode="auto">
          <a:xfrm>
            <a:off x="687512" y="769938"/>
            <a:ext cx="9168449" cy="4243919"/>
          </a:xfrm>
        </p:spPr>
        <p:txBody>
          <a:bodyPr>
            <a:spAutoFit/>
          </a:bodyPr>
          <a:lstStyle/>
          <a:p>
            <a:pPr marL="317500" indent="-317500" eaLnBrk="1" hangingPunct="1">
              <a:lnSpc>
                <a:spcPts val="3000"/>
              </a:lnSpc>
              <a:buSzPct val="80000"/>
              <a:defRPr/>
            </a:pPr>
            <a:r>
              <a:rPr lang="zh-CN" altLang="en-US" dirty="0">
                <a:solidFill>
                  <a:schemeClr val="tx1">
                    <a:lumMod val="50000"/>
                    <a:lumOff val="50000"/>
                  </a:schemeClr>
                </a:solidFill>
                <a:highlight>
                  <a:srgbClr val="FFFF00"/>
                </a:highlight>
              </a:rPr>
              <a:t>内模式（也称存储模式）</a:t>
            </a:r>
          </a:p>
          <a:p>
            <a:pPr marL="501015" lvl="1" indent="-201295" eaLnBrk="1" hangingPunct="1">
              <a:lnSpc>
                <a:spcPts val="3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是数据物理结构和存储方式的描述</a:t>
            </a:r>
          </a:p>
          <a:p>
            <a:pPr marL="501015" lvl="1" indent="-201295" eaLnBrk="1" hangingPunct="1">
              <a:lnSpc>
                <a:spcPts val="3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是数据在数据库内部的表示方式</a:t>
            </a:r>
          </a:p>
          <a:p>
            <a:pPr marL="317500" indent="-317500" eaLnBrk="1" hangingPunct="1">
              <a:lnSpc>
                <a:spcPts val="3000"/>
              </a:lnSpc>
              <a:buSzPct val="80000"/>
              <a:defRPr/>
            </a:pPr>
            <a:r>
              <a:rPr lang="zh-CN" altLang="en-US" dirty="0">
                <a:solidFill>
                  <a:schemeClr val="tx1">
                    <a:lumMod val="50000"/>
                    <a:lumOff val="50000"/>
                  </a:schemeClr>
                </a:solidFill>
              </a:rPr>
              <a:t>记录的存储方式（顺序存储，</a:t>
            </a:r>
            <a:r>
              <a:rPr lang="en-US" altLang="zh-CN" dirty="0">
                <a:solidFill>
                  <a:schemeClr val="tx1">
                    <a:lumMod val="50000"/>
                    <a:lumOff val="50000"/>
                  </a:schemeClr>
                </a:solidFill>
              </a:rPr>
              <a:t>B+</a:t>
            </a:r>
            <a:r>
              <a:rPr lang="zh-CN" altLang="en-US" dirty="0">
                <a:solidFill>
                  <a:schemeClr val="tx1">
                    <a:lumMod val="50000"/>
                    <a:lumOff val="50000"/>
                  </a:schemeClr>
                </a:solidFill>
              </a:rPr>
              <a:t>树存储，</a:t>
            </a:r>
            <a:r>
              <a:rPr lang="en-US" altLang="zh-CN" dirty="0">
                <a:solidFill>
                  <a:schemeClr val="tx1">
                    <a:lumMod val="50000"/>
                    <a:lumOff val="50000"/>
                  </a:schemeClr>
                </a:solidFill>
              </a:rPr>
              <a:t>hash</a:t>
            </a:r>
            <a:r>
              <a:rPr lang="zh-CN" altLang="en-US" dirty="0">
                <a:solidFill>
                  <a:schemeClr val="tx1">
                    <a:lumMod val="50000"/>
                    <a:lumOff val="50000"/>
                  </a:schemeClr>
                </a:solidFill>
              </a:rPr>
              <a:t>存储）</a:t>
            </a:r>
          </a:p>
          <a:p>
            <a:pPr marL="317500" indent="-317500" eaLnBrk="1" hangingPunct="1">
              <a:lnSpc>
                <a:spcPts val="3000"/>
              </a:lnSpc>
              <a:buSzPct val="80000"/>
              <a:defRPr/>
            </a:pPr>
            <a:r>
              <a:rPr lang="zh-CN" altLang="en-US" dirty="0">
                <a:solidFill>
                  <a:schemeClr val="tx1">
                    <a:lumMod val="50000"/>
                    <a:lumOff val="50000"/>
                  </a:schemeClr>
                </a:solidFill>
              </a:rPr>
              <a:t>索引的组织方式</a:t>
            </a:r>
          </a:p>
          <a:p>
            <a:pPr marL="317500" indent="-317500" eaLnBrk="1" hangingPunct="1">
              <a:lnSpc>
                <a:spcPts val="3000"/>
              </a:lnSpc>
              <a:buSzPct val="80000"/>
              <a:defRPr/>
            </a:pPr>
            <a:r>
              <a:rPr lang="zh-CN" altLang="en-US" dirty="0">
                <a:solidFill>
                  <a:schemeClr val="tx1">
                    <a:lumMod val="50000"/>
                    <a:lumOff val="50000"/>
                  </a:schemeClr>
                </a:solidFill>
              </a:rPr>
              <a:t>数据是否压缩存储</a:t>
            </a:r>
          </a:p>
          <a:p>
            <a:pPr marL="317500" indent="-317500" eaLnBrk="1" hangingPunct="1">
              <a:lnSpc>
                <a:spcPts val="3000"/>
              </a:lnSpc>
              <a:buSzPct val="80000"/>
              <a:defRPr/>
            </a:pPr>
            <a:r>
              <a:rPr lang="zh-CN" altLang="en-US" dirty="0">
                <a:solidFill>
                  <a:schemeClr val="tx1">
                    <a:lumMod val="50000"/>
                    <a:lumOff val="50000"/>
                  </a:schemeClr>
                </a:solidFill>
              </a:rPr>
              <a:t>数据是否加密</a:t>
            </a:r>
          </a:p>
          <a:p>
            <a:pPr marL="317500" indent="-317500" eaLnBrk="1" hangingPunct="1">
              <a:lnSpc>
                <a:spcPts val="3000"/>
              </a:lnSpc>
              <a:buSzPct val="80000"/>
              <a:defRPr/>
            </a:pPr>
            <a:r>
              <a:rPr lang="zh-CN" altLang="en-US" dirty="0">
                <a:solidFill>
                  <a:schemeClr val="tx1">
                    <a:lumMod val="50000"/>
                    <a:lumOff val="50000"/>
                  </a:schemeClr>
                </a:solidFill>
              </a:rPr>
              <a:t>数据存储记录结构的规定</a:t>
            </a:r>
            <a:endParaRPr lang="en-US" altLang="zh-CN" dirty="0">
              <a:solidFill>
                <a:schemeClr val="tx1">
                  <a:lumMod val="50000"/>
                  <a:lumOff val="50000"/>
                </a:schemeClr>
              </a:solidFill>
            </a:endParaRPr>
          </a:p>
          <a:p>
            <a:pPr marL="317500" indent="-317500" eaLnBrk="1" hangingPunct="1">
              <a:lnSpc>
                <a:spcPts val="3000"/>
              </a:lnSpc>
              <a:buSzPct val="80000"/>
              <a:defRPr/>
            </a:pPr>
            <a:r>
              <a:rPr lang="zh-CN" altLang="en-US" dirty="0">
                <a:solidFill>
                  <a:schemeClr val="tx1">
                    <a:lumMod val="50000"/>
                    <a:lumOff val="50000"/>
                  </a:schemeClr>
                </a:solidFill>
                <a:highlight>
                  <a:srgbClr val="FFFF00"/>
                </a:highlight>
              </a:rPr>
              <a:t>一个数据库只有一个内模式</a:t>
            </a:r>
          </a:p>
        </p:txBody>
      </p:sp>
    </p:spTree>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a:t>三级模式与二级映象</a:t>
            </a:r>
          </a:p>
        </p:txBody>
      </p:sp>
      <p:sp>
        <p:nvSpPr>
          <p:cNvPr id="182275" name="Rectangle 3"/>
          <p:cNvSpPr>
            <a:spLocks noGrp="1" noChangeArrowheads="1"/>
          </p:cNvSpPr>
          <p:nvPr>
            <p:ph sz="quarter" idx="10"/>
          </p:nvPr>
        </p:nvSpPr>
        <p:spPr bwMode="auto">
          <a:xfrm>
            <a:off x="719765" y="653658"/>
            <a:ext cx="8005320" cy="1628138"/>
          </a:xfrm>
        </p:spPr>
        <p:txBody>
          <a:bodyPr wrap="square">
            <a:spAutoFit/>
          </a:bodyPr>
          <a:lstStyle/>
          <a:p>
            <a:pPr marL="317500" indent="-317500" eaLnBrk="1" hangingPunct="1">
              <a:lnSpc>
                <a:spcPct val="150000"/>
              </a:lnSpc>
              <a:buSzPct val="80000"/>
              <a:defRPr/>
            </a:pPr>
            <a:r>
              <a:rPr lang="zh-CN" altLang="en-US" sz="2000" dirty="0">
                <a:solidFill>
                  <a:schemeClr val="tx1"/>
                </a:solidFill>
              </a:rPr>
              <a:t>三级模式是对数据的三个抽象级别</a:t>
            </a:r>
          </a:p>
          <a:p>
            <a:pPr marL="317500" indent="-317500" eaLnBrk="1" hangingPunct="1">
              <a:lnSpc>
                <a:spcPct val="150000"/>
              </a:lnSpc>
              <a:buSzPct val="80000"/>
              <a:defRPr/>
            </a:pPr>
            <a:r>
              <a:rPr lang="zh-CN" altLang="en-US" sz="2000" dirty="0">
                <a:solidFill>
                  <a:schemeClr val="tx1"/>
                </a:solidFill>
              </a:rPr>
              <a:t>二级映象在</a:t>
            </a:r>
            <a:r>
              <a:rPr lang="en-US" altLang="zh-CN" sz="2000" dirty="0">
                <a:solidFill>
                  <a:schemeClr val="tx1"/>
                </a:solidFill>
              </a:rPr>
              <a:t>DBMS</a:t>
            </a:r>
            <a:r>
              <a:rPr lang="zh-CN" altLang="en-US" sz="2000" dirty="0">
                <a:solidFill>
                  <a:schemeClr val="tx1"/>
                </a:solidFill>
              </a:rPr>
              <a:t>内部实现这三个抽象层次的联系和转换</a:t>
            </a:r>
          </a:p>
          <a:p>
            <a:pPr marL="317500" indent="-317500" eaLnBrk="1" hangingPunct="1">
              <a:lnSpc>
                <a:spcPct val="150000"/>
              </a:lnSpc>
              <a:buSzPct val="80000"/>
              <a:defRPr/>
            </a:pPr>
            <a:endParaRPr lang="en-US" altLang="zh-CN" sz="2000" dirty="0">
              <a:solidFill>
                <a:schemeClr val="tx1"/>
              </a:solidFill>
            </a:endParaRPr>
          </a:p>
        </p:txBody>
      </p:sp>
      <p:sp>
        <p:nvSpPr>
          <p:cNvPr id="4" name="矩形 3"/>
          <p:cNvSpPr/>
          <p:nvPr/>
        </p:nvSpPr>
        <p:spPr bwMode="auto">
          <a:xfrm>
            <a:off x="1551608" y="1921396"/>
            <a:ext cx="1053042" cy="382763"/>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r>
              <a:rPr lang="zh-CN" altLang="en-US" sz="1555" b="1" dirty="0">
                <a:latin typeface="微软雅黑" panose="020B0503020204020204" pitchFamily="34" charset="-122"/>
                <a:ea typeface="微软雅黑" panose="020B0503020204020204" pitchFamily="34" charset="-122"/>
              </a:rPr>
              <a:t>应用</a:t>
            </a:r>
            <a:r>
              <a:rPr lang="en-US" altLang="zh-CN" sz="1555" b="1" dirty="0">
                <a:latin typeface="微软雅黑" panose="020B0503020204020204" pitchFamily="34" charset="-122"/>
                <a:ea typeface="微软雅黑" panose="020B0503020204020204" pitchFamily="34" charset="-122"/>
              </a:rPr>
              <a:t>A</a:t>
            </a:r>
            <a:endParaRPr lang="zh-CN" altLang="en-US" sz="1555" b="1" dirty="0">
              <a:latin typeface="微软雅黑" panose="020B0503020204020204" pitchFamily="34" charset="-122"/>
              <a:ea typeface="微软雅黑" panose="020B0503020204020204" pitchFamily="34" charset="-122"/>
            </a:endParaRPr>
          </a:p>
        </p:txBody>
      </p:sp>
      <p:sp>
        <p:nvSpPr>
          <p:cNvPr id="5" name="矩形 4"/>
          <p:cNvSpPr/>
          <p:nvPr/>
        </p:nvSpPr>
        <p:spPr bwMode="auto">
          <a:xfrm>
            <a:off x="2809262" y="1921396"/>
            <a:ext cx="1053041" cy="382763"/>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spcBef>
                <a:spcPct val="20000"/>
              </a:spcBef>
            </a:pPr>
            <a:r>
              <a:rPr lang="zh-CN" altLang="en-US" sz="1555" b="1">
                <a:latin typeface="微软雅黑" panose="020B0503020204020204" pitchFamily="34" charset="-122"/>
                <a:ea typeface="微软雅黑" panose="020B0503020204020204" pitchFamily="34" charset="-122"/>
              </a:rPr>
              <a:t>应用</a:t>
            </a:r>
            <a:r>
              <a:rPr lang="en-US" altLang="zh-CN" sz="1555" b="1" dirty="0">
                <a:latin typeface="微软雅黑" panose="020B0503020204020204" pitchFamily="34" charset="-122"/>
                <a:ea typeface="微软雅黑" panose="020B0503020204020204" pitchFamily="34" charset="-122"/>
              </a:rPr>
              <a:t>B</a:t>
            </a:r>
            <a:endParaRPr lang="zh-CN" altLang="en-US" sz="1555" b="1" dirty="0">
              <a:latin typeface="微软雅黑" panose="020B0503020204020204" pitchFamily="34" charset="-122"/>
              <a:ea typeface="微软雅黑" panose="020B0503020204020204" pitchFamily="34" charset="-122"/>
            </a:endParaRPr>
          </a:p>
        </p:txBody>
      </p:sp>
      <p:sp>
        <p:nvSpPr>
          <p:cNvPr id="6" name="矩形 5"/>
          <p:cNvSpPr/>
          <p:nvPr/>
        </p:nvSpPr>
        <p:spPr bwMode="auto">
          <a:xfrm>
            <a:off x="4162163" y="1921396"/>
            <a:ext cx="1053042" cy="382763"/>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spcBef>
                <a:spcPct val="20000"/>
              </a:spcBef>
            </a:pPr>
            <a:r>
              <a:rPr lang="zh-CN" altLang="en-US" sz="1555" b="1">
                <a:latin typeface="微软雅黑" panose="020B0503020204020204" pitchFamily="34" charset="-122"/>
                <a:ea typeface="微软雅黑" panose="020B0503020204020204" pitchFamily="34" charset="-122"/>
              </a:rPr>
              <a:t>应用</a:t>
            </a:r>
            <a:r>
              <a:rPr lang="en-US" altLang="zh-CN" sz="1555" b="1" dirty="0">
                <a:latin typeface="微软雅黑" panose="020B0503020204020204" pitchFamily="34" charset="-122"/>
                <a:ea typeface="微软雅黑" panose="020B0503020204020204" pitchFamily="34" charset="-122"/>
              </a:rPr>
              <a:t>C</a:t>
            </a:r>
            <a:endParaRPr lang="zh-CN" altLang="en-US" sz="1555" b="1" dirty="0">
              <a:latin typeface="微软雅黑" panose="020B0503020204020204" pitchFamily="34" charset="-122"/>
              <a:ea typeface="微软雅黑" panose="020B0503020204020204" pitchFamily="34" charset="-122"/>
            </a:endParaRPr>
          </a:p>
        </p:txBody>
      </p:sp>
      <p:sp>
        <p:nvSpPr>
          <p:cNvPr id="7" name="矩形 6"/>
          <p:cNvSpPr/>
          <p:nvPr/>
        </p:nvSpPr>
        <p:spPr bwMode="auto">
          <a:xfrm>
            <a:off x="5470969" y="1921396"/>
            <a:ext cx="1053042" cy="382763"/>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spcBef>
                <a:spcPct val="20000"/>
              </a:spcBef>
            </a:pPr>
            <a:r>
              <a:rPr lang="zh-CN" altLang="en-US" sz="1555" b="1" dirty="0">
                <a:latin typeface="微软雅黑" panose="020B0503020204020204" pitchFamily="34" charset="-122"/>
                <a:ea typeface="微软雅黑" panose="020B0503020204020204" pitchFamily="34" charset="-122"/>
              </a:rPr>
              <a:t>应用</a:t>
            </a:r>
            <a:r>
              <a:rPr lang="en-US" altLang="zh-CN" sz="1555" b="1" dirty="0">
                <a:latin typeface="微软雅黑" panose="020B0503020204020204" pitchFamily="34" charset="-122"/>
                <a:ea typeface="微软雅黑" panose="020B0503020204020204" pitchFamily="34" charset="-122"/>
              </a:rPr>
              <a:t>D</a:t>
            </a:r>
            <a:endParaRPr lang="zh-CN" altLang="en-US" sz="1555" b="1" dirty="0">
              <a:latin typeface="微软雅黑" panose="020B0503020204020204" pitchFamily="34" charset="-122"/>
              <a:ea typeface="微软雅黑" panose="020B0503020204020204" pitchFamily="34" charset="-122"/>
            </a:endParaRPr>
          </a:p>
        </p:txBody>
      </p:sp>
      <p:sp>
        <p:nvSpPr>
          <p:cNvPr id="8" name="矩形 7"/>
          <p:cNvSpPr/>
          <p:nvPr/>
        </p:nvSpPr>
        <p:spPr bwMode="auto">
          <a:xfrm>
            <a:off x="6603386" y="1921396"/>
            <a:ext cx="1053042" cy="382763"/>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spcBef>
                <a:spcPct val="20000"/>
              </a:spcBef>
            </a:pPr>
            <a:r>
              <a:rPr lang="zh-CN" altLang="en-US" sz="1555" b="1">
                <a:latin typeface="微软雅黑" panose="020B0503020204020204" pitchFamily="34" charset="-122"/>
                <a:ea typeface="微软雅黑" panose="020B0503020204020204" pitchFamily="34" charset="-122"/>
              </a:rPr>
              <a:t>应用</a:t>
            </a:r>
            <a:r>
              <a:rPr lang="en-US" altLang="zh-CN" sz="1555" b="1" dirty="0">
                <a:latin typeface="微软雅黑" panose="020B0503020204020204" pitchFamily="34" charset="-122"/>
                <a:ea typeface="微软雅黑" panose="020B0503020204020204" pitchFamily="34" charset="-122"/>
              </a:rPr>
              <a:t>E</a:t>
            </a:r>
            <a:endParaRPr lang="zh-CN" altLang="en-US" sz="1555" b="1" dirty="0">
              <a:latin typeface="微软雅黑" panose="020B0503020204020204" pitchFamily="34" charset="-122"/>
              <a:ea typeface="微软雅黑" panose="020B0503020204020204" pitchFamily="34" charset="-122"/>
            </a:endParaRPr>
          </a:p>
        </p:txBody>
      </p:sp>
      <p:sp>
        <p:nvSpPr>
          <p:cNvPr id="9" name="矩形 8"/>
          <p:cNvSpPr/>
          <p:nvPr/>
        </p:nvSpPr>
        <p:spPr bwMode="auto">
          <a:xfrm>
            <a:off x="2124873" y="2706302"/>
            <a:ext cx="1144763" cy="382764"/>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spcBef>
                <a:spcPct val="20000"/>
              </a:spcBef>
            </a:pPr>
            <a:r>
              <a:rPr lang="zh-CN" altLang="en-US" sz="1555" b="1">
                <a:latin typeface="微软雅黑" panose="020B0503020204020204" pitchFamily="34" charset="-122"/>
                <a:ea typeface="微软雅黑" panose="020B0503020204020204" pitchFamily="34" charset="-122"/>
              </a:rPr>
              <a:t>外模式</a:t>
            </a:r>
            <a:r>
              <a:rPr lang="en-US" altLang="zh-CN" sz="1555" b="1">
                <a:latin typeface="微软雅黑" panose="020B0503020204020204" pitchFamily="34" charset="-122"/>
                <a:ea typeface="微软雅黑" panose="020B0503020204020204" pitchFamily="34" charset="-122"/>
              </a:rPr>
              <a:t>1</a:t>
            </a:r>
            <a:endParaRPr lang="zh-CN" altLang="en-US" sz="1555" b="1" dirty="0">
              <a:latin typeface="微软雅黑" panose="020B0503020204020204" pitchFamily="34" charset="-122"/>
              <a:ea typeface="微软雅黑" panose="020B0503020204020204" pitchFamily="34" charset="-122"/>
            </a:endParaRPr>
          </a:p>
        </p:txBody>
      </p:sp>
      <p:sp>
        <p:nvSpPr>
          <p:cNvPr id="10" name="矩形 9"/>
          <p:cNvSpPr/>
          <p:nvPr/>
        </p:nvSpPr>
        <p:spPr bwMode="auto">
          <a:xfrm>
            <a:off x="4114540" y="2706302"/>
            <a:ext cx="1144763" cy="382764"/>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spcBef>
                <a:spcPct val="20000"/>
              </a:spcBef>
            </a:pPr>
            <a:r>
              <a:rPr lang="zh-CN" altLang="en-US" sz="1555" b="1">
                <a:latin typeface="微软雅黑" panose="020B0503020204020204" pitchFamily="34" charset="-122"/>
                <a:ea typeface="微软雅黑" panose="020B0503020204020204" pitchFamily="34" charset="-122"/>
              </a:rPr>
              <a:t>外模式</a:t>
            </a:r>
            <a:r>
              <a:rPr lang="en-US" altLang="zh-CN" sz="1555" b="1" dirty="0">
                <a:latin typeface="微软雅黑" panose="020B0503020204020204" pitchFamily="34" charset="-122"/>
                <a:ea typeface="微软雅黑" panose="020B0503020204020204" pitchFamily="34" charset="-122"/>
              </a:rPr>
              <a:t>2</a:t>
            </a:r>
            <a:endParaRPr lang="zh-CN" altLang="en-US" sz="1555" b="1" dirty="0">
              <a:latin typeface="微软雅黑" panose="020B0503020204020204" pitchFamily="34" charset="-122"/>
              <a:ea typeface="微软雅黑" panose="020B0503020204020204" pitchFamily="34" charset="-122"/>
            </a:endParaRPr>
          </a:p>
        </p:txBody>
      </p:sp>
      <p:sp>
        <p:nvSpPr>
          <p:cNvPr id="11" name="矩形 10"/>
          <p:cNvSpPr/>
          <p:nvPr/>
        </p:nvSpPr>
        <p:spPr bwMode="auto">
          <a:xfrm>
            <a:off x="6017775" y="2683372"/>
            <a:ext cx="1146528" cy="382763"/>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spcBef>
                <a:spcPct val="20000"/>
              </a:spcBef>
            </a:pPr>
            <a:r>
              <a:rPr lang="zh-CN" altLang="en-US" sz="1555" b="1">
                <a:latin typeface="微软雅黑" panose="020B0503020204020204" pitchFamily="34" charset="-122"/>
                <a:ea typeface="微软雅黑" panose="020B0503020204020204" pitchFamily="34" charset="-122"/>
              </a:rPr>
              <a:t>外模式</a:t>
            </a:r>
            <a:r>
              <a:rPr lang="en-US" altLang="zh-CN" sz="1555" b="1">
                <a:latin typeface="微软雅黑" panose="020B0503020204020204" pitchFamily="34" charset="-122"/>
                <a:ea typeface="微软雅黑" panose="020B0503020204020204" pitchFamily="34" charset="-122"/>
              </a:rPr>
              <a:t>3</a:t>
            </a:r>
            <a:endParaRPr lang="zh-CN" altLang="en-US" sz="1555" b="1" dirty="0">
              <a:latin typeface="微软雅黑" panose="020B0503020204020204" pitchFamily="34" charset="-122"/>
              <a:ea typeface="微软雅黑" panose="020B0503020204020204" pitchFamily="34" charset="-122"/>
            </a:endParaRPr>
          </a:p>
        </p:txBody>
      </p:sp>
      <p:sp>
        <p:nvSpPr>
          <p:cNvPr id="12" name="矩形 11"/>
          <p:cNvSpPr/>
          <p:nvPr/>
        </p:nvSpPr>
        <p:spPr bwMode="auto">
          <a:xfrm>
            <a:off x="4114540" y="3665857"/>
            <a:ext cx="1144763" cy="382764"/>
          </a:xfrm>
          <a:prstGeom prst="rect">
            <a:avLst/>
          </a:prstGeom>
          <a:solidFill>
            <a:srgbClr val="7030A0"/>
          </a:solidFill>
        </p:spPr>
        <p:style>
          <a:lnRef idx="1">
            <a:schemeClr val="accent1"/>
          </a:lnRef>
          <a:fillRef idx="2">
            <a:schemeClr val="accent1"/>
          </a:fillRef>
          <a:effectRef idx="1">
            <a:schemeClr val="accent1"/>
          </a:effectRef>
          <a:fontRef idx="minor">
            <a:schemeClr val="dk1"/>
          </a:fontRef>
        </p:style>
        <p:txBody>
          <a:bodyPr anchor="ctr"/>
          <a:lstStyle/>
          <a:p>
            <a:pPr algn="ctr" eaLnBrk="1" hangingPunct="1">
              <a:spcBef>
                <a:spcPct val="20000"/>
              </a:spcBef>
              <a:defRPr/>
            </a:pPr>
            <a:r>
              <a:rPr lang="zh-CN" altLang="en-US" sz="1555" b="1" dirty="0">
                <a:solidFill>
                  <a:schemeClr val="bg1"/>
                </a:solidFill>
                <a:latin typeface="微软雅黑" panose="020B0503020204020204" pitchFamily="34" charset="-122"/>
                <a:ea typeface="微软雅黑" panose="020B0503020204020204" pitchFamily="34" charset="-122"/>
              </a:rPr>
              <a:t>模式</a:t>
            </a:r>
          </a:p>
        </p:txBody>
      </p:sp>
      <p:sp>
        <p:nvSpPr>
          <p:cNvPr id="13" name="矩形 12"/>
          <p:cNvSpPr/>
          <p:nvPr/>
        </p:nvSpPr>
        <p:spPr bwMode="auto">
          <a:xfrm>
            <a:off x="4117185" y="4379117"/>
            <a:ext cx="1144764" cy="382763"/>
          </a:xfrm>
          <a:prstGeom prst="rect">
            <a:avLst/>
          </a:prstGeom>
          <a:solidFill>
            <a:srgbClr val="0000CC"/>
          </a:solidFill>
        </p:spPr>
        <p:style>
          <a:lnRef idx="1">
            <a:schemeClr val="accent2"/>
          </a:lnRef>
          <a:fillRef idx="2">
            <a:schemeClr val="accent2"/>
          </a:fillRef>
          <a:effectRef idx="1">
            <a:schemeClr val="accent2"/>
          </a:effectRef>
          <a:fontRef idx="minor">
            <a:schemeClr val="dk1"/>
          </a:fontRef>
        </p:style>
        <p:txBody>
          <a:bodyPr anchor="ctr"/>
          <a:lstStyle/>
          <a:p>
            <a:pPr algn="ctr" eaLnBrk="1" hangingPunct="1">
              <a:spcBef>
                <a:spcPct val="20000"/>
              </a:spcBef>
              <a:defRPr/>
            </a:pPr>
            <a:r>
              <a:rPr lang="zh-CN" altLang="en-US" sz="1555" b="1" dirty="0">
                <a:solidFill>
                  <a:schemeClr val="bg1"/>
                </a:solidFill>
                <a:latin typeface="微软雅黑" panose="020B0503020204020204" pitchFamily="34" charset="-122"/>
                <a:ea typeface="微软雅黑" panose="020B0503020204020204" pitchFamily="34" charset="-122"/>
              </a:rPr>
              <a:t>内模式</a:t>
            </a:r>
          </a:p>
        </p:txBody>
      </p:sp>
      <p:cxnSp>
        <p:nvCxnSpPr>
          <p:cNvPr id="14" name="直接箭头连接符 13"/>
          <p:cNvCxnSpPr>
            <a:stCxn id="4" idx="2"/>
            <a:endCxn id="9" idx="0"/>
          </p:cNvCxnSpPr>
          <p:nvPr/>
        </p:nvCxnSpPr>
        <p:spPr bwMode="auto">
          <a:xfrm>
            <a:off x="2078129" y="2304159"/>
            <a:ext cx="619126" cy="402143"/>
          </a:xfrm>
          <a:prstGeom prst="straightConnector1">
            <a:avLst/>
          </a:prstGeom>
          <a:ln w="6350">
            <a:solidFill>
              <a:schemeClr val="accent1"/>
            </a:solidFill>
            <a:headEnd type="arrow"/>
            <a:tailEnd type="arrow"/>
          </a:ln>
        </p:spPr>
        <p:style>
          <a:lnRef idx="3">
            <a:schemeClr val="accent3"/>
          </a:lnRef>
          <a:fillRef idx="0">
            <a:schemeClr val="accent3"/>
          </a:fillRef>
          <a:effectRef idx="2">
            <a:schemeClr val="accent3"/>
          </a:effectRef>
          <a:fontRef idx="minor">
            <a:schemeClr val="tx1"/>
          </a:fontRef>
        </p:style>
      </p:cxnSp>
      <p:cxnSp>
        <p:nvCxnSpPr>
          <p:cNvPr id="15" name="直接箭头连接符 14"/>
          <p:cNvCxnSpPr>
            <a:stCxn id="6" idx="2"/>
            <a:endCxn id="10" idx="0"/>
          </p:cNvCxnSpPr>
          <p:nvPr/>
        </p:nvCxnSpPr>
        <p:spPr bwMode="auto">
          <a:xfrm flipH="1">
            <a:off x="4686922" y="2304159"/>
            <a:ext cx="1762" cy="402143"/>
          </a:xfrm>
          <a:prstGeom prst="straightConnector1">
            <a:avLst/>
          </a:prstGeom>
          <a:ln w="6350">
            <a:solidFill>
              <a:schemeClr val="accent1"/>
            </a:solidFill>
            <a:headEnd type="arrow"/>
            <a:tailEnd type="arrow"/>
          </a:ln>
        </p:spPr>
        <p:style>
          <a:lnRef idx="3">
            <a:schemeClr val="accent3"/>
          </a:lnRef>
          <a:fillRef idx="0">
            <a:schemeClr val="accent3"/>
          </a:fillRef>
          <a:effectRef idx="2">
            <a:schemeClr val="accent3"/>
          </a:effectRef>
          <a:fontRef idx="minor">
            <a:schemeClr val="tx1"/>
          </a:fontRef>
        </p:style>
      </p:cxnSp>
      <p:cxnSp>
        <p:nvCxnSpPr>
          <p:cNvPr id="16" name="直接箭头连接符 15"/>
          <p:cNvCxnSpPr>
            <a:stCxn id="5" idx="2"/>
            <a:endCxn id="9" idx="0"/>
          </p:cNvCxnSpPr>
          <p:nvPr/>
        </p:nvCxnSpPr>
        <p:spPr bwMode="auto">
          <a:xfrm flipH="1">
            <a:off x="2697255" y="2304159"/>
            <a:ext cx="638528" cy="402143"/>
          </a:xfrm>
          <a:prstGeom prst="straightConnector1">
            <a:avLst/>
          </a:prstGeom>
          <a:ln w="6350">
            <a:solidFill>
              <a:schemeClr val="accent1"/>
            </a:solidFill>
            <a:headEnd type="arrow"/>
            <a:tailEnd type="arrow"/>
          </a:ln>
        </p:spPr>
        <p:style>
          <a:lnRef idx="3">
            <a:schemeClr val="accent3"/>
          </a:lnRef>
          <a:fillRef idx="0">
            <a:schemeClr val="accent3"/>
          </a:fillRef>
          <a:effectRef idx="2">
            <a:schemeClr val="accent3"/>
          </a:effectRef>
          <a:fontRef idx="minor">
            <a:schemeClr val="tx1"/>
          </a:fontRef>
        </p:style>
      </p:cxnSp>
      <p:sp>
        <p:nvSpPr>
          <p:cNvPr id="17" name="圆柱形 16"/>
          <p:cNvSpPr/>
          <p:nvPr/>
        </p:nvSpPr>
        <p:spPr bwMode="auto">
          <a:xfrm>
            <a:off x="3941677" y="5060674"/>
            <a:ext cx="1504597" cy="640292"/>
          </a:xfrm>
          <a:prstGeom prst="can">
            <a:avLst/>
          </a:prstGeom>
          <a:solidFill>
            <a:srgbClr val="FF0000"/>
          </a:solidFill>
        </p:spPr>
        <p:style>
          <a:lnRef idx="0">
            <a:schemeClr val="accent5"/>
          </a:lnRef>
          <a:fillRef idx="3">
            <a:schemeClr val="accent5"/>
          </a:fillRef>
          <a:effectRef idx="3">
            <a:schemeClr val="accent5"/>
          </a:effectRef>
          <a:fontRef idx="minor">
            <a:schemeClr val="lt1"/>
          </a:fontRef>
        </p:style>
        <p:txBody>
          <a:bodyPr anchor="ctr"/>
          <a:lstStyle/>
          <a:p>
            <a:pPr algn="ctr" eaLnBrk="1" hangingPunct="1">
              <a:spcBef>
                <a:spcPct val="20000"/>
              </a:spcBef>
              <a:defRPr/>
            </a:pPr>
            <a:r>
              <a:rPr lang="zh-CN" altLang="en-US" sz="1555" b="1" dirty="0">
                <a:latin typeface="微软雅黑" panose="020B0503020204020204" pitchFamily="34" charset="-122"/>
                <a:ea typeface="微软雅黑" panose="020B0503020204020204" pitchFamily="34" charset="-122"/>
              </a:rPr>
              <a:t>数据库</a:t>
            </a:r>
          </a:p>
        </p:txBody>
      </p:sp>
      <p:cxnSp>
        <p:nvCxnSpPr>
          <p:cNvPr id="18" name="直接箭头连接符 17"/>
          <p:cNvCxnSpPr>
            <a:stCxn id="8" idx="2"/>
            <a:endCxn id="11" idx="0"/>
          </p:cNvCxnSpPr>
          <p:nvPr/>
        </p:nvCxnSpPr>
        <p:spPr bwMode="auto">
          <a:xfrm flipH="1">
            <a:off x="6591039" y="2304159"/>
            <a:ext cx="538868" cy="379213"/>
          </a:xfrm>
          <a:prstGeom prst="straightConnector1">
            <a:avLst/>
          </a:prstGeom>
          <a:ln w="6350">
            <a:solidFill>
              <a:schemeClr val="accent1"/>
            </a:solidFill>
            <a:headEnd type="arrow"/>
            <a:tailEnd type="arrow"/>
          </a:ln>
        </p:spPr>
        <p:style>
          <a:lnRef idx="3">
            <a:schemeClr val="accent3"/>
          </a:lnRef>
          <a:fillRef idx="0">
            <a:schemeClr val="accent3"/>
          </a:fillRef>
          <a:effectRef idx="2">
            <a:schemeClr val="accent3"/>
          </a:effectRef>
          <a:fontRef idx="minor">
            <a:schemeClr val="tx1"/>
          </a:fontRef>
        </p:style>
      </p:cxnSp>
      <p:cxnSp>
        <p:nvCxnSpPr>
          <p:cNvPr id="19" name="直接箭头连接符 18"/>
          <p:cNvCxnSpPr>
            <a:stCxn id="7" idx="2"/>
            <a:endCxn id="11" idx="0"/>
          </p:cNvCxnSpPr>
          <p:nvPr/>
        </p:nvCxnSpPr>
        <p:spPr bwMode="auto">
          <a:xfrm>
            <a:off x="5997490" y="2304159"/>
            <a:ext cx="593549" cy="379213"/>
          </a:xfrm>
          <a:prstGeom prst="straightConnector1">
            <a:avLst/>
          </a:prstGeom>
          <a:ln w="6350">
            <a:solidFill>
              <a:schemeClr val="accent1"/>
            </a:solidFill>
            <a:headEnd type="arrow"/>
            <a:tailEnd type="arrow"/>
          </a:ln>
        </p:spPr>
        <p:style>
          <a:lnRef idx="3">
            <a:schemeClr val="accent3"/>
          </a:lnRef>
          <a:fillRef idx="0">
            <a:schemeClr val="accent3"/>
          </a:fillRef>
          <a:effectRef idx="2">
            <a:schemeClr val="accent3"/>
          </a:effectRef>
          <a:fontRef idx="minor">
            <a:schemeClr val="tx1"/>
          </a:fontRef>
        </p:style>
      </p:cxnSp>
      <p:cxnSp>
        <p:nvCxnSpPr>
          <p:cNvPr id="20" name="直接箭头连接符 19"/>
          <p:cNvCxnSpPr>
            <a:stCxn id="10" idx="2"/>
            <a:endCxn id="12" idx="0"/>
          </p:cNvCxnSpPr>
          <p:nvPr/>
        </p:nvCxnSpPr>
        <p:spPr bwMode="auto">
          <a:xfrm>
            <a:off x="4686039" y="3089066"/>
            <a:ext cx="0" cy="576791"/>
          </a:xfrm>
          <a:prstGeom prst="straightConnector1">
            <a:avLst/>
          </a:prstGeom>
          <a:ln w="6350">
            <a:solidFill>
              <a:schemeClr val="accent1"/>
            </a:solidFill>
            <a:headEnd type="arrow"/>
            <a:tailEnd type="arrow"/>
          </a:ln>
        </p:spPr>
        <p:style>
          <a:lnRef idx="3">
            <a:schemeClr val="accent3"/>
          </a:lnRef>
          <a:fillRef idx="0">
            <a:schemeClr val="accent3"/>
          </a:fillRef>
          <a:effectRef idx="2">
            <a:schemeClr val="accent3"/>
          </a:effectRef>
          <a:fontRef idx="minor">
            <a:schemeClr val="tx1"/>
          </a:fontRef>
        </p:style>
      </p:cxnSp>
      <p:cxnSp>
        <p:nvCxnSpPr>
          <p:cNvPr id="21" name="直接箭头连接符 20"/>
          <p:cNvCxnSpPr>
            <a:stCxn id="12" idx="2"/>
            <a:endCxn id="13" idx="0"/>
          </p:cNvCxnSpPr>
          <p:nvPr/>
        </p:nvCxnSpPr>
        <p:spPr bwMode="auto">
          <a:xfrm>
            <a:off x="4686922" y="4048621"/>
            <a:ext cx="2645" cy="330496"/>
          </a:xfrm>
          <a:prstGeom prst="straightConnector1">
            <a:avLst/>
          </a:prstGeom>
          <a:ln w="6350">
            <a:solidFill>
              <a:schemeClr val="accent1"/>
            </a:solidFill>
            <a:headEnd type="arrow"/>
            <a:tailEnd type="arrow"/>
          </a:ln>
        </p:spPr>
        <p:style>
          <a:lnRef idx="3">
            <a:schemeClr val="accent3"/>
          </a:lnRef>
          <a:fillRef idx="0">
            <a:schemeClr val="accent3"/>
          </a:fillRef>
          <a:effectRef idx="2">
            <a:schemeClr val="accent3"/>
          </a:effectRef>
          <a:fontRef idx="minor">
            <a:schemeClr val="tx1"/>
          </a:fontRef>
        </p:style>
      </p:cxnSp>
      <p:cxnSp>
        <p:nvCxnSpPr>
          <p:cNvPr id="22" name="直接箭头连接符 21"/>
          <p:cNvCxnSpPr>
            <a:stCxn id="13" idx="2"/>
            <a:endCxn id="17" idx="1"/>
          </p:cNvCxnSpPr>
          <p:nvPr/>
        </p:nvCxnSpPr>
        <p:spPr bwMode="auto">
          <a:xfrm>
            <a:off x="4689567" y="4761880"/>
            <a:ext cx="4409" cy="298794"/>
          </a:xfrm>
          <a:prstGeom prst="straightConnector1">
            <a:avLst/>
          </a:prstGeom>
          <a:ln w="6350">
            <a:solidFill>
              <a:schemeClr val="accent1"/>
            </a:solidFill>
            <a:headEnd type="arrow"/>
            <a:tailEnd type="arrow"/>
          </a:ln>
        </p:spPr>
        <p:style>
          <a:lnRef idx="3">
            <a:schemeClr val="accent3"/>
          </a:lnRef>
          <a:fillRef idx="0">
            <a:schemeClr val="accent3"/>
          </a:fillRef>
          <a:effectRef idx="2">
            <a:schemeClr val="accent3"/>
          </a:effectRef>
          <a:fontRef idx="minor">
            <a:schemeClr val="tx1"/>
          </a:fontRef>
        </p:style>
      </p:cxnSp>
      <p:cxnSp>
        <p:nvCxnSpPr>
          <p:cNvPr id="23" name="肘形连接符 22"/>
          <p:cNvCxnSpPr>
            <a:stCxn id="9" idx="2"/>
            <a:endCxn id="11" idx="2"/>
          </p:cNvCxnSpPr>
          <p:nvPr/>
        </p:nvCxnSpPr>
        <p:spPr bwMode="auto">
          <a:xfrm rot="5400000" flipH="1" flipV="1">
            <a:off x="4632240" y="1130267"/>
            <a:ext cx="22931" cy="3894667"/>
          </a:xfrm>
          <a:prstGeom prst="bentConnector3">
            <a:avLst>
              <a:gd name="adj1" fmla="val -1161408"/>
            </a:avLst>
          </a:prstGeom>
          <a:ln w="6350">
            <a:solidFill>
              <a:schemeClr val="accent1"/>
            </a:solidFill>
            <a:headEnd type="arrow"/>
            <a:tailEnd type="arrow"/>
          </a:ln>
        </p:spPr>
        <p:style>
          <a:lnRef idx="3">
            <a:schemeClr val="accent3"/>
          </a:lnRef>
          <a:fillRef idx="0">
            <a:schemeClr val="accent3"/>
          </a:fillRef>
          <a:effectRef idx="2">
            <a:schemeClr val="accent3"/>
          </a:effectRef>
          <a:fontRef idx="minor">
            <a:schemeClr val="tx1"/>
          </a:fontRef>
        </p:style>
      </p:cxnSp>
      <p:sp>
        <p:nvSpPr>
          <p:cNvPr id="138266" name="TextBox 23"/>
          <p:cNvSpPr txBox="1">
            <a:spLocks noChangeArrowheads="1"/>
          </p:cNvSpPr>
          <p:nvPr/>
        </p:nvSpPr>
        <p:spPr bwMode="auto">
          <a:xfrm>
            <a:off x="6031885" y="3376580"/>
            <a:ext cx="1670650" cy="33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p>
            <a:pPr eaLnBrk="1" hangingPunct="1"/>
            <a:r>
              <a:rPr lang="zh-CN" altLang="en-US" sz="1555" b="1">
                <a:latin typeface="微软雅黑" panose="020B0503020204020204" pitchFamily="34" charset="-122"/>
                <a:ea typeface="微软雅黑" panose="020B0503020204020204" pitchFamily="34" charset="-122"/>
              </a:rPr>
              <a:t>外模式</a:t>
            </a:r>
            <a:r>
              <a:rPr lang="en-US" altLang="zh-CN" sz="1555" b="1">
                <a:latin typeface="微软雅黑" panose="020B0503020204020204" pitchFamily="34" charset="-122"/>
                <a:ea typeface="微软雅黑" panose="020B0503020204020204" pitchFamily="34" charset="-122"/>
              </a:rPr>
              <a:t>/</a:t>
            </a:r>
            <a:r>
              <a:rPr lang="zh-CN" altLang="en-US" sz="1555" b="1">
                <a:latin typeface="微软雅黑" panose="020B0503020204020204" pitchFamily="34" charset="-122"/>
                <a:ea typeface="微软雅黑" panose="020B0503020204020204" pitchFamily="34" charset="-122"/>
              </a:rPr>
              <a:t>模式映像</a:t>
            </a:r>
          </a:p>
        </p:txBody>
      </p:sp>
      <p:sp>
        <p:nvSpPr>
          <p:cNvPr id="138267" name="TextBox 24"/>
          <p:cNvSpPr txBox="1">
            <a:spLocks noChangeArrowheads="1"/>
          </p:cNvSpPr>
          <p:nvPr/>
        </p:nvSpPr>
        <p:spPr bwMode="auto">
          <a:xfrm>
            <a:off x="5446274" y="4135052"/>
            <a:ext cx="1670650" cy="33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p>
            <a:pPr eaLnBrk="1" hangingPunct="1"/>
            <a:r>
              <a:rPr lang="zh-CN" altLang="en-US" sz="1555" b="1">
                <a:latin typeface="微软雅黑" panose="020B0503020204020204" pitchFamily="34" charset="-122"/>
                <a:ea typeface="微软雅黑" panose="020B0503020204020204" pitchFamily="34" charset="-122"/>
              </a:rPr>
              <a:t>内模式</a:t>
            </a:r>
            <a:r>
              <a:rPr lang="en-US" altLang="zh-CN" sz="1555" b="1">
                <a:latin typeface="微软雅黑" panose="020B0503020204020204" pitchFamily="34" charset="-122"/>
                <a:ea typeface="微软雅黑" panose="020B0503020204020204" pitchFamily="34" charset="-122"/>
              </a:rPr>
              <a:t>/</a:t>
            </a:r>
            <a:r>
              <a:rPr lang="zh-CN" altLang="en-US" sz="1555" b="1">
                <a:latin typeface="微软雅黑" panose="020B0503020204020204" pitchFamily="34" charset="-122"/>
                <a:ea typeface="微软雅黑" panose="020B0503020204020204" pitchFamily="34" charset="-122"/>
              </a:rPr>
              <a:t>模式映像</a:t>
            </a:r>
          </a:p>
        </p:txBody>
      </p:sp>
    </p:spTree>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bwMode="auto">
          <a:xfrm>
            <a:off x="719765" y="99313"/>
            <a:ext cx="9076613" cy="5334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dirty="0"/>
              <a:t>外模式／模式映象</a:t>
            </a:r>
          </a:p>
        </p:txBody>
      </p:sp>
      <p:sp>
        <p:nvSpPr>
          <p:cNvPr id="184323" name="Rectangle 3"/>
          <p:cNvSpPr>
            <a:spLocks noGrp="1" noChangeArrowheads="1"/>
          </p:cNvSpPr>
          <p:nvPr>
            <p:ph sz="quarter" idx="10"/>
          </p:nvPr>
        </p:nvSpPr>
        <p:spPr bwMode="auto">
          <a:xfrm>
            <a:off x="759520" y="831212"/>
            <a:ext cx="9040647" cy="4652492"/>
          </a:xfrm>
        </p:spPr>
        <p:txBody>
          <a:bodyPr>
            <a:spAutoFit/>
          </a:bodyPr>
          <a:lstStyle/>
          <a:p>
            <a:pPr marL="317500" indent="-317500" eaLnBrk="1" hangingPunct="1">
              <a:lnSpc>
                <a:spcPct val="150000"/>
              </a:lnSpc>
              <a:buSzPct val="80000"/>
              <a:defRPr/>
            </a:pPr>
            <a:r>
              <a:rPr lang="zh-CN" altLang="en-US" dirty="0">
                <a:solidFill>
                  <a:schemeClr val="tx1">
                    <a:lumMod val="50000"/>
                    <a:lumOff val="50000"/>
                  </a:schemeClr>
                </a:solidFill>
                <a:highlight>
                  <a:srgbClr val="FFFF00"/>
                </a:highlight>
              </a:rPr>
              <a:t>模式描述的是数据的</a:t>
            </a:r>
            <a:r>
              <a:rPr lang="zh-CN" altLang="en-US" sz="2400" dirty="0">
                <a:solidFill>
                  <a:srgbClr val="FF0000"/>
                </a:solidFill>
                <a:highlight>
                  <a:srgbClr val="FFFF00"/>
                </a:highlight>
              </a:rPr>
              <a:t>全局</a:t>
            </a:r>
            <a:r>
              <a:rPr lang="zh-CN" altLang="en-US" dirty="0">
                <a:solidFill>
                  <a:schemeClr val="tx1">
                    <a:lumMod val="50000"/>
                    <a:lumOff val="50000"/>
                  </a:schemeClr>
                </a:solidFill>
                <a:highlight>
                  <a:srgbClr val="FFFF00"/>
                </a:highlight>
              </a:rPr>
              <a:t>逻辑结构；外模式描述的是数据的</a:t>
            </a:r>
            <a:r>
              <a:rPr lang="zh-CN" altLang="en-US" sz="2400" dirty="0">
                <a:solidFill>
                  <a:srgbClr val="FF0000"/>
                </a:solidFill>
                <a:highlight>
                  <a:srgbClr val="FFFF00"/>
                </a:highlight>
              </a:rPr>
              <a:t>局部</a:t>
            </a:r>
            <a:r>
              <a:rPr lang="zh-CN" altLang="en-US" dirty="0">
                <a:solidFill>
                  <a:schemeClr val="tx1">
                    <a:lumMod val="50000"/>
                    <a:lumOff val="50000"/>
                  </a:schemeClr>
                </a:solidFill>
                <a:highlight>
                  <a:srgbClr val="FFFF00"/>
                </a:highlight>
              </a:rPr>
              <a:t>逻辑结构 </a:t>
            </a:r>
          </a:p>
          <a:p>
            <a:pPr marL="317500" indent="-317500" eaLnBrk="1" hangingPunct="1">
              <a:lnSpc>
                <a:spcPct val="150000"/>
              </a:lnSpc>
              <a:buSzPct val="80000"/>
              <a:defRPr/>
            </a:pPr>
            <a:r>
              <a:rPr lang="zh-CN" altLang="en-US" dirty="0">
                <a:solidFill>
                  <a:schemeClr val="tx1">
                    <a:lumMod val="50000"/>
                    <a:lumOff val="50000"/>
                  </a:schemeClr>
                </a:solidFill>
              </a:rPr>
              <a:t>同一个模式可以有</a:t>
            </a:r>
            <a:r>
              <a:rPr lang="zh-CN" altLang="en-US" sz="2400" dirty="0">
                <a:solidFill>
                  <a:srgbClr val="FF0000"/>
                </a:solidFill>
              </a:rPr>
              <a:t>任意</a:t>
            </a:r>
            <a:r>
              <a:rPr lang="zh-CN" altLang="en-US" dirty="0">
                <a:solidFill>
                  <a:schemeClr val="tx1">
                    <a:lumMod val="50000"/>
                    <a:lumOff val="50000"/>
                  </a:schemeClr>
                </a:solidFill>
              </a:rPr>
              <a:t>多个外模式 ；每一个外模式，数据库系统都有一个外模式／模式映象，定义外模式与模式之间的对应关系</a:t>
            </a:r>
          </a:p>
          <a:p>
            <a:pPr marL="317500" indent="-317500" eaLnBrk="1" hangingPunct="1">
              <a:lnSpc>
                <a:spcPct val="150000"/>
              </a:lnSpc>
              <a:buSzPct val="80000"/>
              <a:defRPr/>
            </a:pPr>
            <a:r>
              <a:rPr lang="zh-CN" altLang="en-US" dirty="0">
                <a:solidFill>
                  <a:schemeClr val="tx1">
                    <a:lumMod val="50000"/>
                    <a:lumOff val="50000"/>
                  </a:schemeClr>
                </a:solidFill>
              </a:rPr>
              <a:t>映象定义通常包含在各自外模式的描述中</a:t>
            </a:r>
            <a:endParaRPr lang="en-US" altLang="zh-CN" dirty="0">
              <a:solidFill>
                <a:schemeClr val="tx1">
                  <a:lumMod val="50000"/>
                  <a:lumOff val="50000"/>
                </a:schemeClr>
              </a:solidFill>
            </a:endParaRPr>
          </a:p>
          <a:p>
            <a:pPr marL="317500" indent="-317500" eaLnBrk="1" hangingPunct="1">
              <a:lnSpc>
                <a:spcPct val="150000"/>
              </a:lnSpc>
              <a:buSzPct val="80000"/>
              <a:defRPr/>
            </a:pPr>
            <a:r>
              <a:rPr lang="zh-CN" altLang="en-US" dirty="0">
                <a:solidFill>
                  <a:schemeClr val="tx1">
                    <a:lumMod val="50000"/>
                    <a:lumOff val="50000"/>
                  </a:schemeClr>
                </a:solidFill>
                <a:highlight>
                  <a:srgbClr val="FFFF00"/>
                </a:highlight>
              </a:rPr>
              <a:t>保证数据的</a:t>
            </a:r>
            <a:r>
              <a:rPr lang="zh-CN" altLang="en-US" sz="2400" dirty="0">
                <a:solidFill>
                  <a:srgbClr val="FF0000"/>
                </a:solidFill>
                <a:highlight>
                  <a:srgbClr val="FFFF00"/>
                </a:highlight>
              </a:rPr>
              <a:t>逻辑</a:t>
            </a:r>
            <a:r>
              <a:rPr lang="zh-CN" altLang="en-US" dirty="0">
                <a:solidFill>
                  <a:schemeClr val="tx1">
                    <a:lumMod val="50000"/>
                    <a:lumOff val="50000"/>
                  </a:schemeClr>
                </a:solidFill>
                <a:highlight>
                  <a:srgbClr val="FFFF00"/>
                </a:highlight>
              </a:rPr>
              <a:t>独立性</a:t>
            </a:r>
          </a:p>
          <a:p>
            <a:pPr marL="501015" lvl="1" indent="-201295" eaLnBrk="1" hangingPunct="1">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当模式改变时，数据库管理员修改有关的外模式／模式映象，使外模式保持不变</a:t>
            </a:r>
          </a:p>
          <a:p>
            <a:pPr marL="501015" lvl="1" indent="-201295" eaLnBrk="1" hangingPunct="1">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应用程序是依据数据的外模式编写的，从而应用程序不必修改，保证了数据与程序的逻辑独立性，简称数据的逻辑独立性。</a:t>
            </a:r>
          </a:p>
        </p:txBody>
      </p:sp>
    </p:spTree>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bwMode="auto">
          <a:xfrm>
            <a:off x="719765" y="99313"/>
            <a:ext cx="9076613" cy="5334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dirty="0"/>
              <a:t>模式／内模式映象</a:t>
            </a:r>
          </a:p>
        </p:txBody>
      </p:sp>
      <p:sp>
        <p:nvSpPr>
          <p:cNvPr id="188419" name="Rectangle 3"/>
          <p:cNvSpPr>
            <a:spLocks noGrp="1" noChangeArrowheads="1"/>
          </p:cNvSpPr>
          <p:nvPr>
            <p:ph sz="quarter" idx="10"/>
          </p:nvPr>
        </p:nvSpPr>
        <p:spPr bwMode="auto">
          <a:xfrm>
            <a:off x="687512" y="769938"/>
            <a:ext cx="9168449" cy="5032403"/>
          </a:xfrm>
        </p:spPr>
        <p:txBody>
          <a:bodyPr>
            <a:spAutoFit/>
          </a:bodyPr>
          <a:lstStyle/>
          <a:p>
            <a:pPr marL="317500" indent="-317500" eaLnBrk="1" hangingPunct="1">
              <a:lnSpc>
                <a:spcPct val="150000"/>
              </a:lnSpc>
              <a:buSzPct val="80000"/>
              <a:defRPr/>
            </a:pPr>
            <a:r>
              <a:rPr lang="zh-CN" altLang="en-US" dirty="0">
                <a:solidFill>
                  <a:schemeClr val="tx1">
                    <a:lumMod val="50000"/>
                    <a:lumOff val="50000"/>
                  </a:schemeClr>
                </a:solidFill>
              </a:rPr>
              <a:t>模式／内模式映象定义了数据全局逻辑结构与存储结构之间的对应关系。</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例如，说明逻辑记录和字段在内部是如何表示的</a:t>
            </a:r>
          </a:p>
          <a:p>
            <a:pPr marL="317500" indent="-317500" eaLnBrk="1" hangingPunct="1">
              <a:lnSpc>
                <a:spcPct val="150000"/>
              </a:lnSpc>
              <a:buSzPct val="80000"/>
              <a:defRPr/>
            </a:pPr>
            <a:r>
              <a:rPr lang="zh-CN" altLang="en-US" dirty="0">
                <a:solidFill>
                  <a:schemeClr val="tx1">
                    <a:lumMod val="50000"/>
                    <a:lumOff val="50000"/>
                  </a:schemeClr>
                </a:solidFill>
                <a:highlight>
                  <a:srgbClr val="FFFF00"/>
                </a:highlight>
              </a:rPr>
              <a:t>数据库中模式／内模式映象是</a:t>
            </a:r>
            <a:r>
              <a:rPr lang="zh-CN" altLang="en-US" sz="2400" dirty="0">
                <a:solidFill>
                  <a:srgbClr val="FF0000"/>
                </a:solidFill>
                <a:highlight>
                  <a:srgbClr val="FFFF00"/>
                </a:highlight>
              </a:rPr>
              <a:t>唯一</a:t>
            </a:r>
            <a:r>
              <a:rPr lang="zh-CN" altLang="en-US" dirty="0">
                <a:solidFill>
                  <a:schemeClr val="tx1">
                    <a:lumMod val="50000"/>
                    <a:lumOff val="50000"/>
                  </a:schemeClr>
                </a:solidFill>
                <a:highlight>
                  <a:srgbClr val="FFFF00"/>
                </a:highlight>
              </a:rPr>
              <a:t>的</a:t>
            </a:r>
          </a:p>
          <a:p>
            <a:pPr marL="317500" indent="-317500" eaLnBrk="1" hangingPunct="1">
              <a:lnSpc>
                <a:spcPct val="150000"/>
              </a:lnSpc>
              <a:buSzPct val="80000"/>
              <a:defRPr/>
            </a:pPr>
            <a:r>
              <a:rPr lang="zh-CN" altLang="en-US" dirty="0">
                <a:solidFill>
                  <a:schemeClr val="tx1">
                    <a:lumMod val="50000"/>
                    <a:lumOff val="50000"/>
                  </a:schemeClr>
                </a:solidFill>
              </a:rPr>
              <a:t>该映象定义通常包含在模式描述中</a:t>
            </a:r>
            <a:endParaRPr lang="en-US" altLang="zh-CN" dirty="0">
              <a:solidFill>
                <a:schemeClr val="tx1">
                  <a:lumMod val="50000"/>
                  <a:lumOff val="50000"/>
                </a:schemeClr>
              </a:solidFill>
            </a:endParaRPr>
          </a:p>
          <a:p>
            <a:pPr marL="317500" indent="-317500" eaLnBrk="1" hangingPunct="1">
              <a:lnSpc>
                <a:spcPct val="150000"/>
              </a:lnSpc>
              <a:buSzPct val="80000"/>
              <a:defRPr/>
            </a:pPr>
            <a:r>
              <a:rPr lang="zh-CN" altLang="en-US" dirty="0">
                <a:solidFill>
                  <a:schemeClr val="tx1">
                    <a:lumMod val="50000"/>
                    <a:lumOff val="50000"/>
                  </a:schemeClr>
                </a:solidFill>
                <a:highlight>
                  <a:srgbClr val="FFFF00"/>
                </a:highlight>
              </a:rPr>
              <a:t>保证数据的</a:t>
            </a:r>
            <a:r>
              <a:rPr lang="zh-CN" altLang="en-US" sz="2400" dirty="0">
                <a:solidFill>
                  <a:srgbClr val="FF0000"/>
                </a:solidFill>
                <a:highlight>
                  <a:srgbClr val="FFFF00"/>
                </a:highlight>
              </a:rPr>
              <a:t>物理</a:t>
            </a:r>
            <a:r>
              <a:rPr lang="zh-CN" altLang="en-US" dirty="0">
                <a:solidFill>
                  <a:schemeClr val="tx1">
                    <a:lumMod val="50000"/>
                    <a:lumOff val="50000"/>
                  </a:schemeClr>
                </a:solidFill>
                <a:highlight>
                  <a:srgbClr val="FFFF00"/>
                </a:highlight>
              </a:rPr>
              <a:t>独立性</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当数据库的存储结构改变了（例如选用了另一种存储结构），数据库管理员修改模式／内模式映象，使模式保持不变</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应用程序不受影响。保证了数据与程序的物理独立性，简称数据的物理独立性。</a:t>
            </a:r>
          </a:p>
          <a:p>
            <a:pPr marL="317500" indent="-317500" eaLnBrk="1" hangingPunct="1">
              <a:lnSpc>
                <a:spcPct val="150000"/>
              </a:lnSpc>
              <a:buSzPct val="80000"/>
              <a:defRPr/>
            </a:pPr>
            <a:endParaRPr lang="zh-CN" altLang="en-US" dirty="0">
              <a:solidFill>
                <a:schemeClr val="tx1">
                  <a:lumMod val="50000"/>
                  <a:lumOff val="50000"/>
                </a:schemeClr>
              </a:solidFill>
            </a:endParaRPr>
          </a:p>
          <a:p>
            <a:pPr marL="501015" lvl="1" indent="-201295" eaLnBrk="1" hangingPunct="1">
              <a:buSzPct val="100000"/>
              <a:buFont typeface="Arial" panose="020B0604020202020204" pitchFamily="34" charset="0"/>
              <a:buChar char="-"/>
              <a:defRPr/>
            </a:pPr>
            <a:endParaRPr lang="en-US" altLang="zh-CN" dirty="0">
              <a:latin typeface="Arial" panose="020B0604020202020204" pitchFamily="34" charset="0"/>
            </a:endParaRPr>
          </a:p>
        </p:txBody>
      </p:sp>
    </p:spTree>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a:t>小结</a:t>
            </a:r>
          </a:p>
        </p:txBody>
      </p:sp>
      <p:sp>
        <p:nvSpPr>
          <p:cNvPr id="191491" name="Rectangle 3"/>
          <p:cNvSpPr>
            <a:spLocks noGrp="1" noChangeArrowheads="1"/>
          </p:cNvSpPr>
          <p:nvPr>
            <p:ph sz="quarter" idx="10"/>
          </p:nvPr>
        </p:nvSpPr>
        <p:spPr bwMode="auto">
          <a:xfrm>
            <a:off x="719765" y="769268"/>
            <a:ext cx="8752723" cy="4320350"/>
          </a:xfrm>
        </p:spPr>
        <p:txBody>
          <a:bodyPr wrap="square">
            <a:spAutoFit/>
          </a:bodyPr>
          <a:lstStyle/>
          <a:p>
            <a:pPr marL="317500" indent="-317500" eaLnBrk="1" hangingPunct="1">
              <a:lnSpc>
                <a:spcPts val="2400"/>
              </a:lnSpc>
              <a:buSzPct val="80000"/>
              <a:defRPr/>
            </a:pPr>
            <a:r>
              <a:rPr lang="zh-CN" altLang="en-US" sz="2000" dirty="0">
                <a:solidFill>
                  <a:schemeClr val="tx1">
                    <a:lumMod val="50000"/>
                    <a:lumOff val="50000"/>
                  </a:schemeClr>
                </a:solidFill>
                <a:highlight>
                  <a:srgbClr val="FFFF00"/>
                </a:highlight>
              </a:rPr>
              <a:t>模式</a:t>
            </a:r>
          </a:p>
          <a:p>
            <a:pPr marL="501015" lvl="1" indent="-201295" eaLnBrk="1" hangingPunct="1">
              <a:lnSpc>
                <a:spcPts val="2400"/>
              </a:lnSpc>
              <a:buSzPct val="100000"/>
              <a:buFont typeface="Arial" panose="020B0604020202020204" pitchFamily="34" charset="0"/>
              <a:buChar char="-"/>
              <a:defRPr/>
            </a:pPr>
            <a:r>
              <a:rPr lang="zh-CN" altLang="en-US" sz="1555"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是数据库的中心与关键</a:t>
            </a:r>
          </a:p>
          <a:p>
            <a:pPr marL="501015" lvl="1" indent="-201295" eaLnBrk="1" hangingPunct="1">
              <a:lnSpc>
                <a:spcPts val="2400"/>
              </a:lnSpc>
              <a:buSzPct val="100000"/>
              <a:buFont typeface="Arial" panose="020B0604020202020204" pitchFamily="34" charset="0"/>
              <a:buChar char="-"/>
              <a:defRPr/>
            </a:pPr>
            <a:r>
              <a:rPr lang="zh-CN" altLang="en-US" sz="1555"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独立于数据库的其它层次</a:t>
            </a:r>
          </a:p>
          <a:p>
            <a:pPr marL="501015" lvl="1" indent="-201295" eaLnBrk="1" hangingPunct="1">
              <a:lnSpc>
                <a:spcPts val="2400"/>
              </a:lnSpc>
              <a:buSzPct val="100000"/>
              <a:buFont typeface="Arial" panose="020B0604020202020204" pitchFamily="34" charset="0"/>
              <a:buChar char="-"/>
              <a:defRPr/>
            </a:pPr>
            <a:r>
              <a:rPr lang="zh-CN" altLang="en-US" sz="1555"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设计数据库模式结构时应首先确定数据库的逻辑模式</a:t>
            </a:r>
          </a:p>
          <a:p>
            <a:pPr marL="317500" indent="-317500" eaLnBrk="1" hangingPunct="1">
              <a:lnSpc>
                <a:spcPts val="2400"/>
              </a:lnSpc>
              <a:buSzPct val="80000"/>
              <a:defRPr/>
            </a:pPr>
            <a:r>
              <a:rPr lang="zh-CN" altLang="en-US" sz="2000" dirty="0">
                <a:solidFill>
                  <a:schemeClr val="tx1">
                    <a:lumMod val="50000"/>
                    <a:lumOff val="50000"/>
                  </a:schemeClr>
                </a:solidFill>
                <a:highlight>
                  <a:srgbClr val="FFFF00"/>
                </a:highlight>
              </a:rPr>
              <a:t>内模式</a:t>
            </a:r>
          </a:p>
          <a:p>
            <a:pPr marL="501015" lvl="1" indent="-201295" eaLnBrk="1" hangingPunct="1">
              <a:lnSpc>
                <a:spcPts val="2400"/>
              </a:lnSpc>
              <a:buSzPct val="100000"/>
              <a:buFont typeface="Arial" panose="020B0604020202020204" pitchFamily="34" charset="0"/>
              <a:buChar char="-"/>
              <a:defRPr/>
            </a:pPr>
            <a:r>
              <a:rPr lang="zh-CN" altLang="en-US" sz="1555"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依赖于全局逻辑结构，但独立于数据库的用户视图即外模式，也独立于具体的存储设备。</a:t>
            </a:r>
          </a:p>
          <a:p>
            <a:pPr marL="501015" lvl="1" indent="-201295" eaLnBrk="1" hangingPunct="1">
              <a:lnSpc>
                <a:spcPts val="2400"/>
              </a:lnSpc>
              <a:buSzPct val="100000"/>
              <a:buFont typeface="Arial" panose="020B0604020202020204" pitchFamily="34" charset="0"/>
              <a:buChar char="-"/>
              <a:defRPr/>
            </a:pPr>
            <a:r>
              <a:rPr lang="zh-CN" altLang="en-US" sz="1555"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它将全局逻辑结构中所定义的数据结构及其联系按照一定的物理存储策略进行组织，以达到较好的时间与空间效率。</a:t>
            </a:r>
          </a:p>
          <a:p>
            <a:pPr marL="317500" indent="-317500" eaLnBrk="1" hangingPunct="1">
              <a:lnSpc>
                <a:spcPts val="2400"/>
              </a:lnSpc>
              <a:buSzPct val="80000"/>
              <a:defRPr/>
            </a:pPr>
            <a:r>
              <a:rPr lang="zh-CN" altLang="en-US" sz="2000" dirty="0">
                <a:solidFill>
                  <a:schemeClr val="tx1">
                    <a:lumMod val="50000"/>
                    <a:lumOff val="50000"/>
                  </a:schemeClr>
                </a:solidFill>
                <a:highlight>
                  <a:srgbClr val="FFFF00"/>
                </a:highlight>
              </a:rPr>
              <a:t>外模式</a:t>
            </a:r>
          </a:p>
          <a:p>
            <a:pPr marL="501015" lvl="1" indent="-201295" eaLnBrk="1" hangingPunct="1">
              <a:lnSpc>
                <a:spcPts val="2400"/>
              </a:lnSpc>
              <a:buSzPct val="100000"/>
              <a:buFont typeface="Arial" panose="020B0604020202020204" pitchFamily="34" charset="0"/>
              <a:buChar char="-"/>
              <a:defRPr/>
            </a:pPr>
            <a:r>
              <a:rPr lang="zh-CN" altLang="en-US" sz="1555"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面向具体的应用程序，定义在逻辑模式之上，但独立于存储模式和存储设备。</a:t>
            </a:r>
          </a:p>
          <a:p>
            <a:pPr marL="501015" lvl="1" indent="-201295" eaLnBrk="1" hangingPunct="1">
              <a:lnSpc>
                <a:spcPts val="2400"/>
              </a:lnSpc>
              <a:buSzPct val="100000"/>
              <a:buFont typeface="Arial" panose="020B0604020202020204" pitchFamily="34" charset="0"/>
              <a:buChar char="-"/>
              <a:defRPr/>
            </a:pPr>
            <a:r>
              <a:rPr lang="zh-CN" altLang="en-US" sz="1555"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设计外模式时应充分考虑到应用的扩充性。当应用需求发生较大变化，外模式不能满足要求时，该外模式就得做相应改动。</a:t>
            </a:r>
          </a:p>
        </p:txBody>
      </p:sp>
    </p:spTree>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spAutoFit/>
          </a:bodyPr>
          <a:lstStyle/>
          <a:p>
            <a:pPr eaLnBrk="1" hangingPunct="1"/>
            <a:r>
              <a:rPr altLang="zh-CN" dirty="0"/>
              <a:t>小结</a:t>
            </a:r>
          </a:p>
        </p:txBody>
      </p:sp>
      <p:sp>
        <p:nvSpPr>
          <p:cNvPr id="192515" name="Rectangle 3"/>
          <p:cNvSpPr>
            <a:spLocks noGrp="1" noChangeArrowheads="1"/>
          </p:cNvSpPr>
          <p:nvPr>
            <p:ph sz="quarter" idx="10"/>
          </p:nvPr>
        </p:nvSpPr>
        <p:spPr bwMode="auto">
          <a:xfrm>
            <a:off x="687512" y="769938"/>
            <a:ext cx="9168449" cy="3168175"/>
          </a:xfrm>
        </p:spPr>
        <p:txBody>
          <a:bodyPr>
            <a:spAutoFit/>
          </a:bodyPr>
          <a:lstStyle/>
          <a:p>
            <a:pPr marL="317500" indent="-317500" eaLnBrk="1" hangingPunct="1">
              <a:lnSpc>
                <a:spcPct val="150000"/>
              </a:lnSpc>
              <a:buSzPct val="80000"/>
              <a:defRPr/>
            </a:pPr>
            <a:r>
              <a:rPr lang="zh-CN" altLang="en-US" dirty="0">
                <a:solidFill>
                  <a:schemeClr val="tx1">
                    <a:lumMod val="50000"/>
                    <a:lumOff val="50000"/>
                  </a:schemeClr>
                </a:solidFill>
                <a:highlight>
                  <a:srgbClr val="FFFF00"/>
                </a:highlight>
              </a:rPr>
              <a:t>应用程序</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在外模式描述的数据结构上编制的，它依赖于特定的外模式，与数据库的模式和存储结构独立。</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不同的应用程序有时可以共用同一个外模式。</a:t>
            </a:r>
          </a:p>
          <a:p>
            <a:pPr marL="317500" indent="-317500" eaLnBrk="1" hangingPunct="1">
              <a:lnSpc>
                <a:spcPct val="150000"/>
              </a:lnSpc>
              <a:buSzPct val="80000"/>
              <a:defRPr/>
            </a:pPr>
            <a:r>
              <a:rPr lang="zh-CN" altLang="en-US" dirty="0">
                <a:solidFill>
                  <a:schemeClr val="tx1">
                    <a:lumMod val="50000"/>
                    <a:lumOff val="50000"/>
                  </a:schemeClr>
                </a:solidFill>
                <a:highlight>
                  <a:srgbClr val="FFFF00"/>
                </a:highlight>
              </a:rPr>
              <a:t>二级映象</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保证了数据库外模式的稳定性，从而从底层保证了应用程序的稳定性，除非应用需求本身发生变化，否则应用程序一般不需要修改。</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数据与程序之间的独立性，使得数据的定义和描述可以从应用程序中分离出去。</a:t>
            </a:r>
          </a:p>
        </p:txBody>
      </p:sp>
    </p:spTree>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5440040" y="1777380"/>
            <a:ext cx="4176464" cy="2591992"/>
          </a:xfrm>
          <a:prstGeom prst="rect">
            <a:avLst/>
          </a:prstGeom>
        </p:spPr>
        <p:txBody>
          <a:bodyPr wrap="square">
            <a:spAutoFit/>
          </a:bodyPr>
          <a:lstStyle/>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01 </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前言</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02</a:t>
            </a:r>
            <a:r>
              <a:rPr lang="en-US" altLang="zh-CN" sz="2000" dirty="0">
                <a:solidFill>
                  <a:srgbClr val="002060"/>
                </a:solidFill>
                <a:latin typeface="微软雅黑" panose="020B0503020204020204" pitchFamily="34" charset="-122"/>
                <a:ea typeface="微软雅黑" panose="020B0503020204020204" pitchFamily="34" charset="-122"/>
              </a:rPr>
              <a:t> </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数据库系统概述</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03</a:t>
            </a:r>
            <a:r>
              <a:rPr lang="en-US" altLang="zh-CN" sz="2000" b="1" dirty="0">
                <a:solidFill>
                  <a:schemeClr val="accent5">
                    <a:lumMod val="7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数据模型</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04</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数据库系统结构</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05</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数据库系统组成</a:t>
            </a:r>
            <a:endParaRPr lang="zh-CN" altLang="en-US" sz="2000" dirty="0">
              <a:solidFill>
                <a:schemeClr val="tx1">
                  <a:lumMod val="95000"/>
                  <a:lumOff val="5000"/>
                </a:schemeClr>
              </a:solidFill>
            </a:endParaRPr>
          </a:p>
        </p:txBody>
      </p:sp>
      <p:cxnSp>
        <p:nvCxnSpPr>
          <p:cNvPr id="4" name="直接连接符 3"/>
          <p:cNvCxnSpPr/>
          <p:nvPr/>
        </p:nvCxnSpPr>
        <p:spPr>
          <a:xfrm>
            <a:off x="5543852" y="4313562"/>
            <a:ext cx="3123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数据系统组成</a:t>
            </a:r>
          </a:p>
        </p:txBody>
      </p:sp>
      <p:sp>
        <p:nvSpPr>
          <p:cNvPr id="4" name="Rectangle 3"/>
          <p:cNvSpPr>
            <a:spLocks noChangeArrowheads="1"/>
          </p:cNvSpPr>
          <p:nvPr/>
        </p:nvSpPr>
        <p:spPr bwMode="auto">
          <a:xfrm>
            <a:off x="798991" y="3929871"/>
            <a:ext cx="8715309" cy="1379087"/>
          </a:xfrm>
          <a:prstGeom prst="rect">
            <a:avLst/>
          </a:prstGeom>
          <a:solidFill>
            <a:srgbClr val="3FACD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600" b="0" i="0" u="none" strike="noStrike" kern="0" cap="none" spc="0" normalizeH="0" baseline="0" noProof="0">
              <a:ln>
                <a:noFill/>
              </a:ln>
              <a:solidFill>
                <a:srgbClr val="FFFFFF"/>
              </a:solidFill>
              <a:effectLst/>
              <a:uLnTx/>
              <a:uFillTx/>
              <a:latin typeface="Lato Light"/>
            </a:endParaRPr>
          </a:p>
        </p:txBody>
      </p:sp>
      <p:sp>
        <p:nvSpPr>
          <p:cNvPr id="6" name="Rectangle 5"/>
          <p:cNvSpPr>
            <a:spLocks noChangeArrowheads="1"/>
          </p:cNvSpPr>
          <p:nvPr/>
        </p:nvSpPr>
        <p:spPr bwMode="auto">
          <a:xfrm>
            <a:off x="798992" y="768577"/>
            <a:ext cx="3856179" cy="3111643"/>
          </a:xfrm>
          <a:prstGeom prst="rect">
            <a:avLst/>
          </a:prstGeom>
          <a:solidFill>
            <a:srgbClr val="3DA1D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600" b="0" i="0" u="none" strike="noStrike" kern="0" cap="none" spc="0" normalizeH="0" baseline="0" noProof="0">
              <a:ln>
                <a:noFill/>
              </a:ln>
              <a:solidFill>
                <a:srgbClr val="FFFFFF"/>
              </a:solidFill>
              <a:effectLst/>
              <a:uLnTx/>
              <a:uFillTx/>
              <a:latin typeface="Lato Light"/>
            </a:endParaRPr>
          </a:p>
        </p:txBody>
      </p:sp>
      <p:sp>
        <p:nvSpPr>
          <p:cNvPr id="10" name="Rectangle 9"/>
          <p:cNvSpPr>
            <a:spLocks noChangeArrowheads="1"/>
          </p:cNvSpPr>
          <p:nvPr/>
        </p:nvSpPr>
        <p:spPr bwMode="auto">
          <a:xfrm>
            <a:off x="4707014" y="768577"/>
            <a:ext cx="4807286" cy="3111643"/>
          </a:xfrm>
          <a:prstGeom prst="rect">
            <a:avLst/>
          </a:prstGeom>
          <a:solidFill>
            <a:srgbClr val="398BD5"/>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600" b="0" i="0" u="none" strike="noStrike" kern="0" cap="none" spc="0" normalizeH="0" baseline="0" noProof="0">
              <a:ln>
                <a:noFill/>
              </a:ln>
              <a:solidFill>
                <a:srgbClr val="FFFFFF"/>
              </a:solidFill>
              <a:effectLst/>
              <a:uLnTx/>
              <a:uFillTx/>
              <a:latin typeface="Lato Light"/>
            </a:endParaRPr>
          </a:p>
        </p:txBody>
      </p:sp>
      <p:sp>
        <p:nvSpPr>
          <p:cNvPr id="20" name="TextBox 19"/>
          <p:cNvSpPr txBox="1"/>
          <p:nvPr/>
        </p:nvSpPr>
        <p:spPr>
          <a:xfrm>
            <a:off x="4707014" y="784635"/>
            <a:ext cx="4776334" cy="307777"/>
          </a:xfrm>
          <a:prstGeom prst="rect">
            <a:avLst/>
          </a:prstGeom>
          <a:solidFill>
            <a:srgbClr val="398BD5">
              <a:lumMod val="7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人员  </a:t>
            </a:r>
            <a:r>
              <a:rPr kumimoji="0" lang="en-US" altLang="zh-CN"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Staff</a:t>
            </a:r>
            <a:endParaRPr kumimoji="0" 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6" name="TextBox 25"/>
          <p:cNvSpPr txBox="1"/>
          <p:nvPr/>
        </p:nvSpPr>
        <p:spPr>
          <a:xfrm>
            <a:off x="804155" y="784635"/>
            <a:ext cx="3851016" cy="307777"/>
          </a:xfrm>
          <a:prstGeom prst="rect">
            <a:avLst/>
          </a:prstGeom>
          <a:solidFill>
            <a:srgbClr val="3DA1D2">
              <a:lumMod val="7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400" b="1" kern="0" dirty="0">
                <a:solidFill>
                  <a:srgbClr val="FFFFFF"/>
                </a:solidFill>
                <a:latin typeface="微软雅黑" panose="020B0503020204020204" pitchFamily="34" charset="-122"/>
                <a:ea typeface="微软雅黑" panose="020B0503020204020204" pitchFamily="34" charset="-122"/>
              </a:rPr>
              <a:t>软件 </a:t>
            </a:r>
            <a:r>
              <a:rPr lang="en-US" altLang="zh-CN" sz="1400" b="1" kern="0" dirty="0">
                <a:solidFill>
                  <a:srgbClr val="FFFFFF"/>
                </a:solidFill>
                <a:latin typeface="微软雅黑" panose="020B0503020204020204" pitchFamily="34" charset="-122"/>
                <a:ea typeface="微软雅黑" panose="020B0503020204020204" pitchFamily="34" charset="-122"/>
              </a:rPr>
              <a:t>Software</a:t>
            </a:r>
            <a:endParaRPr kumimoji="0" 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0" name="TextBox 39"/>
          <p:cNvSpPr txBox="1"/>
          <p:nvPr/>
        </p:nvSpPr>
        <p:spPr>
          <a:xfrm>
            <a:off x="811410" y="3937115"/>
            <a:ext cx="8702890" cy="307777"/>
          </a:xfrm>
          <a:prstGeom prst="rect">
            <a:avLst/>
          </a:prstGeom>
          <a:solidFill>
            <a:srgbClr val="3FACD0">
              <a:lumMod val="7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硬件  </a:t>
            </a:r>
            <a:r>
              <a:rPr kumimoji="0" lang="en-US" altLang="zh-CN"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Hardware</a:t>
            </a: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（基本要求）</a:t>
            </a:r>
            <a:endParaRPr kumimoji="0" 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1" name="Content Placeholder 19"/>
          <p:cNvSpPr txBox="1"/>
          <p:nvPr/>
        </p:nvSpPr>
        <p:spPr>
          <a:xfrm>
            <a:off x="2939569" y="4218990"/>
            <a:ext cx="6604927" cy="98641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zh-CN" altLang="en-US" sz="1400" dirty="0">
                <a:solidFill>
                  <a:srgbClr val="FFFFFF"/>
                </a:solidFill>
                <a:latin typeface="微软雅黑" panose="020B0503020204020204" pitchFamily="34" charset="-122"/>
                <a:ea typeface="微软雅黑" panose="020B0503020204020204" pitchFamily="34" charset="-122"/>
              </a:rPr>
              <a:t>足够大的内存：操作系统、</a:t>
            </a:r>
            <a:r>
              <a:rPr lang="en-US" altLang="zh-CN" sz="1400" dirty="0">
                <a:solidFill>
                  <a:srgbClr val="FFFFFF"/>
                </a:solidFill>
                <a:latin typeface="微软雅黑" panose="020B0503020204020204" pitchFamily="34" charset="-122"/>
                <a:ea typeface="微软雅黑" panose="020B0503020204020204" pitchFamily="34" charset="-122"/>
              </a:rPr>
              <a:t>DBMS</a:t>
            </a:r>
            <a:r>
              <a:rPr lang="zh-CN" altLang="en-US" sz="1400" dirty="0">
                <a:solidFill>
                  <a:srgbClr val="FFFFFF"/>
                </a:solidFill>
                <a:latin typeface="微软雅黑" panose="020B0503020204020204" pitchFamily="34" charset="-122"/>
                <a:ea typeface="微软雅黑" panose="020B0503020204020204" pitchFamily="34" charset="-122"/>
              </a:rPr>
              <a:t>、数据缓冲区、应用程序需要大量内存</a:t>
            </a:r>
          </a:p>
          <a:p>
            <a:pPr>
              <a:lnSpc>
                <a:spcPct val="150000"/>
              </a:lnSpc>
              <a:spcBef>
                <a:spcPts val="0"/>
              </a:spcBef>
            </a:pPr>
            <a:r>
              <a:rPr lang="zh-CN" altLang="en-US" sz="1400" dirty="0">
                <a:solidFill>
                  <a:srgbClr val="FFFFFF"/>
                </a:solidFill>
                <a:latin typeface="微软雅黑" panose="020B0503020204020204" pitchFamily="34" charset="-122"/>
                <a:ea typeface="微软雅黑" panose="020B0503020204020204" pitchFamily="34" charset="-122"/>
              </a:rPr>
              <a:t>足够大的外存：磁盘、 光盘、磁带、软盘</a:t>
            </a:r>
          </a:p>
          <a:p>
            <a:pPr>
              <a:lnSpc>
                <a:spcPct val="150000"/>
              </a:lnSpc>
              <a:spcBef>
                <a:spcPts val="0"/>
              </a:spcBef>
            </a:pPr>
            <a:r>
              <a:rPr lang="zh-CN" altLang="en-US" sz="1400" dirty="0">
                <a:solidFill>
                  <a:srgbClr val="FFFFFF"/>
                </a:solidFill>
                <a:latin typeface="微软雅黑" panose="020B0503020204020204" pitchFamily="34" charset="-122"/>
                <a:ea typeface="微软雅黑" panose="020B0503020204020204" pitchFamily="34" charset="-122"/>
              </a:rPr>
              <a:t>较高的通道能力，提高数据传送率</a:t>
            </a:r>
          </a:p>
          <a:p>
            <a:pPr>
              <a:lnSpc>
                <a:spcPct val="150000"/>
              </a:lnSpc>
              <a:spcBef>
                <a:spcPts val="0"/>
              </a:spcBef>
            </a:pPr>
            <a:endParaRPr lang="id-ID" sz="1400" dirty="0">
              <a:solidFill>
                <a:srgbClr val="FFFFFF"/>
              </a:solidFill>
              <a:latin typeface="微软雅黑" panose="020B0503020204020204" pitchFamily="34" charset="-122"/>
              <a:ea typeface="微软雅黑" panose="020B0503020204020204" pitchFamily="34" charset="-122"/>
            </a:endParaRPr>
          </a:p>
        </p:txBody>
      </p:sp>
      <p:pic>
        <p:nvPicPr>
          <p:cNvPr id="52" name="Picture 6" descr="https://zchat.com/images/database_server.png"/>
          <p:cNvPicPr>
            <a:picLocks noChangeAspect="1"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8991" y="4256125"/>
            <a:ext cx="2133360" cy="9121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 descr="https://lancast.ie/wp-content/uploads/2017/01/software.png"/>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38700" y="2941067"/>
            <a:ext cx="1400307" cy="8961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3"/>
          <p:cNvSpPr>
            <a:spLocks noGrp="1" noChangeArrowheads="1"/>
          </p:cNvSpPr>
          <p:nvPr>
            <p:ph sz="quarter" idx="10"/>
          </p:nvPr>
        </p:nvSpPr>
        <p:spPr bwMode="auto">
          <a:xfrm>
            <a:off x="982763" y="1192291"/>
            <a:ext cx="3635359" cy="1444691"/>
          </a:xfrm>
          <a:noFill/>
        </p:spPr>
        <p:txBody>
          <a:bodyPr vert="horz" lIns="91440" tIns="45720" rIns="91440" bIns="45720" rtlCol="0">
            <a:noAutofit/>
          </a:bodyPr>
          <a:lstStyle/>
          <a:p>
            <a:pPr marL="228600" indent="-228600" defTabSz="914400">
              <a:lnSpc>
                <a:spcPct val="150000"/>
              </a:lnSpc>
              <a:spcBef>
                <a:spcPts val="0"/>
              </a:spcBef>
              <a:buFont typeface="Arial" panose="020B0604020202020204" pitchFamily="34" charset="0"/>
              <a:buChar char="•"/>
            </a:pPr>
            <a:r>
              <a:rPr lang="en-US" altLang="zh-CN" sz="1400" b="0" dirty="0">
                <a:solidFill>
                  <a:srgbClr val="FFFFFF"/>
                </a:solidFill>
              </a:rPr>
              <a:t>DBMS</a:t>
            </a:r>
          </a:p>
          <a:p>
            <a:pPr marL="228600" indent="-228600" defTabSz="914400">
              <a:lnSpc>
                <a:spcPct val="150000"/>
              </a:lnSpc>
              <a:spcBef>
                <a:spcPts val="0"/>
              </a:spcBef>
              <a:buFont typeface="Arial" panose="020B0604020202020204" pitchFamily="34" charset="0"/>
              <a:buChar char="•"/>
            </a:pPr>
            <a:r>
              <a:rPr lang="zh-CN" altLang="en-US" sz="1400" b="0" dirty="0">
                <a:solidFill>
                  <a:srgbClr val="FFFFFF"/>
                </a:solidFill>
              </a:rPr>
              <a:t>操作系统</a:t>
            </a:r>
          </a:p>
          <a:p>
            <a:pPr marL="228600" indent="-228600" defTabSz="914400">
              <a:lnSpc>
                <a:spcPct val="150000"/>
              </a:lnSpc>
              <a:spcBef>
                <a:spcPts val="0"/>
              </a:spcBef>
              <a:buFont typeface="Arial" panose="020B0604020202020204" pitchFamily="34" charset="0"/>
              <a:buChar char="•"/>
            </a:pPr>
            <a:r>
              <a:rPr lang="zh-CN" altLang="en-US" sz="1400" b="0" dirty="0">
                <a:solidFill>
                  <a:srgbClr val="FFFFFF"/>
                </a:solidFill>
              </a:rPr>
              <a:t>与数据库接口的高级语言及其编译系统</a:t>
            </a:r>
          </a:p>
          <a:p>
            <a:pPr marL="228600" indent="-228600" defTabSz="914400">
              <a:lnSpc>
                <a:spcPct val="150000"/>
              </a:lnSpc>
              <a:spcBef>
                <a:spcPts val="0"/>
              </a:spcBef>
              <a:buFont typeface="Arial" panose="020B0604020202020204" pitchFamily="34" charset="0"/>
              <a:buChar char="•"/>
            </a:pPr>
            <a:r>
              <a:rPr lang="zh-CN" altLang="en-US" sz="1400" b="0" dirty="0">
                <a:solidFill>
                  <a:srgbClr val="FFFFFF"/>
                </a:solidFill>
              </a:rPr>
              <a:t>以</a:t>
            </a:r>
            <a:r>
              <a:rPr lang="en-US" altLang="zh-CN" sz="1400" b="0" dirty="0">
                <a:solidFill>
                  <a:srgbClr val="FFFFFF"/>
                </a:solidFill>
              </a:rPr>
              <a:t>DBMS</a:t>
            </a:r>
            <a:r>
              <a:rPr lang="zh-CN" altLang="en-US" sz="1400" b="0" dirty="0">
                <a:solidFill>
                  <a:srgbClr val="FFFFFF"/>
                </a:solidFill>
              </a:rPr>
              <a:t>为核心的应用开发工具</a:t>
            </a:r>
          </a:p>
          <a:p>
            <a:pPr marL="228600" indent="-228600" defTabSz="914400">
              <a:lnSpc>
                <a:spcPct val="150000"/>
              </a:lnSpc>
              <a:spcBef>
                <a:spcPts val="0"/>
              </a:spcBef>
              <a:buFont typeface="Arial" panose="020B0604020202020204" pitchFamily="34" charset="0"/>
              <a:buChar char="•"/>
            </a:pPr>
            <a:r>
              <a:rPr lang="zh-CN" altLang="en-US" sz="1400" b="0" dirty="0">
                <a:solidFill>
                  <a:srgbClr val="FFFFFF"/>
                </a:solidFill>
              </a:rPr>
              <a:t>为特定应用环境开发的数据库应用系统</a:t>
            </a:r>
          </a:p>
        </p:txBody>
      </p:sp>
      <p:pic>
        <p:nvPicPr>
          <p:cNvPr id="55" name="Picture 5" descr="http://www.norming.com.cn/uploads/160510/1-16051009541M1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7165" y="2492732"/>
            <a:ext cx="2267331" cy="1360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3"/>
          <p:cNvSpPr txBox="1">
            <a:spLocks noChangeArrowheads="1"/>
          </p:cNvSpPr>
          <p:nvPr/>
        </p:nvSpPr>
        <p:spPr bwMode="auto">
          <a:xfrm>
            <a:off x="5367090" y="1207818"/>
            <a:ext cx="3024336" cy="1721690"/>
          </a:xfrm>
          <a:prstGeom prst="rect">
            <a:avLst/>
          </a:prstGeom>
          <a:noFill/>
        </p:spPr>
        <p:txBody>
          <a:bodyPr vert="horz" lIns="91440" tIns="45720" rIns="91440" bIns="45720" rtlCol="0">
            <a:noAutofit/>
          </a:bodyPr>
          <a:lstStyle>
            <a:defPPr>
              <a:defRPr lang="zh-CN"/>
            </a:defPPr>
            <a:lvl1pPr marL="228600" indent="-228600">
              <a:lnSpc>
                <a:spcPct val="150000"/>
              </a:lnSpc>
              <a:spcBef>
                <a:spcPts val="0"/>
              </a:spcBef>
              <a:buFont typeface="Arial" panose="020B0604020202020204" pitchFamily="34" charset="0"/>
              <a:buChar char="•"/>
              <a:defRPr sz="1200">
                <a:solidFill>
                  <a:srgbClr val="FFFFFF"/>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t>数据库管理员</a:t>
            </a:r>
          </a:p>
          <a:p>
            <a:r>
              <a:rPr lang="zh-CN" altLang="en-US" sz="1400" dirty="0"/>
              <a:t>系统分析员</a:t>
            </a:r>
          </a:p>
          <a:p>
            <a:r>
              <a:rPr lang="zh-CN" altLang="en-US" sz="1400" dirty="0"/>
              <a:t>数据库设计人员</a:t>
            </a:r>
          </a:p>
          <a:p>
            <a:r>
              <a:rPr lang="zh-CN" altLang="en-US" sz="1400" dirty="0"/>
              <a:t>应用程序员</a:t>
            </a:r>
          </a:p>
          <a:p>
            <a:r>
              <a:rPr lang="zh-CN" altLang="en-US" sz="1400" dirty="0"/>
              <a:t>用户</a:t>
            </a:r>
            <a:endParaRPr lang="en-US" altLang="zh-CN" sz="1400" dirty="0"/>
          </a:p>
          <a:p>
            <a:endParaRPr lang="en-US" altLang="zh-CN" sz="1400" dirty="0"/>
          </a:p>
        </p:txBody>
      </p:sp>
    </p:spTree>
  </p:cSld>
  <p:clrMapOvr>
    <a:masterClrMapping/>
  </p:clrMapOvr>
  <p:transition spd="slow" advTm="10959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ppt_y</p:attrName>
                                        </p:attrNameLst>
                                      </p:cBhvr>
                                      <p:tavLst>
                                        <p:tav tm="0">
                                          <p:val>
                                            <p:strVal val="#ppt_y-#ppt_h*1.125000"/>
                                          </p:val>
                                        </p:tav>
                                        <p:tav tm="100000">
                                          <p:val>
                                            <p:strVal val="#ppt_y"/>
                                          </p:val>
                                        </p:tav>
                                      </p:tavLst>
                                    </p:anim>
                                    <p:animEffect transition="in" filter="wipe(down)">
                                      <p:cBhvr>
                                        <p:cTn id="8" dur="500"/>
                                        <p:tgtEl>
                                          <p:spTgt spid="26"/>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p:tgtEl>
                                          <p:spTgt spid="20"/>
                                        </p:tgtEl>
                                        <p:attrNameLst>
                                          <p:attrName>ppt_y</p:attrName>
                                        </p:attrNameLst>
                                      </p:cBhvr>
                                      <p:tavLst>
                                        <p:tav tm="0">
                                          <p:val>
                                            <p:strVal val="#ppt_y-#ppt_h*1.125000"/>
                                          </p:val>
                                        </p:tav>
                                        <p:tav tm="100000">
                                          <p:val>
                                            <p:strVal val="#ppt_y"/>
                                          </p:val>
                                        </p:tav>
                                      </p:tavLst>
                                    </p:anim>
                                    <p:animEffect transition="in" filter="wipe(down)">
                                      <p:cBhvr>
                                        <p:cTn id="12" dur="500"/>
                                        <p:tgtEl>
                                          <p:spTgt spid="20"/>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p:tgtEl>
                                          <p:spTgt spid="40"/>
                                        </p:tgtEl>
                                        <p:attrNameLst>
                                          <p:attrName>ppt_y</p:attrName>
                                        </p:attrNameLst>
                                      </p:cBhvr>
                                      <p:tavLst>
                                        <p:tav tm="0">
                                          <p:val>
                                            <p:strVal val="#ppt_y-#ppt_h*1.125000"/>
                                          </p:val>
                                        </p:tav>
                                        <p:tav tm="100000">
                                          <p:val>
                                            <p:strVal val="#ppt_y"/>
                                          </p:val>
                                        </p:tav>
                                      </p:tavLst>
                                    </p:anim>
                                    <p:animEffect transition="in" filter="wipe(down)">
                                      <p:cBhvr>
                                        <p:cTn id="16" dur="500"/>
                                        <p:tgtEl>
                                          <p:spTgt spid="40"/>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0" grpId="0" animBg="1"/>
      <p:bldP spid="20" grpId="0" animBg="1"/>
      <p:bldP spid="26" grpId="0" animBg="1"/>
      <p:bldP spid="40" grpId="0" animBg="1"/>
      <p:bldP spid="4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spAutoFit/>
          </a:bodyPr>
          <a:lstStyle/>
          <a:p>
            <a:pPr eaLnBrk="1" hangingPunct="1"/>
            <a:r>
              <a:rPr dirty="0"/>
              <a:t>数据库管理员</a:t>
            </a:r>
            <a:r>
              <a:rPr lang="en-US" altLang="zh-CN" dirty="0"/>
              <a:t>(DBA)</a:t>
            </a:r>
          </a:p>
        </p:txBody>
      </p:sp>
      <p:sp>
        <p:nvSpPr>
          <p:cNvPr id="198659" name="Rectangle 3"/>
          <p:cNvSpPr>
            <a:spLocks noGrp="1" noChangeArrowheads="1"/>
          </p:cNvSpPr>
          <p:nvPr>
            <p:ph sz="quarter" idx="10"/>
          </p:nvPr>
        </p:nvSpPr>
        <p:spPr bwMode="auto">
          <a:xfrm>
            <a:off x="687512" y="697260"/>
            <a:ext cx="9168449" cy="4782848"/>
          </a:xfrm>
        </p:spPr>
        <p:txBody>
          <a:bodyPr>
            <a:spAutoFit/>
          </a:bodyPr>
          <a:lstStyle/>
          <a:p>
            <a:pPr marL="317500" indent="-317500" eaLnBrk="1" hangingPunct="1">
              <a:lnSpc>
                <a:spcPts val="2800"/>
              </a:lnSpc>
              <a:buSzPct val="80000"/>
              <a:defRPr/>
            </a:pPr>
            <a:r>
              <a:rPr lang="zh-CN" altLang="en-US" sz="2000" dirty="0">
                <a:solidFill>
                  <a:schemeClr val="tx1">
                    <a:lumMod val="50000"/>
                    <a:lumOff val="50000"/>
                  </a:schemeClr>
                </a:solidFill>
              </a:rPr>
              <a:t>决定数据库中的信息内容和结构</a:t>
            </a:r>
          </a:p>
          <a:p>
            <a:pPr marL="317500" indent="-317500" eaLnBrk="1" hangingPunct="1">
              <a:lnSpc>
                <a:spcPts val="2800"/>
              </a:lnSpc>
              <a:buSzPct val="80000"/>
              <a:defRPr/>
            </a:pPr>
            <a:r>
              <a:rPr lang="zh-CN" altLang="en-US" sz="2000" dirty="0">
                <a:solidFill>
                  <a:schemeClr val="tx1">
                    <a:lumMod val="50000"/>
                    <a:lumOff val="50000"/>
                  </a:schemeClr>
                </a:solidFill>
              </a:rPr>
              <a:t>决定数据库的存储结构和存取策略</a:t>
            </a:r>
          </a:p>
          <a:p>
            <a:pPr marL="317500" indent="-317500" eaLnBrk="1" hangingPunct="1">
              <a:lnSpc>
                <a:spcPts val="2800"/>
              </a:lnSpc>
              <a:buSzPct val="80000"/>
              <a:defRPr/>
            </a:pPr>
            <a:r>
              <a:rPr lang="zh-CN" altLang="en-US" sz="2000" dirty="0">
                <a:solidFill>
                  <a:schemeClr val="tx1">
                    <a:lumMod val="50000"/>
                    <a:lumOff val="50000"/>
                  </a:schemeClr>
                </a:solidFill>
              </a:rPr>
              <a:t>定义数据的安全性要求和完整性约束条件</a:t>
            </a:r>
            <a:endParaRPr lang="en-US" altLang="zh-CN" sz="2000" dirty="0">
              <a:solidFill>
                <a:schemeClr val="tx1">
                  <a:lumMod val="50000"/>
                  <a:lumOff val="50000"/>
                </a:schemeClr>
              </a:solidFill>
            </a:endParaRPr>
          </a:p>
          <a:p>
            <a:pPr marL="317500" indent="-317500" eaLnBrk="1" hangingPunct="1">
              <a:lnSpc>
                <a:spcPts val="2800"/>
              </a:lnSpc>
              <a:buSzPct val="80000"/>
              <a:defRPr/>
            </a:pPr>
            <a:r>
              <a:rPr lang="zh-CN" altLang="en-US" sz="2000" dirty="0">
                <a:solidFill>
                  <a:schemeClr val="tx1">
                    <a:lumMod val="50000"/>
                    <a:lumOff val="50000"/>
                  </a:schemeClr>
                </a:solidFill>
              </a:rPr>
              <a:t>监控数据库的使用和运行</a:t>
            </a:r>
          </a:p>
          <a:p>
            <a:pPr marL="501015" lvl="1" indent="-201295" eaLnBrk="1" hangingPunct="1">
              <a:lnSpc>
                <a:spcPts val="28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周期性转储数据库：数据文件、日志文件</a:t>
            </a:r>
          </a:p>
          <a:p>
            <a:pPr marL="501015" lvl="1" indent="-201295" eaLnBrk="1" hangingPunct="1">
              <a:lnSpc>
                <a:spcPts val="28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系统故障恢复；介质故障恢复</a:t>
            </a:r>
          </a:p>
          <a:p>
            <a:pPr marL="501015" lvl="1" indent="-201295" eaLnBrk="1" hangingPunct="1">
              <a:lnSpc>
                <a:spcPts val="28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监视审计文件</a:t>
            </a:r>
          </a:p>
          <a:p>
            <a:pPr marL="317500" indent="-317500" eaLnBrk="1" hangingPunct="1">
              <a:lnSpc>
                <a:spcPts val="2800"/>
              </a:lnSpc>
              <a:buSzPct val="80000"/>
              <a:defRPr/>
            </a:pPr>
            <a:r>
              <a:rPr lang="zh-CN" altLang="en-US" sz="2000" dirty="0">
                <a:solidFill>
                  <a:schemeClr val="tx1">
                    <a:lumMod val="50000"/>
                    <a:lumOff val="50000"/>
                  </a:schemeClr>
                </a:solidFill>
              </a:rPr>
              <a:t>数据库的改进和重组</a:t>
            </a:r>
          </a:p>
          <a:p>
            <a:pPr marL="501015" lvl="1" indent="-201295" eaLnBrk="1" hangingPunct="1">
              <a:lnSpc>
                <a:spcPts val="28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性能监控和调优</a:t>
            </a:r>
          </a:p>
          <a:p>
            <a:pPr marL="501015" lvl="1" indent="-201295" eaLnBrk="1" hangingPunct="1">
              <a:lnSpc>
                <a:spcPts val="28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数据重组</a:t>
            </a:r>
          </a:p>
          <a:p>
            <a:pPr marL="317500" indent="-317500" eaLnBrk="1" hangingPunct="1">
              <a:lnSpc>
                <a:spcPts val="2800"/>
              </a:lnSpc>
              <a:buSzPct val="80000"/>
              <a:defRPr/>
            </a:pPr>
            <a:r>
              <a:rPr lang="zh-CN" altLang="en-US" sz="2000" dirty="0">
                <a:solidFill>
                  <a:schemeClr val="tx1">
                    <a:lumMod val="50000"/>
                    <a:lumOff val="50000"/>
                  </a:schemeClr>
                </a:solidFill>
              </a:rPr>
              <a:t>数据库重构</a:t>
            </a:r>
          </a:p>
        </p:txBody>
      </p:sp>
      <p:pic>
        <p:nvPicPr>
          <p:cNvPr id="151556" name="Picture 5" descr="https://www.venturetechsolutions.com/wp-content/uploads/2016/03/lg-icon-it-infrastructure-db-admi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6184" y="2929508"/>
            <a:ext cx="2213680" cy="24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spAutoFit/>
          </a:bodyPr>
          <a:lstStyle/>
          <a:p>
            <a:pPr eaLnBrk="1" hangingPunct="1"/>
            <a:r>
              <a:rPr dirty="0"/>
              <a:t>系统分析</a:t>
            </a:r>
            <a:r>
              <a:rPr lang="zh-CN" altLang="en-US" dirty="0"/>
              <a:t>与数据库设计人</a:t>
            </a:r>
            <a:r>
              <a:rPr dirty="0"/>
              <a:t>员</a:t>
            </a:r>
          </a:p>
        </p:txBody>
      </p:sp>
      <p:sp>
        <p:nvSpPr>
          <p:cNvPr id="200707" name="Rectangle 3"/>
          <p:cNvSpPr>
            <a:spLocks noGrp="1" noChangeArrowheads="1"/>
          </p:cNvSpPr>
          <p:nvPr>
            <p:ph sz="quarter" idx="10"/>
          </p:nvPr>
        </p:nvSpPr>
        <p:spPr bwMode="auto"/>
        <p:txBody>
          <a:bodyPr>
            <a:spAutoFit/>
          </a:bodyPr>
          <a:lstStyle/>
          <a:p>
            <a:pPr marL="317500" indent="-317500" eaLnBrk="1" hangingPunct="1">
              <a:lnSpc>
                <a:spcPct val="150000"/>
              </a:lnSpc>
              <a:buSzPct val="80000"/>
              <a:defRPr/>
            </a:pPr>
            <a:r>
              <a:rPr lang="zh-CN" altLang="en-US" dirty="0">
                <a:solidFill>
                  <a:schemeClr val="tx1">
                    <a:lumMod val="50000"/>
                    <a:lumOff val="50000"/>
                  </a:schemeClr>
                </a:solidFill>
              </a:rPr>
              <a:t>系统分析员：</a:t>
            </a:r>
            <a:endParaRPr lang="en-US" altLang="zh-CN" dirty="0">
              <a:solidFill>
                <a:schemeClr val="tx1">
                  <a:lumMod val="50000"/>
                  <a:lumOff val="50000"/>
                </a:schemeClr>
              </a:solidFill>
            </a:endParaRPr>
          </a:p>
          <a:p>
            <a:pPr marL="845185" lvl="1" indent="-317500" eaLnBrk="1" hangingPunct="1">
              <a:lnSpc>
                <a:spcPct val="150000"/>
              </a:lnSpc>
              <a:buSzPct val="80000"/>
              <a:defRPr/>
            </a:pPr>
            <a:r>
              <a:rPr lang="zh-CN" altLang="en-US" dirty="0">
                <a:solidFill>
                  <a:schemeClr val="tx1">
                    <a:lumMod val="50000"/>
                    <a:lumOff val="50000"/>
                  </a:schemeClr>
                </a:solidFill>
              </a:rPr>
              <a:t>负责应用系统的需求分析和规范说明</a:t>
            </a:r>
          </a:p>
          <a:p>
            <a:pPr marL="845185" lvl="1" indent="-317500" eaLnBrk="1" hangingPunct="1">
              <a:lnSpc>
                <a:spcPct val="150000"/>
              </a:lnSpc>
              <a:buSzPct val="80000"/>
              <a:defRPr/>
            </a:pPr>
            <a:r>
              <a:rPr lang="zh-CN" altLang="en-US" dirty="0">
                <a:solidFill>
                  <a:schemeClr val="tx1">
                    <a:lumMod val="50000"/>
                    <a:lumOff val="50000"/>
                  </a:schemeClr>
                </a:solidFill>
              </a:rPr>
              <a:t>与用户及</a:t>
            </a:r>
            <a:r>
              <a:rPr lang="en-US" altLang="zh-CN" dirty="0">
                <a:solidFill>
                  <a:schemeClr val="tx1">
                    <a:lumMod val="50000"/>
                    <a:lumOff val="50000"/>
                  </a:schemeClr>
                </a:solidFill>
              </a:rPr>
              <a:t>DBA</a:t>
            </a:r>
            <a:r>
              <a:rPr lang="zh-CN" altLang="en-US" dirty="0">
                <a:solidFill>
                  <a:schemeClr val="tx1">
                    <a:lumMod val="50000"/>
                    <a:lumOff val="50000"/>
                  </a:schemeClr>
                </a:solidFill>
              </a:rPr>
              <a:t>协商，确定系统的硬软件配置</a:t>
            </a:r>
          </a:p>
          <a:p>
            <a:pPr marL="845185" lvl="1" indent="-317500" eaLnBrk="1" hangingPunct="1">
              <a:lnSpc>
                <a:spcPct val="150000"/>
              </a:lnSpc>
              <a:buSzPct val="80000"/>
              <a:defRPr/>
            </a:pPr>
            <a:r>
              <a:rPr lang="zh-CN" altLang="en-US" dirty="0">
                <a:solidFill>
                  <a:schemeClr val="tx1">
                    <a:lumMod val="50000"/>
                    <a:lumOff val="50000"/>
                  </a:schemeClr>
                </a:solidFill>
              </a:rPr>
              <a:t>参与数据库系统的概要设计</a:t>
            </a:r>
            <a:endParaRPr lang="en-US" altLang="zh-CN" dirty="0">
              <a:solidFill>
                <a:schemeClr val="tx1">
                  <a:lumMod val="50000"/>
                  <a:lumOff val="50000"/>
                </a:schemeClr>
              </a:solidFill>
            </a:endParaRPr>
          </a:p>
          <a:p>
            <a:pPr marL="317500" indent="-317500" eaLnBrk="1" hangingPunct="1">
              <a:lnSpc>
                <a:spcPct val="150000"/>
              </a:lnSpc>
              <a:buSzPct val="80000"/>
              <a:defRPr/>
            </a:pPr>
            <a:r>
              <a:rPr lang="zh-CN" altLang="en-US" dirty="0">
                <a:solidFill>
                  <a:schemeClr val="tx1">
                    <a:lumMod val="50000"/>
                    <a:lumOff val="50000"/>
                  </a:schemeClr>
                </a:solidFill>
              </a:rPr>
              <a:t>数据库设计人员：</a:t>
            </a:r>
            <a:endParaRPr lang="en-US" altLang="zh-CN" dirty="0">
              <a:solidFill>
                <a:schemeClr val="tx1">
                  <a:lumMod val="50000"/>
                  <a:lumOff val="50000"/>
                </a:schemeClr>
              </a:solidFill>
            </a:endParaRPr>
          </a:p>
          <a:p>
            <a:pPr marL="845185" lvl="1" indent="-317500" eaLnBrk="1" hangingPunct="1">
              <a:lnSpc>
                <a:spcPct val="150000"/>
              </a:lnSpc>
              <a:buSzPct val="80000"/>
              <a:defRPr/>
            </a:pPr>
            <a:r>
              <a:rPr lang="zh-CN" altLang="en-US" dirty="0">
                <a:solidFill>
                  <a:schemeClr val="tx1">
                    <a:lumMod val="50000"/>
                    <a:lumOff val="50000"/>
                  </a:schemeClr>
                </a:solidFill>
              </a:rPr>
              <a:t>参加用户需求调查和系统分析</a:t>
            </a:r>
          </a:p>
          <a:p>
            <a:pPr marL="845185" lvl="1" indent="-317500" eaLnBrk="1" hangingPunct="1">
              <a:lnSpc>
                <a:spcPct val="150000"/>
              </a:lnSpc>
              <a:buSzPct val="80000"/>
              <a:defRPr/>
            </a:pPr>
            <a:r>
              <a:rPr lang="zh-CN" altLang="en-US" dirty="0">
                <a:solidFill>
                  <a:schemeClr val="tx1">
                    <a:lumMod val="50000"/>
                    <a:lumOff val="50000"/>
                  </a:schemeClr>
                </a:solidFill>
              </a:rPr>
              <a:t>确定数据库中的数据</a:t>
            </a:r>
          </a:p>
          <a:p>
            <a:pPr marL="845185" lvl="1" indent="-317500" eaLnBrk="1" hangingPunct="1">
              <a:lnSpc>
                <a:spcPct val="150000"/>
              </a:lnSpc>
              <a:buSzPct val="80000"/>
              <a:defRPr/>
            </a:pPr>
            <a:r>
              <a:rPr lang="zh-CN" altLang="en-US" dirty="0">
                <a:solidFill>
                  <a:schemeClr val="tx1">
                    <a:lumMod val="50000"/>
                    <a:lumOff val="50000"/>
                  </a:schemeClr>
                </a:solidFill>
              </a:rPr>
              <a:t>设计数据库各级模式</a:t>
            </a:r>
          </a:p>
          <a:p>
            <a:pPr marL="317500" indent="-317500" eaLnBrk="1" hangingPunct="1">
              <a:lnSpc>
                <a:spcPct val="150000"/>
              </a:lnSpc>
              <a:buSzPct val="80000"/>
              <a:defRPr/>
            </a:pPr>
            <a:endParaRPr lang="zh-CN" altLang="en-US" dirty="0">
              <a:solidFill>
                <a:schemeClr val="tx1">
                  <a:lumMod val="50000"/>
                  <a:lumOff val="50000"/>
                </a:schemeClr>
              </a:solidFill>
            </a:endParaRPr>
          </a:p>
        </p:txBody>
      </p:sp>
      <p:pic>
        <p:nvPicPr>
          <p:cNvPr id="153604" name="Picture 6"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12164">
            <a:off x="6192560" y="2591939"/>
            <a:ext cx="3570777" cy="254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5" name="Picture 9" descr="http://pluspng.com/img-png/man-using-computer-png-man-with-computer-57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036521" flipV="1">
            <a:off x="5273838" y="2561569"/>
            <a:ext cx="2038456" cy="133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组合 2"/>
          <p:cNvGrpSpPr/>
          <p:nvPr/>
        </p:nvGrpSpPr>
        <p:grpSpPr bwMode="auto">
          <a:xfrm>
            <a:off x="816598" y="786049"/>
            <a:ext cx="9343401" cy="4928951"/>
            <a:chOff x="1043608" y="769268"/>
            <a:chExt cx="7994478" cy="4320480"/>
          </a:xfrm>
        </p:grpSpPr>
        <p:pic>
          <p:nvPicPr>
            <p:cNvPr id="52229"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769268"/>
              <a:ext cx="7994478"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379081" y="3055741"/>
              <a:ext cx="1008040" cy="236998"/>
            </a:xfrm>
            <a:prstGeom prst="rect">
              <a:avLst/>
            </a:prstGeom>
            <a:solidFill>
              <a:schemeClr val="bg1"/>
            </a:solidFill>
          </p:spPr>
          <p:txBody>
            <a:bodyPr>
              <a:spAutoFit/>
            </a:bodyPr>
            <a:lstStyle/>
            <a:p>
              <a:pPr algn="ctr" eaLnBrk="1" hangingPunct="1">
                <a:defRPr/>
              </a:pPr>
              <a:r>
                <a:rPr lang="en-US" altLang="zh-CN" sz="1110" b="1">
                  <a:solidFill>
                    <a:schemeClr val="bg1">
                      <a:lumMod val="50000"/>
                    </a:schemeClr>
                  </a:solidFill>
                </a:rPr>
                <a:t>MySQL</a:t>
              </a:r>
              <a:endParaRPr lang="zh-CN" altLang="en-US" sz="1110" b="1">
                <a:solidFill>
                  <a:schemeClr val="bg1">
                    <a:lumMod val="50000"/>
                  </a:schemeClr>
                </a:solidFill>
              </a:endParaRPr>
            </a:p>
          </p:txBody>
        </p:sp>
      </p:grpSp>
      <p:sp>
        <p:nvSpPr>
          <p:cNvPr id="52227" name="Rectangle 16"/>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spAutoFit/>
          </a:bodyPr>
          <a:lstStyle/>
          <a:p>
            <a:pPr eaLnBrk="1" hangingPunct="1"/>
            <a:r>
              <a:t>数据库在计算机系统中的位置</a:t>
            </a:r>
          </a:p>
        </p:txBody>
      </p:sp>
      <p:pic>
        <p:nvPicPr>
          <p:cNvPr id="52228" name="Picture 15" descr="See the source image"/>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rot="-747806">
            <a:off x="-395437" y="3676385"/>
            <a:ext cx="1446389" cy="79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spAutoFit/>
          </a:bodyPr>
          <a:lstStyle/>
          <a:p>
            <a:pPr eaLnBrk="1" hangingPunct="1"/>
            <a:r>
              <a:t>应用程序员</a:t>
            </a:r>
          </a:p>
        </p:txBody>
      </p:sp>
      <p:sp>
        <p:nvSpPr>
          <p:cNvPr id="202755" name="Rectangle 3"/>
          <p:cNvSpPr>
            <a:spLocks noGrp="1" noChangeArrowheads="1"/>
          </p:cNvSpPr>
          <p:nvPr>
            <p:ph sz="quarter" idx="10"/>
          </p:nvPr>
        </p:nvSpPr>
        <p:spPr bwMode="auto">
          <a:xfrm>
            <a:off x="687512" y="769938"/>
            <a:ext cx="9168449" cy="1761188"/>
          </a:xfrm>
        </p:spPr>
        <p:txBody>
          <a:bodyPr>
            <a:spAutoFit/>
          </a:bodyPr>
          <a:lstStyle/>
          <a:p>
            <a:pPr marL="317500" indent="-317500" eaLnBrk="1" hangingPunct="1">
              <a:lnSpc>
                <a:spcPct val="150000"/>
              </a:lnSpc>
              <a:buSzPct val="80000"/>
              <a:defRPr/>
            </a:pPr>
            <a:r>
              <a:rPr lang="zh-CN" altLang="en-US" dirty="0">
                <a:solidFill>
                  <a:schemeClr val="tx1"/>
                </a:solidFill>
              </a:rPr>
              <a:t>设计和编写应用系统的程序模块</a:t>
            </a:r>
          </a:p>
          <a:p>
            <a:pPr marL="317500" indent="-317500" eaLnBrk="1" hangingPunct="1">
              <a:lnSpc>
                <a:spcPct val="150000"/>
              </a:lnSpc>
              <a:buSzPct val="80000"/>
              <a:defRPr/>
            </a:pPr>
            <a:r>
              <a:rPr lang="zh-CN" altLang="en-US" dirty="0">
                <a:solidFill>
                  <a:schemeClr val="tx1"/>
                </a:solidFill>
              </a:rPr>
              <a:t>进行调试和安装</a:t>
            </a:r>
          </a:p>
          <a:p>
            <a:pPr marL="317500" indent="-317500" eaLnBrk="1" hangingPunct="1">
              <a:lnSpc>
                <a:spcPct val="150000"/>
              </a:lnSpc>
              <a:buSzPct val="80000"/>
              <a:defRPr/>
            </a:pPr>
            <a:endParaRPr lang="en-US" altLang="zh-CN" dirty="0">
              <a:solidFill>
                <a:schemeClr val="tx1">
                  <a:lumMod val="50000"/>
                  <a:lumOff val="50000"/>
                </a:schemeClr>
              </a:solidFill>
            </a:endParaRPr>
          </a:p>
        </p:txBody>
      </p:sp>
      <p:pic>
        <p:nvPicPr>
          <p:cNvPr id="155652" name="Picture 6"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9778" y="2137834"/>
            <a:ext cx="4374444"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spAutoFit/>
          </a:bodyPr>
          <a:lstStyle/>
          <a:p>
            <a:pPr eaLnBrk="1" hangingPunct="1"/>
            <a:r>
              <a:t>用户</a:t>
            </a:r>
          </a:p>
        </p:txBody>
      </p:sp>
      <p:sp>
        <p:nvSpPr>
          <p:cNvPr id="203779" name="Rectangle 3"/>
          <p:cNvSpPr>
            <a:spLocks noGrp="1" noChangeArrowheads="1"/>
          </p:cNvSpPr>
          <p:nvPr>
            <p:ph sz="quarter" idx="10"/>
          </p:nvPr>
        </p:nvSpPr>
        <p:spPr bwMode="auto">
          <a:xfrm>
            <a:off x="759521" y="769938"/>
            <a:ext cx="5920328" cy="3702360"/>
          </a:xfrm>
        </p:spPr>
        <p:txBody>
          <a:bodyPr wrap="square">
            <a:spAutoFit/>
          </a:bodyPr>
          <a:lstStyle/>
          <a:p>
            <a:pPr marL="317500" indent="-317500" eaLnBrk="1" hangingPunct="1">
              <a:lnSpc>
                <a:spcPct val="150000"/>
              </a:lnSpc>
              <a:buSzPct val="80000"/>
              <a:defRPr/>
            </a:pPr>
            <a:r>
              <a:rPr lang="zh-CN" altLang="en-US" dirty="0">
                <a:solidFill>
                  <a:schemeClr val="tx1"/>
                </a:solidFill>
              </a:rPr>
              <a:t>偶然用户</a:t>
            </a:r>
          </a:p>
          <a:p>
            <a:pPr marL="501015" lvl="1" indent="-201295" eaLnBrk="1" hangingPunct="1">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企业或组织机构的高中级管理人员</a:t>
            </a:r>
          </a:p>
          <a:p>
            <a:pPr marL="317500" indent="-317500" eaLnBrk="1" hangingPunct="1">
              <a:lnSpc>
                <a:spcPct val="150000"/>
              </a:lnSpc>
              <a:buSzPct val="80000"/>
              <a:defRPr/>
            </a:pPr>
            <a:r>
              <a:rPr lang="zh-CN" altLang="en-US" dirty="0">
                <a:solidFill>
                  <a:schemeClr val="tx1"/>
                </a:solidFill>
              </a:rPr>
              <a:t>简单用户</a:t>
            </a:r>
          </a:p>
          <a:p>
            <a:pPr marL="501015" lvl="1" indent="-201295" eaLnBrk="1" hangingPunct="1">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银行的职员、机票预定人员、旅馆总台服务员</a:t>
            </a:r>
          </a:p>
          <a:p>
            <a:pPr marL="317500" indent="-317500" eaLnBrk="1" hangingPunct="1">
              <a:lnSpc>
                <a:spcPct val="150000"/>
              </a:lnSpc>
              <a:buSzPct val="80000"/>
              <a:defRPr/>
            </a:pPr>
            <a:r>
              <a:rPr lang="zh-CN" altLang="en-US" dirty="0">
                <a:solidFill>
                  <a:schemeClr val="tx1"/>
                </a:solidFill>
              </a:rPr>
              <a:t>复杂用户</a:t>
            </a:r>
          </a:p>
          <a:p>
            <a:pPr marL="501015" lvl="1" indent="-201295" eaLnBrk="1" hangingPunct="1">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工程师、科学家、经济学家、科技工作者等</a:t>
            </a:r>
          </a:p>
          <a:p>
            <a:pPr marL="501015" lvl="1" indent="-201295" eaLnBrk="1" hangingPunct="1">
              <a:lnSpc>
                <a:spcPct val="150000"/>
              </a:lnSpc>
              <a:buSzPct val="100000"/>
              <a:buFont typeface="Arial" panose="020B0604020202020204" pitchFamily="34" charset="0"/>
              <a:buChar char="-"/>
              <a:defRPr/>
            </a:pP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直接使用数据库语言访问数据库，甚至能够基于数据库管理系统的</a:t>
            </a:r>
            <a:r>
              <a:rPr lang="en-US" altLang="zh-CN" sz="1555" dirty="0">
                <a:solidFill>
                  <a:schemeClr val="tx1">
                    <a:lumMod val="50000"/>
                    <a:lumOff val="50000"/>
                  </a:schemeClr>
                </a:solidFill>
                <a:latin typeface="华文中宋" panose="02010600040101010101" pitchFamily="2" charset="-122"/>
                <a:ea typeface="华文中宋" panose="02010600040101010101" pitchFamily="2" charset="-122"/>
              </a:rPr>
              <a:t>API</a:t>
            </a:r>
            <a:r>
              <a:rPr lang="zh-CN" altLang="en-US" sz="1555" dirty="0">
                <a:solidFill>
                  <a:schemeClr val="tx1">
                    <a:lumMod val="50000"/>
                    <a:lumOff val="50000"/>
                  </a:schemeClr>
                </a:solidFill>
                <a:latin typeface="华文中宋" panose="02010600040101010101" pitchFamily="2" charset="-122"/>
                <a:ea typeface="华文中宋" panose="02010600040101010101" pitchFamily="2" charset="-122"/>
              </a:rPr>
              <a:t>编制自己的应用程序</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5057268" y="700036"/>
            <a:ext cx="5102733" cy="5002569"/>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28" name="矩形 27"/>
          <p:cNvSpPr/>
          <p:nvPr/>
        </p:nvSpPr>
        <p:spPr>
          <a:xfrm>
            <a:off x="831528" y="701577"/>
            <a:ext cx="4086914" cy="5013424"/>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chemeClr val="tx1">
                  <a:lumMod val="95000"/>
                  <a:lumOff val="5000"/>
                </a:schemeClr>
              </a:solidFill>
            </a:endParaRPr>
          </a:p>
        </p:txBody>
      </p:sp>
      <p:sp>
        <p:nvSpPr>
          <p:cNvPr id="23" name="Line 36"/>
          <p:cNvSpPr>
            <a:spLocks noChangeShapeType="1"/>
          </p:cNvSpPr>
          <p:nvPr/>
        </p:nvSpPr>
        <p:spPr bwMode="auto">
          <a:xfrm>
            <a:off x="6153630" y="3194631"/>
            <a:ext cx="42862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wrap="none" anchor="ctr"/>
          <a:lstStyle/>
          <a:p>
            <a:pPr algn="ctr" eaLnBrk="1" hangingPunct="1">
              <a:spcBef>
                <a:spcPct val="20000"/>
              </a:spcBef>
              <a:defRPr/>
            </a:pPr>
            <a:endParaRPr lang="zh-CN" altLang="en-US" sz="3555">
              <a:latin typeface="微软雅黑" panose="020B0503020204020204" pitchFamily="34" charset="-122"/>
              <a:ea typeface="微软雅黑" panose="020B0503020204020204" pitchFamily="34" charset="-122"/>
            </a:endParaRPr>
          </a:p>
        </p:txBody>
      </p:sp>
      <p:sp>
        <p:nvSpPr>
          <p:cNvPr id="53252" name="Rectangle 2"/>
          <p:cNvSpPr>
            <a:spLocks noGrp="1" noChangeArrowheads="1"/>
          </p:cNvSpPr>
          <p:nvPr>
            <p:ph type="title"/>
          </p:nvPr>
        </p:nvSpPr>
        <p:spPr bwMode="auto">
          <a:xfrm>
            <a:off x="719765" y="120859"/>
            <a:ext cx="9136196" cy="49038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spAutoFit/>
          </a:bodyPr>
          <a:lstStyle/>
          <a:p>
            <a:pPr eaLnBrk="1" hangingPunct="1"/>
            <a:r>
              <a:rPr dirty="0"/>
              <a:t>数据库系统</a:t>
            </a:r>
          </a:p>
        </p:txBody>
      </p:sp>
      <p:sp>
        <p:nvSpPr>
          <p:cNvPr id="47107" name="Rectangle 3"/>
          <p:cNvSpPr>
            <a:spLocks noGrp="1" noChangeArrowheads="1"/>
          </p:cNvSpPr>
          <p:nvPr>
            <p:ph sz="quarter" idx="10"/>
          </p:nvPr>
        </p:nvSpPr>
        <p:spPr bwMode="auto">
          <a:xfrm>
            <a:off x="1094827" y="1315698"/>
            <a:ext cx="3615278" cy="3651641"/>
          </a:xfrm>
        </p:spPr>
        <p:txBody>
          <a:bodyPr wrap="square">
            <a:spAutoFit/>
          </a:bodyPr>
          <a:lstStyle/>
          <a:p>
            <a:pPr marL="317500" indent="-317500" eaLnBrk="1" hangingPunct="1">
              <a:lnSpc>
                <a:spcPts val="2900"/>
              </a:lnSpc>
              <a:buSzPct val="80000"/>
              <a:defRPr/>
            </a:pPr>
            <a:r>
              <a:rPr lang="zh-CN" altLang="en-US" sz="2000" dirty="0">
                <a:solidFill>
                  <a:schemeClr val="tx1">
                    <a:lumMod val="95000"/>
                    <a:lumOff val="5000"/>
                  </a:schemeClr>
                </a:solidFill>
              </a:rPr>
              <a:t>什么是数据库系统</a:t>
            </a:r>
          </a:p>
          <a:p>
            <a:pPr marL="501015" lvl="1" indent="-201295" eaLnBrk="1" hangingPunct="1">
              <a:lnSpc>
                <a:spcPts val="2900"/>
              </a:lnSpc>
              <a:buSzPct val="100000"/>
              <a:buFont typeface="Arial" panose="020B0604020202020204" pitchFamily="34" charset="0"/>
              <a:buChar char="-"/>
              <a:defRPr/>
            </a:pP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是指在计算机系统中引入数据库后的系统构成。</a:t>
            </a:r>
          </a:p>
          <a:p>
            <a:pPr marL="501015" lvl="1" indent="-201295" eaLnBrk="1" hangingPunct="1">
              <a:lnSpc>
                <a:spcPts val="2900"/>
              </a:lnSpc>
              <a:buSzPct val="100000"/>
              <a:buFont typeface="Arial" panose="020B0604020202020204" pitchFamily="34" charset="0"/>
              <a:buChar char="-"/>
              <a:defRPr/>
            </a:pP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在不引起混淆的情况下常常把数据库系统简称为数据库。</a:t>
            </a:r>
          </a:p>
          <a:p>
            <a:pPr marL="317500" indent="-317500" eaLnBrk="1" hangingPunct="1">
              <a:lnSpc>
                <a:spcPts val="2900"/>
              </a:lnSpc>
              <a:buSzPct val="80000"/>
              <a:defRPr/>
            </a:pPr>
            <a:r>
              <a:rPr lang="zh-CN" altLang="en-US" sz="2000" dirty="0">
                <a:solidFill>
                  <a:schemeClr val="tx1">
                    <a:lumMod val="95000"/>
                    <a:lumOff val="5000"/>
                  </a:schemeClr>
                </a:solidFill>
              </a:rPr>
              <a:t>数据库系统的构成</a:t>
            </a:r>
          </a:p>
          <a:p>
            <a:pPr marL="501015" lvl="1" indent="-201295">
              <a:lnSpc>
                <a:spcPts val="2900"/>
              </a:lnSpc>
              <a:buSzPct val="100000"/>
              <a:buFont typeface="Arial" panose="020B0604020202020204" pitchFamily="34" charset="0"/>
              <a:buChar char="-"/>
              <a:defRPr/>
            </a:pPr>
            <a:r>
              <a:rPr lang="zh-CN" altLang="en-US" sz="1600" dirty="0">
                <a:solidFill>
                  <a:schemeClr val="tx1">
                    <a:lumMod val="50000"/>
                    <a:lumOff val="50000"/>
                  </a:schemeClr>
                </a:solidFill>
              </a:rPr>
              <a:t>由数据库、数据库管理系统（及其开发工具）、应用系统、数据库管理员（和用户）构成。</a:t>
            </a:r>
          </a:p>
        </p:txBody>
      </p:sp>
      <p:sp>
        <p:nvSpPr>
          <p:cNvPr id="8" name="AutoShape 7"/>
          <p:cNvSpPr>
            <a:spLocks noChangeArrowheads="1"/>
          </p:cNvSpPr>
          <p:nvPr/>
        </p:nvSpPr>
        <p:spPr bwMode="auto">
          <a:xfrm>
            <a:off x="6655153" y="5067881"/>
            <a:ext cx="1755069" cy="613833"/>
          </a:xfrm>
          <a:prstGeom prst="can">
            <a:avLst>
              <a:gd name="adj" fmla="val 25000"/>
            </a:avLst>
          </a:prstGeom>
        </p:spPr>
        <p:style>
          <a:lnRef idx="1">
            <a:schemeClr val="accent3"/>
          </a:lnRef>
          <a:fillRef idx="3">
            <a:schemeClr val="accent3"/>
          </a:fillRef>
          <a:effectRef idx="2">
            <a:schemeClr val="accent3"/>
          </a:effectRef>
          <a:fontRef idx="minor">
            <a:schemeClr val="lt1"/>
          </a:fontRef>
        </p:style>
        <p:txBody>
          <a:bodyPr anchor="ctr"/>
          <a:lstStyle/>
          <a:p>
            <a:pPr algn="ctr" eaLnBrk="1" hangingPunct="1">
              <a:spcBef>
                <a:spcPct val="20000"/>
              </a:spcBef>
              <a:defRPr/>
            </a:pPr>
            <a:endParaRPr lang="zh-CN" altLang="en-US" sz="2000" b="1">
              <a:latin typeface="微软雅黑" panose="020B0503020204020204" pitchFamily="34" charset="-122"/>
              <a:ea typeface="微软雅黑" panose="020B0503020204020204" pitchFamily="34" charset="-122"/>
            </a:endParaRPr>
          </a:p>
        </p:txBody>
      </p:sp>
      <p:sp>
        <p:nvSpPr>
          <p:cNvPr id="9" name="Text Box 8"/>
          <p:cNvSpPr txBox="1">
            <a:spLocks noChangeArrowheads="1"/>
          </p:cNvSpPr>
          <p:nvPr/>
        </p:nvSpPr>
        <p:spPr bwMode="auto">
          <a:xfrm>
            <a:off x="7036154" y="5244270"/>
            <a:ext cx="975430" cy="412750"/>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defTabSz="914400" eaLnBrk="1" latinLnBrk="0" hangingPunct="1">
              <a:defRPr sz="1800" b="1">
                <a:solidFill>
                  <a:schemeClr val="lt1"/>
                </a:solidFill>
                <a:latin typeface="微软雅黑" panose="020B0503020204020204" pitchFamily="34" charset="-122"/>
                <a:ea typeface="微软雅黑" panose="020B0503020204020204" pitchFamily="34" charset="-122"/>
              </a:defRPr>
            </a:lvl1pPr>
            <a:lvl2pPr marL="457200" algn="l" defTabSz="914400" eaLnBrk="1" latinLnBrk="0" hangingPunct="1">
              <a:defRPr sz="1800">
                <a:solidFill>
                  <a:schemeClr val="lt1"/>
                </a:solidFill>
                <a:latin typeface="+mn-lt"/>
                <a:ea typeface="+mn-ea"/>
              </a:defRPr>
            </a:lvl2pPr>
            <a:lvl3pPr marL="914400" algn="l" defTabSz="914400" eaLnBrk="1" latinLnBrk="0" hangingPunct="1">
              <a:defRPr sz="1800">
                <a:solidFill>
                  <a:schemeClr val="lt1"/>
                </a:solidFill>
                <a:latin typeface="+mn-lt"/>
                <a:ea typeface="+mn-ea"/>
              </a:defRPr>
            </a:lvl3pPr>
            <a:lvl4pPr marL="1371600" algn="l" defTabSz="914400" eaLnBrk="1" latinLnBrk="0" hangingPunct="1">
              <a:defRPr sz="1800">
                <a:solidFill>
                  <a:schemeClr val="lt1"/>
                </a:solidFill>
                <a:latin typeface="+mn-lt"/>
                <a:ea typeface="+mn-ea"/>
              </a:defRPr>
            </a:lvl4pPr>
            <a:lvl5pPr marL="1828800" algn="l"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lgn="ctr">
              <a:spcBef>
                <a:spcPct val="20000"/>
              </a:spcBef>
              <a:defRPr/>
            </a:pPr>
            <a:r>
              <a:rPr lang="zh-CN" altLang="en-US" dirty="0"/>
              <a:t>数据库</a:t>
            </a:r>
          </a:p>
        </p:txBody>
      </p:sp>
      <p:sp>
        <p:nvSpPr>
          <p:cNvPr id="10" name="Line 12"/>
          <p:cNvSpPr>
            <a:spLocks noChangeShapeType="1"/>
          </p:cNvSpPr>
          <p:nvPr/>
        </p:nvSpPr>
        <p:spPr bwMode="auto">
          <a:xfrm>
            <a:off x="7470070" y="1832909"/>
            <a:ext cx="5291" cy="40922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wrap="none" anchor="ctr"/>
          <a:lstStyle/>
          <a:p>
            <a:pPr algn="ctr" eaLnBrk="1" hangingPunct="1">
              <a:spcBef>
                <a:spcPct val="20000"/>
              </a:spcBef>
              <a:defRPr/>
            </a:pPr>
            <a:endParaRPr lang="zh-CN" altLang="en-US" sz="3555">
              <a:latin typeface="微软雅黑" panose="020B0503020204020204" pitchFamily="34" charset="-122"/>
              <a:ea typeface="微软雅黑" panose="020B0503020204020204" pitchFamily="34" charset="-122"/>
            </a:endParaRPr>
          </a:p>
        </p:txBody>
      </p:sp>
      <p:sp>
        <p:nvSpPr>
          <p:cNvPr id="53257" name="Text Box 15"/>
          <p:cNvSpPr txBox="1">
            <a:spLocks noChangeArrowheads="1"/>
          </p:cNvSpPr>
          <p:nvPr/>
        </p:nvSpPr>
        <p:spPr bwMode="auto">
          <a:xfrm>
            <a:off x="7804928" y="1315698"/>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rPr>
              <a:t>最终用户</a:t>
            </a:r>
          </a:p>
        </p:txBody>
      </p:sp>
      <p:sp>
        <p:nvSpPr>
          <p:cNvPr id="12" name="Text Box 17"/>
          <p:cNvSpPr txBox="1">
            <a:spLocks noChangeArrowheads="1"/>
          </p:cNvSpPr>
          <p:nvPr/>
        </p:nvSpPr>
        <p:spPr bwMode="auto">
          <a:xfrm>
            <a:off x="6875640" y="2253653"/>
            <a:ext cx="1231194" cy="412750"/>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defPPr>
              <a:defRPr lang="zh-CN"/>
            </a:defPPr>
            <a:lvl1pPr marL="0" defTabSz="914400" eaLnBrk="1" latinLnBrk="0" hangingPunct="1">
              <a:defRPr sz="1800" b="1">
                <a:solidFill>
                  <a:schemeClr val="lt1"/>
                </a:solidFill>
                <a:latin typeface="微软雅黑" panose="020B0503020204020204" pitchFamily="34" charset="-122"/>
                <a:ea typeface="微软雅黑" panose="020B0503020204020204" pitchFamily="34" charset="-122"/>
              </a:defRPr>
            </a:lvl1pPr>
            <a:lvl2pPr marL="457200" algn="l" defTabSz="914400" eaLnBrk="1" latinLnBrk="0" hangingPunct="1">
              <a:defRPr sz="1800">
                <a:solidFill>
                  <a:schemeClr val="lt1"/>
                </a:solidFill>
                <a:latin typeface="+mn-lt"/>
                <a:ea typeface="+mn-ea"/>
              </a:defRPr>
            </a:lvl2pPr>
            <a:lvl3pPr marL="914400" algn="l" defTabSz="914400" eaLnBrk="1" latinLnBrk="0" hangingPunct="1">
              <a:defRPr sz="1800">
                <a:solidFill>
                  <a:schemeClr val="lt1"/>
                </a:solidFill>
                <a:latin typeface="+mn-lt"/>
                <a:ea typeface="+mn-ea"/>
              </a:defRPr>
            </a:lvl3pPr>
            <a:lvl4pPr marL="1371600" algn="l" defTabSz="914400" eaLnBrk="1" latinLnBrk="0" hangingPunct="1">
              <a:defRPr sz="1800">
                <a:solidFill>
                  <a:schemeClr val="lt1"/>
                </a:solidFill>
                <a:latin typeface="+mn-lt"/>
                <a:ea typeface="+mn-ea"/>
              </a:defRPr>
            </a:lvl4pPr>
            <a:lvl5pPr marL="1828800" algn="l"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lgn="ctr">
              <a:spcBef>
                <a:spcPct val="20000"/>
              </a:spcBef>
              <a:defRPr/>
            </a:pPr>
            <a:r>
              <a:rPr lang="zh-CN" altLang="en-US" dirty="0"/>
              <a:t>应用系统</a:t>
            </a:r>
          </a:p>
        </p:txBody>
      </p:sp>
      <p:sp>
        <p:nvSpPr>
          <p:cNvPr id="13" name="Line 19"/>
          <p:cNvSpPr>
            <a:spLocks noChangeShapeType="1"/>
          </p:cNvSpPr>
          <p:nvPr/>
        </p:nvSpPr>
        <p:spPr bwMode="auto">
          <a:xfrm>
            <a:off x="7468306" y="2721909"/>
            <a:ext cx="0" cy="29280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wrap="none" anchor="ctr"/>
          <a:lstStyle/>
          <a:p>
            <a:pPr algn="ctr" eaLnBrk="1" hangingPunct="1">
              <a:spcBef>
                <a:spcPct val="20000"/>
              </a:spcBef>
              <a:defRPr/>
            </a:pPr>
            <a:endParaRPr lang="zh-CN" altLang="en-US" sz="3555">
              <a:latin typeface="微软雅黑" panose="020B0503020204020204" pitchFamily="34" charset="-122"/>
              <a:ea typeface="微软雅黑" panose="020B0503020204020204" pitchFamily="34" charset="-122"/>
            </a:endParaRPr>
          </a:p>
        </p:txBody>
      </p:sp>
      <p:sp>
        <p:nvSpPr>
          <p:cNvPr id="14" name="Text Box 21"/>
          <p:cNvSpPr txBox="1">
            <a:spLocks noChangeArrowheads="1"/>
          </p:cNvSpPr>
          <p:nvPr/>
        </p:nvSpPr>
        <p:spPr bwMode="auto">
          <a:xfrm>
            <a:off x="6644570" y="3014715"/>
            <a:ext cx="1744486" cy="4127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defTabSz="914400" eaLnBrk="1" latinLnBrk="0" hangingPunct="1">
              <a:defRPr sz="1800" b="1">
                <a:solidFill>
                  <a:schemeClr val="lt1"/>
                </a:solidFill>
                <a:latin typeface="微软雅黑" panose="020B0503020204020204" pitchFamily="34" charset="-122"/>
                <a:ea typeface="微软雅黑" panose="020B0503020204020204" pitchFamily="34" charset="-122"/>
              </a:defRPr>
            </a:lvl1pPr>
            <a:lvl2pPr marL="457200" algn="l" defTabSz="914400" eaLnBrk="1" latinLnBrk="0" hangingPunct="1">
              <a:defRPr sz="1800">
                <a:solidFill>
                  <a:schemeClr val="lt1"/>
                </a:solidFill>
                <a:latin typeface="+mn-lt"/>
                <a:ea typeface="+mn-ea"/>
              </a:defRPr>
            </a:lvl2pPr>
            <a:lvl3pPr marL="914400" algn="l" defTabSz="914400" eaLnBrk="1" latinLnBrk="0" hangingPunct="1">
              <a:defRPr sz="1800">
                <a:solidFill>
                  <a:schemeClr val="lt1"/>
                </a:solidFill>
                <a:latin typeface="+mn-lt"/>
                <a:ea typeface="+mn-ea"/>
              </a:defRPr>
            </a:lvl3pPr>
            <a:lvl4pPr marL="1371600" algn="l" defTabSz="914400" eaLnBrk="1" latinLnBrk="0" hangingPunct="1">
              <a:defRPr sz="1800">
                <a:solidFill>
                  <a:schemeClr val="lt1"/>
                </a:solidFill>
                <a:latin typeface="+mn-lt"/>
                <a:ea typeface="+mn-ea"/>
              </a:defRPr>
            </a:lvl4pPr>
            <a:lvl5pPr marL="1828800" algn="l"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lgn="ctr">
              <a:spcBef>
                <a:spcPct val="20000"/>
              </a:spcBef>
              <a:defRPr/>
            </a:pPr>
            <a:r>
              <a:rPr lang="zh-CN" altLang="en-US" dirty="0"/>
              <a:t>应用开发工具</a:t>
            </a:r>
          </a:p>
        </p:txBody>
      </p:sp>
      <p:sp>
        <p:nvSpPr>
          <p:cNvPr id="15" name="Line 23"/>
          <p:cNvSpPr>
            <a:spLocks noChangeShapeType="1"/>
          </p:cNvSpPr>
          <p:nvPr/>
        </p:nvSpPr>
        <p:spPr bwMode="auto">
          <a:xfrm flipH="1">
            <a:off x="7482417" y="3455687"/>
            <a:ext cx="0" cy="28222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wrap="none" anchor="ctr"/>
          <a:lstStyle/>
          <a:p>
            <a:pPr algn="ctr" eaLnBrk="1" hangingPunct="1">
              <a:spcBef>
                <a:spcPct val="20000"/>
              </a:spcBef>
              <a:defRPr/>
            </a:pPr>
            <a:endParaRPr lang="zh-CN" altLang="en-US" sz="3555">
              <a:latin typeface="微软雅黑" panose="020B0503020204020204" pitchFamily="34" charset="-122"/>
              <a:ea typeface="微软雅黑" panose="020B0503020204020204" pitchFamily="34" charset="-122"/>
            </a:endParaRPr>
          </a:p>
        </p:txBody>
      </p:sp>
      <p:sp>
        <p:nvSpPr>
          <p:cNvPr id="16" name="Text Box 25"/>
          <p:cNvSpPr txBox="1">
            <a:spLocks noChangeArrowheads="1"/>
          </p:cNvSpPr>
          <p:nvPr/>
        </p:nvSpPr>
        <p:spPr bwMode="auto">
          <a:xfrm>
            <a:off x="7036153" y="3737909"/>
            <a:ext cx="1001889" cy="409222"/>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defPPr>
              <a:defRPr lang="zh-CN"/>
            </a:defPPr>
            <a:lvl1pPr marL="0" defTabSz="914400" eaLnBrk="1" latinLnBrk="0" hangingPunct="1">
              <a:defRPr sz="1800" b="1">
                <a:solidFill>
                  <a:schemeClr val="lt1"/>
                </a:solidFill>
                <a:latin typeface="微软雅黑" panose="020B0503020204020204" pitchFamily="34" charset="-122"/>
                <a:ea typeface="微软雅黑" panose="020B0503020204020204" pitchFamily="34" charset="-122"/>
              </a:defRPr>
            </a:lvl1pPr>
            <a:lvl2pPr marL="457200" algn="l" defTabSz="914400" eaLnBrk="1" latinLnBrk="0" hangingPunct="1">
              <a:defRPr sz="1800">
                <a:solidFill>
                  <a:schemeClr val="lt1"/>
                </a:solidFill>
                <a:latin typeface="+mn-lt"/>
                <a:ea typeface="+mn-ea"/>
              </a:defRPr>
            </a:lvl2pPr>
            <a:lvl3pPr marL="914400" algn="l" defTabSz="914400" eaLnBrk="1" latinLnBrk="0" hangingPunct="1">
              <a:defRPr sz="1800">
                <a:solidFill>
                  <a:schemeClr val="lt1"/>
                </a:solidFill>
                <a:latin typeface="+mn-lt"/>
                <a:ea typeface="+mn-ea"/>
              </a:defRPr>
            </a:lvl3pPr>
            <a:lvl4pPr marL="1371600" algn="l" defTabSz="914400" eaLnBrk="1" latinLnBrk="0" hangingPunct="1">
              <a:defRPr sz="1800">
                <a:solidFill>
                  <a:schemeClr val="lt1"/>
                </a:solidFill>
                <a:latin typeface="+mn-lt"/>
                <a:ea typeface="+mn-ea"/>
              </a:defRPr>
            </a:lvl4pPr>
            <a:lvl5pPr marL="1828800" algn="l"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lgn="ctr">
              <a:spcBef>
                <a:spcPct val="20000"/>
              </a:spcBef>
              <a:defRPr/>
            </a:pPr>
            <a:r>
              <a:rPr lang="en-US" altLang="zh-CN" dirty="0"/>
              <a:t>DBMS</a:t>
            </a:r>
          </a:p>
        </p:txBody>
      </p:sp>
      <p:sp>
        <p:nvSpPr>
          <p:cNvPr id="17" name="Line 27"/>
          <p:cNvSpPr>
            <a:spLocks noChangeShapeType="1"/>
          </p:cNvSpPr>
          <p:nvPr/>
        </p:nvSpPr>
        <p:spPr bwMode="auto">
          <a:xfrm>
            <a:off x="7471833" y="4200048"/>
            <a:ext cx="0" cy="254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wrap="none" anchor="ctr"/>
          <a:lstStyle/>
          <a:p>
            <a:pPr algn="ctr" eaLnBrk="1" hangingPunct="1">
              <a:spcBef>
                <a:spcPct val="20000"/>
              </a:spcBef>
              <a:defRPr/>
            </a:pPr>
            <a:endParaRPr lang="zh-CN" altLang="en-US" sz="3555">
              <a:latin typeface="微软雅黑" panose="020B0503020204020204" pitchFamily="34" charset="-122"/>
              <a:ea typeface="微软雅黑" panose="020B0503020204020204" pitchFamily="34" charset="-122"/>
            </a:endParaRPr>
          </a:p>
        </p:txBody>
      </p:sp>
      <p:sp>
        <p:nvSpPr>
          <p:cNvPr id="18" name="Text Box 28"/>
          <p:cNvSpPr txBox="1">
            <a:spLocks noChangeArrowheads="1"/>
          </p:cNvSpPr>
          <p:nvPr/>
        </p:nvSpPr>
        <p:spPr bwMode="auto">
          <a:xfrm>
            <a:off x="6835071" y="4454048"/>
            <a:ext cx="1231194" cy="41275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defPPr>
              <a:defRPr lang="zh-CN"/>
            </a:defPPr>
            <a:lvl1pPr marL="0" defTabSz="914400" eaLnBrk="1" latinLnBrk="0" hangingPunct="1">
              <a:defRPr sz="2400" b="1">
                <a:solidFill>
                  <a:schemeClr val="lt1"/>
                </a:solidFill>
                <a:latin typeface="微软雅黑" panose="020B0503020204020204" pitchFamily="34" charset="-122"/>
                <a:ea typeface="微软雅黑" panose="020B0503020204020204" pitchFamily="34" charset="-122"/>
              </a:defRPr>
            </a:lvl1pPr>
            <a:lvl2pPr marL="457200" algn="l" defTabSz="914400" eaLnBrk="1" latinLnBrk="0" hangingPunct="1">
              <a:defRPr sz="1800">
                <a:solidFill>
                  <a:schemeClr val="lt1"/>
                </a:solidFill>
                <a:latin typeface="+mn-lt"/>
                <a:ea typeface="+mn-ea"/>
              </a:defRPr>
            </a:lvl2pPr>
            <a:lvl3pPr marL="914400" algn="l" defTabSz="914400" eaLnBrk="1" latinLnBrk="0" hangingPunct="1">
              <a:defRPr sz="1800">
                <a:solidFill>
                  <a:schemeClr val="lt1"/>
                </a:solidFill>
                <a:latin typeface="+mn-lt"/>
                <a:ea typeface="+mn-ea"/>
              </a:defRPr>
            </a:lvl3pPr>
            <a:lvl4pPr marL="1371600" algn="l" defTabSz="914400" eaLnBrk="1" latinLnBrk="0" hangingPunct="1">
              <a:defRPr sz="1800">
                <a:solidFill>
                  <a:schemeClr val="lt1"/>
                </a:solidFill>
                <a:latin typeface="+mn-lt"/>
                <a:ea typeface="+mn-ea"/>
              </a:defRPr>
            </a:lvl4pPr>
            <a:lvl5pPr marL="1828800" algn="l"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lgn="ctr">
              <a:spcBef>
                <a:spcPct val="20000"/>
              </a:spcBef>
              <a:defRPr/>
            </a:pPr>
            <a:r>
              <a:rPr lang="zh-CN" altLang="en-US" sz="1800" dirty="0"/>
              <a:t>操作系统</a:t>
            </a:r>
            <a:endParaRPr lang="zh-CN" altLang="en-US" dirty="0"/>
          </a:p>
        </p:txBody>
      </p:sp>
      <p:sp>
        <p:nvSpPr>
          <p:cNvPr id="19" name="Line 30"/>
          <p:cNvSpPr>
            <a:spLocks noChangeShapeType="1"/>
          </p:cNvSpPr>
          <p:nvPr/>
        </p:nvSpPr>
        <p:spPr bwMode="auto">
          <a:xfrm>
            <a:off x="7491237" y="4866798"/>
            <a:ext cx="0" cy="20108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wrap="none" anchor="ctr"/>
          <a:lstStyle/>
          <a:p>
            <a:pPr algn="ctr" eaLnBrk="1" hangingPunct="1">
              <a:spcBef>
                <a:spcPct val="20000"/>
              </a:spcBef>
              <a:defRPr/>
            </a:pPr>
            <a:endParaRPr lang="zh-CN" altLang="en-US" sz="3555">
              <a:latin typeface="微软雅黑" panose="020B0503020204020204" pitchFamily="34" charset="-122"/>
              <a:ea typeface="微软雅黑" panose="020B0503020204020204" pitchFamily="34" charset="-122"/>
            </a:endParaRPr>
          </a:p>
        </p:txBody>
      </p:sp>
      <p:sp>
        <p:nvSpPr>
          <p:cNvPr id="20" name="Line 32"/>
          <p:cNvSpPr>
            <a:spLocks noChangeShapeType="1"/>
          </p:cNvSpPr>
          <p:nvPr/>
        </p:nvSpPr>
        <p:spPr bwMode="auto">
          <a:xfrm flipH="1">
            <a:off x="8131528" y="4327047"/>
            <a:ext cx="656167" cy="32455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wrap="none" anchor="ctr"/>
          <a:lstStyle/>
          <a:p>
            <a:pPr algn="ctr" eaLnBrk="1" hangingPunct="1">
              <a:spcBef>
                <a:spcPct val="20000"/>
              </a:spcBef>
              <a:defRPr/>
            </a:pPr>
            <a:endParaRPr lang="zh-CN" altLang="en-US" sz="3555">
              <a:latin typeface="微软雅黑" panose="020B0503020204020204" pitchFamily="34" charset="-122"/>
              <a:ea typeface="微软雅黑" panose="020B0503020204020204" pitchFamily="34" charset="-122"/>
            </a:endParaRPr>
          </a:p>
        </p:txBody>
      </p:sp>
      <p:sp>
        <p:nvSpPr>
          <p:cNvPr id="21" name="Line 33"/>
          <p:cNvSpPr>
            <a:spLocks noChangeShapeType="1"/>
          </p:cNvSpPr>
          <p:nvPr/>
        </p:nvSpPr>
        <p:spPr bwMode="auto">
          <a:xfrm flipH="1" flipV="1">
            <a:off x="8122709" y="3903715"/>
            <a:ext cx="664986" cy="24341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wrap="none" anchor="ctr"/>
          <a:lstStyle/>
          <a:p>
            <a:pPr algn="ctr" eaLnBrk="1" hangingPunct="1">
              <a:spcBef>
                <a:spcPct val="20000"/>
              </a:spcBef>
              <a:defRPr/>
            </a:pPr>
            <a:endParaRPr lang="zh-CN" altLang="en-US" sz="3555">
              <a:latin typeface="微软雅黑" panose="020B0503020204020204" pitchFamily="34" charset="-122"/>
              <a:ea typeface="微软雅黑" panose="020B0503020204020204" pitchFamily="34" charset="-122"/>
            </a:endParaRPr>
          </a:p>
        </p:txBody>
      </p:sp>
      <p:sp>
        <p:nvSpPr>
          <p:cNvPr id="53268" name="Text Box 34"/>
          <p:cNvSpPr txBox="1">
            <a:spLocks noChangeArrowheads="1"/>
          </p:cNvSpPr>
          <p:nvPr/>
        </p:nvSpPr>
        <p:spPr bwMode="auto">
          <a:xfrm>
            <a:off x="8474266" y="3125609"/>
            <a:ext cx="1550424" cy="639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780" dirty="0">
                <a:latin typeface="微软雅黑" panose="020B0503020204020204" pitchFamily="34" charset="-122"/>
                <a:ea typeface="微软雅黑" panose="020B0503020204020204" pitchFamily="34" charset="-122"/>
              </a:rPr>
              <a:t>数据库管理员</a:t>
            </a:r>
          </a:p>
          <a:p>
            <a:pPr algn="ctr" eaLnBrk="1" hangingPunct="1"/>
            <a:r>
              <a:rPr kumimoji="1" lang="en-US" altLang="zh-CN" sz="1780" dirty="0">
                <a:latin typeface="微软雅黑" panose="020B0503020204020204" pitchFamily="34" charset="-122"/>
                <a:ea typeface="微软雅黑" panose="020B0503020204020204" pitchFamily="34" charset="-122"/>
              </a:rPr>
              <a:t>DBA</a:t>
            </a:r>
          </a:p>
        </p:txBody>
      </p:sp>
      <p:sp>
        <p:nvSpPr>
          <p:cNvPr id="53269" name="Text Box 37"/>
          <p:cNvSpPr txBox="1">
            <a:spLocks noChangeArrowheads="1"/>
          </p:cNvSpPr>
          <p:nvPr/>
        </p:nvSpPr>
        <p:spPr bwMode="auto">
          <a:xfrm>
            <a:off x="5307735" y="3478938"/>
            <a:ext cx="867545"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780" dirty="0">
                <a:latin typeface="微软雅黑" panose="020B0503020204020204" pitchFamily="34" charset="-122"/>
                <a:ea typeface="微软雅黑" panose="020B0503020204020204" pitchFamily="34" charset="-122"/>
              </a:rPr>
              <a:t>程序员</a:t>
            </a:r>
          </a:p>
        </p:txBody>
      </p:sp>
      <p:pic>
        <p:nvPicPr>
          <p:cNvPr id="53270" name="Picture 7" descr="http://attach.bbs.china.com.cn/portal/201406/30/163532qz50zzddccm555h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9628" y="1178859"/>
            <a:ext cx="687211" cy="687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1" name="Picture 29" descr="http://freevector.co/wp-content/uploads/2011/11/90603-programm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9672" y="2733016"/>
            <a:ext cx="740270" cy="739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2" name="Picture 29" descr="See the source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87695" y="3765913"/>
            <a:ext cx="871792" cy="87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矩形 29"/>
          <p:cNvSpPr/>
          <p:nvPr/>
        </p:nvSpPr>
        <p:spPr>
          <a:xfrm>
            <a:off x="5057268" y="701576"/>
            <a:ext cx="5102732" cy="50134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a384f34b-546a-4b6e-91d8-dbd6c2d4edad"/>
  <p:tag name="COMMONDATA" val="eyJoZGlkIjoiOWJmYjc5ZTdiMGNlYjA5YzIxMDU3ZDBkMTAwMTVjYzYifQ=="/>
</p:tagLst>
</file>

<file path=ppt/tags/tag2.xml><?xml version="1.0" encoding="utf-8"?>
<p:tagLst xmlns:a="http://schemas.openxmlformats.org/drawingml/2006/main" xmlns:r="http://schemas.openxmlformats.org/officeDocument/2006/relationships" xmlns:p="http://schemas.openxmlformats.org/presentationml/2006/main">
  <p:tag name="TIMING" val="|1.2|1.9|2.7|1.6|16.4|4.9|2.1|6|2.3|3.2|1.2|10.5|12.9|42.3|3.7|2.2|1.6|47.9|12.1|2"/>
</p:tagLst>
</file>

<file path=ppt/tags/tag3.xml><?xml version="1.0" encoding="utf-8"?>
<p:tagLst xmlns:a="http://schemas.openxmlformats.org/drawingml/2006/main" xmlns:r="http://schemas.openxmlformats.org/officeDocument/2006/relationships" xmlns:p="http://schemas.openxmlformats.org/presentationml/2006/main">
  <p:tag name="TIMING" val="|46.2"/>
</p:tagLst>
</file>

<file path=ppt/tags/tag4.xml><?xml version="1.0" encoding="utf-8"?>
<p:tagLst xmlns:a="http://schemas.openxmlformats.org/drawingml/2006/main" xmlns:r="http://schemas.openxmlformats.org/officeDocument/2006/relationships" xmlns:p="http://schemas.openxmlformats.org/presentationml/2006/main">
  <p:tag name="TIMING" val="|2.6"/>
</p:tagLst>
</file>

<file path=ppt/tags/tag5.xml><?xml version="1.0" encoding="utf-8"?>
<p:tagLst xmlns:a="http://schemas.openxmlformats.org/drawingml/2006/main" xmlns:r="http://schemas.openxmlformats.org/officeDocument/2006/relationships" xmlns:p="http://schemas.openxmlformats.org/presentationml/2006/main">
  <p:tag name="TIMING" val="|1.2|41.6"/>
</p:tagLst>
</file>

<file path=ppt/tags/tag6.xml><?xml version="1.0" encoding="utf-8"?>
<p:tagLst xmlns:a="http://schemas.openxmlformats.org/drawingml/2006/main" xmlns:r="http://schemas.openxmlformats.org/officeDocument/2006/relationships" xmlns:p="http://schemas.openxmlformats.org/presentationml/2006/main">
  <p:tag name="TIMING" val="|6.3|5|40.2|2.2|16.9"/>
</p:tagLst>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156</TotalTime>
  <Words>5414</Words>
  <Application>Microsoft Office PowerPoint</Application>
  <PresentationFormat>自定义</PresentationFormat>
  <Paragraphs>881</Paragraphs>
  <Slides>81</Slides>
  <Notes>10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81</vt:i4>
      </vt:variant>
    </vt:vector>
  </HeadingPairs>
  <TitlesOfParts>
    <vt:vector size="94" baseType="lpstr">
      <vt:lpstr>Gill Sans</vt:lpstr>
      <vt:lpstr>等线</vt:lpstr>
      <vt:lpstr>华文中宋</vt:lpstr>
      <vt:lpstr>宋体</vt:lpstr>
      <vt:lpstr>微软雅黑</vt:lpstr>
      <vt:lpstr>幼圆</vt:lpstr>
      <vt:lpstr>Arial</vt:lpstr>
      <vt:lpstr>Courier New</vt:lpstr>
      <vt:lpstr>Impact</vt:lpstr>
      <vt:lpstr>Lato Light</vt:lpstr>
      <vt:lpstr>Times New Roman</vt:lpstr>
      <vt:lpstr>Wingdings</vt:lpstr>
      <vt:lpstr>Office 主题​​</vt:lpstr>
      <vt:lpstr>PowerPoint 演示文稿</vt:lpstr>
      <vt:lpstr>PowerPoint 演示文稿</vt:lpstr>
      <vt:lpstr>四个基本概念</vt:lpstr>
      <vt:lpstr>数据</vt:lpstr>
      <vt:lpstr>数据库</vt:lpstr>
      <vt:lpstr>数据库管理系统</vt:lpstr>
      <vt:lpstr>DBMS的主要功能</vt:lpstr>
      <vt:lpstr>数据库在计算机系统中的位置</vt:lpstr>
      <vt:lpstr>数据库系统</vt:lpstr>
      <vt:lpstr>PowerPoint 演示文稿</vt:lpstr>
      <vt:lpstr>数据管理技术产生和发展</vt:lpstr>
      <vt:lpstr>人工管理阶段特点</vt:lpstr>
      <vt:lpstr>文件系统阶段特点</vt:lpstr>
      <vt:lpstr>文件系统阶段特点</vt:lpstr>
      <vt:lpstr>数据库系统与文件系统的区别</vt:lpstr>
      <vt:lpstr>三个阶段的比较</vt:lpstr>
      <vt:lpstr>PowerPoint 演示文稿</vt:lpstr>
      <vt:lpstr>数据库系统的特点</vt:lpstr>
      <vt:lpstr>数据结构化</vt:lpstr>
      <vt:lpstr>数据的共享性高</vt:lpstr>
      <vt:lpstr>数据独立性高</vt:lpstr>
      <vt:lpstr>DBMS的统一管理和控制功能</vt:lpstr>
      <vt:lpstr>数据模型</vt:lpstr>
      <vt:lpstr>PowerPoint 演示文稿</vt:lpstr>
      <vt:lpstr>两大类数据模型</vt:lpstr>
      <vt:lpstr>PowerPoint 演示文稿</vt:lpstr>
      <vt:lpstr>数据模型的组成三要素</vt:lpstr>
      <vt:lpstr>PowerPoint 演示文稿</vt:lpstr>
      <vt:lpstr>概念模型</vt:lpstr>
      <vt:lpstr>信息世界中的基本概念</vt:lpstr>
      <vt:lpstr>信息世界中的基本概念</vt:lpstr>
      <vt:lpstr>信息世界中的基本概念</vt:lpstr>
      <vt:lpstr>信息世界中的基本概念</vt:lpstr>
      <vt:lpstr>两个实体型间一对一联系 </vt:lpstr>
      <vt:lpstr>两个实体型间一对多联系</vt:lpstr>
      <vt:lpstr>两个实体型间多对多联系</vt:lpstr>
      <vt:lpstr>两个以上实体型之间的联系</vt:lpstr>
      <vt:lpstr>单个实体型内的联系</vt:lpstr>
      <vt:lpstr>七个概念之间的示意图</vt:lpstr>
      <vt:lpstr>概念模型的表示方法：E-R图</vt:lpstr>
      <vt:lpstr>不同属性类型</vt:lpstr>
      <vt:lpstr>带属性的联系</vt:lpstr>
      <vt:lpstr>实体集的内部联系</vt:lpstr>
      <vt:lpstr>一个实例-工厂物资管理</vt:lpstr>
      <vt:lpstr>工厂物资管理E-R图</vt:lpstr>
      <vt:lpstr>最常用的数据模型</vt:lpstr>
      <vt:lpstr>层次模型</vt:lpstr>
      <vt:lpstr>网状模型</vt:lpstr>
      <vt:lpstr>关系数据模型的数据结构 </vt:lpstr>
      <vt:lpstr>关系数据模型</vt:lpstr>
      <vt:lpstr>关系模型的基本概念</vt:lpstr>
      <vt:lpstr>关系数据模型的数据结构</vt:lpstr>
      <vt:lpstr>关系数据模型的数据结构</vt:lpstr>
      <vt:lpstr>关系模型的数据操作</vt:lpstr>
      <vt:lpstr>关系模型的完整性约束</vt:lpstr>
      <vt:lpstr>关系模型的存储结构</vt:lpstr>
      <vt:lpstr>关系模型的优缺点</vt:lpstr>
      <vt:lpstr>PowerPoint 演示文稿</vt:lpstr>
      <vt:lpstr>数据库系统结构</vt:lpstr>
      <vt:lpstr>单用户数据库系统</vt:lpstr>
      <vt:lpstr>主从式结构数据库系统</vt:lpstr>
      <vt:lpstr>分布式结构的数据库系统</vt:lpstr>
      <vt:lpstr>客户／服务器结构</vt:lpstr>
      <vt:lpstr>B/S服务器结构</vt:lpstr>
      <vt:lpstr>嵌入式数据库系统</vt:lpstr>
      <vt:lpstr>数据库系统模式的概念</vt:lpstr>
      <vt:lpstr>三级模式结构</vt:lpstr>
      <vt:lpstr>模式（Schema）</vt:lpstr>
      <vt:lpstr>外模式（External Schema）</vt:lpstr>
      <vt:lpstr>内模式（Internal Schema）</vt:lpstr>
      <vt:lpstr>三级模式与二级映象</vt:lpstr>
      <vt:lpstr>外模式／模式映象</vt:lpstr>
      <vt:lpstr>模式／内模式映象</vt:lpstr>
      <vt:lpstr>小结</vt:lpstr>
      <vt:lpstr>小结</vt:lpstr>
      <vt:lpstr>PowerPoint 演示文稿</vt:lpstr>
      <vt:lpstr>数据系统组成</vt:lpstr>
      <vt:lpstr>数据库管理员(DBA)</vt:lpstr>
      <vt:lpstr>系统分析与数据库设计人员</vt:lpstr>
      <vt:lpstr>应用程序员</vt:lpstr>
      <vt:lpstr>用户</vt:lpstr>
    </vt:vector>
  </TitlesOfParts>
  <Company>idke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数据库系统概论</dc:title>
  <dc:creator>czlong</dc:creator>
  <cp:lastModifiedBy>映松 陈</cp:lastModifiedBy>
  <cp:revision>1417</cp:revision>
  <dcterms:created xsi:type="dcterms:W3CDTF">2000-08-09T08:19:00Z</dcterms:created>
  <dcterms:modified xsi:type="dcterms:W3CDTF">2023-05-30T07:48:08Z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E732B8824D614AEF9400EA3B2C82CB33</vt:lpwstr>
  </property>
  <property fmtid="{D5CDD505-2E9C-101B-9397-08002B2CF9AE}" pid="3" name="KSOProductBuildVer">
    <vt:lpwstr>2052-11.1.0.13703</vt:lpwstr>
  </property>
</Properties>
</file>